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9"/>
  </p:notesMasterIdLst>
  <p:sldIdLst>
    <p:sldId id="257" r:id="rId2"/>
    <p:sldId id="284" r:id="rId3"/>
    <p:sldId id="291" r:id="rId4"/>
    <p:sldId id="293" r:id="rId5"/>
    <p:sldId id="292" r:id="rId6"/>
    <p:sldId id="262" r:id="rId7"/>
    <p:sldId id="294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892" autoAdjust="0"/>
    <p:restoredTop sz="94622" autoAdjust="0"/>
  </p:normalViewPr>
  <p:slideViewPr>
    <p:cSldViewPr>
      <p:cViewPr>
        <p:scale>
          <a:sx n="60" d="100"/>
          <a:sy n="60" d="100"/>
        </p:scale>
        <p:origin x="-1380" y="-2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2.xlsx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дети</c:v>
                </c:pt>
              </c:strCache>
            </c:strRef>
          </c:tx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General</c:formatCode>
                <c:ptCount val="1"/>
                <c:pt idx="0">
                  <c:v>109987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подростки</c:v>
                </c:pt>
              </c:strCache>
            </c:strRef>
          </c:tx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General</c:formatCode>
                <c:ptCount val="1"/>
                <c:pt idx="0">
                  <c:v>130687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молодежь</c:v>
                </c:pt>
              </c:strCache>
            </c:strRef>
          </c:tx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Лист1!$D$2</c:f>
              <c:numCache>
                <c:formatCode>General</c:formatCode>
                <c:ptCount val="1"/>
                <c:pt idx="0">
                  <c:v>132067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взрослые</c:v>
                </c:pt>
              </c:strCache>
            </c:strRef>
          </c:tx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Лист1!$E$2</c:f>
              <c:numCache>
                <c:formatCode>General</c:formatCode>
                <c:ptCount val="1"/>
                <c:pt idx="0">
                  <c:v>475137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пожилые</c:v>
                </c:pt>
              </c:strCache>
            </c:strRef>
          </c:tx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Лист1!$F$2</c:f>
              <c:numCache>
                <c:formatCode>General</c:formatCode>
                <c:ptCount val="1"/>
                <c:pt idx="0">
                  <c:v>240674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долгожители</c:v>
                </c:pt>
              </c:strCache>
            </c:strRef>
          </c:tx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Лист1!$G$2</c:f>
              <c:numCache>
                <c:formatCode>General</c:formatCode>
                <c:ptCount val="1"/>
                <c:pt idx="0">
                  <c:v>15456</c:v>
                </c:pt>
              </c:numCache>
            </c:numRef>
          </c:val>
        </c:ser>
        <c:dLbls/>
        <c:axId val="162575872"/>
        <c:axId val="162577408"/>
      </c:barChart>
      <c:catAx>
        <c:axId val="162575872"/>
        <c:scaling>
          <c:orientation val="minMax"/>
        </c:scaling>
        <c:axPos val="b"/>
        <c:numFmt formatCode="General" sourceLinked="1"/>
        <c:tickLblPos val="nextTo"/>
        <c:crossAx val="162577408"/>
        <c:crosses val="autoZero"/>
        <c:auto val="1"/>
        <c:lblAlgn val="ctr"/>
        <c:lblOffset val="100"/>
      </c:catAx>
      <c:valAx>
        <c:axId val="162577408"/>
        <c:scaling>
          <c:orientation val="minMax"/>
        </c:scaling>
        <c:axPos val="l"/>
        <c:majorGridlines/>
        <c:numFmt formatCode="General" sourceLinked="1"/>
        <c:tickLblPos val="nextTo"/>
        <c:crossAx val="162575872"/>
        <c:crosses val="autoZero"/>
        <c:crossBetween val="between"/>
      </c:valAx>
    </c:plotArea>
    <c:legend>
      <c:legendPos val="r"/>
      <c:layout/>
    </c:legend>
    <c:plotVisOnly val="1"/>
    <c:dispBlanksAs val="gap"/>
  </c:chart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9.2585514488289208E-2"/>
          <c:y val="2.030749203966855E-2"/>
          <c:w val="0.60037252805243857"/>
          <c:h val="0.92030392849431819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высшее образование</c:v>
                </c:pt>
              </c:strCache>
            </c:strRef>
          </c:tx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General</c:formatCode>
                <c:ptCount val="1"/>
                <c:pt idx="0">
                  <c:v>234050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неполное высшее</c:v>
                </c:pt>
              </c:strCache>
            </c:strRef>
          </c:tx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General</c:formatCode>
                <c:ptCount val="1"/>
                <c:pt idx="0">
                  <c:v>8832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среднее профессиональное</c:v>
                </c:pt>
              </c:strCache>
            </c:strRef>
          </c:tx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Лист1!$D$2</c:f>
              <c:numCache>
                <c:formatCode>General</c:formatCode>
                <c:ptCount val="1"/>
                <c:pt idx="0">
                  <c:v>421731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11 классов</c:v>
                </c:pt>
              </c:strCache>
            </c:strRef>
          </c:tx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Лист1!$E$2</c:f>
              <c:numCache>
                <c:formatCode>General</c:formatCode>
                <c:ptCount val="1"/>
                <c:pt idx="0">
                  <c:v>475137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9 классов</c:v>
                </c:pt>
              </c:strCache>
            </c:strRef>
          </c:tx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Лист1!$F$2</c:f>
              <c:numCache>
                <c:formatCode>General</c:formatCode>
                <c:ptCount val="1"/>
                <c:pt idx="0">
                  <c:v>240674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5 классов</c:v>
                </c:pt>
              </c:strCache>
            </c:strRef>
          </c:tx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Лист1!$G$2</c:f>
              <c:numCache>
                <c:formatCode>General</c:formatCode>
                <c:ptCount val="1"/>
                <c:pt idx="0">
                  <c:v>15456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не имеют образования</c:v>
                </c:pt>
              </c:strCache>
            </c:strRef>
          </c:tx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Лист1!$H$2</c:f>
              <c:numCache>
                <c:formatCode>General</c:formatCode>
                <c:ptCount val="1"/>
                <c:pt idx="0">
                  <c:v>8832</c:v>
                </c:pt>
              </c:numCache>
            </c:numRef>
          </c:val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неграмотные</c:v>
                </c:pt>
              </c:strCache>
            </c:strRef>
          </c:tx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Лист1!$I$2</c:f>
              <c:numCache>
                <c:formatCode>General</c:formatCode>
                <c:ptCount val="1"/>
                <c:pt idx="0">
                  <c:v>4416</c:v>
                </c:pt>
              </c:numCache>
            </c:numRef>
          </c:val>
        </c:ser>
        <c:dLbls/>
        <c:axId val="163029376"/>
        <c:axId val="163030912"/>
      </c:barChart>
      <c:catAx>
        <c:axId val="163029376"/>
        <c:scaling>
          <c:orientation val="minMax"/>
        </c:scaling>
        <c:axPos val="b"/>
        <c:numFmt formatCode="General" sourceLinked="1"/>
        <c:tickLblPos val="nextTo"/>
        <c:crossAx val="163030912"/>
        <c:crosses val="autoZero"/>
        <c:auto val="1"/>
        <c:lblAlgn val="ctr"/>
        <c:lblOffset val="100"/>
      </c:catAx>
      <c:valAx>
        <c:axId val="163030912"/>
        <c:scaling>
          <c:orientation val="minMax"/>
        </c:scaling>
        <c:axPos val="l"/>
        <c:majorGridlines/>
        <c:numFmt formatCode="General" sourceLinked="1"/>
        <c:tickLblPos val="nextTo"/>
        <c:crossAx val="163029376"/>
        <c:crosses val="autoZero"/>
        <c:crossBetween val="between"/>
      </c:valAx>
    </c:plotArea>
    <c:legend>
      <c:legendPos val="r"/>
      <c:layout/>
    </c:legend>
    <c:plotVisOnly val="1"/>
    <c:dispBlanksAs val="gap"/>
  </c:chart>
  <c:externalData r:id="rId2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C33412-0622-4EE5-A57E-48D9CCDE5E25}" type="datetimeFigureOut">
              <a:rPr lang="ru-RU" smtClean="0"/>
              <a:pPr/>
              <a:t>05.12.2023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B7B673-479B-42FB-9622-4849509D36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245844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B7B673-479B-42FB-9622-4849509D3610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278724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310967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642479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77406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228861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1866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785826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893375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92297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64608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11840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7909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277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22B840-53D3-43A5-B615-FA12529303C1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80312" y="548679"/>
            <a:ext cx="1296144" cy="668537"/>
          </a:xfrm>
          <a:prstGeom prst="rect">
            <a:avLst/>
          </a:prstGeom>
        </p:spPr>
      </p:pic>
      <p:sp>
        <p:nvSpPr>
          <p:cNvPr id="8" name="Прямоугольник 7"/>
          <p:cNvSpPr/>
          <p:nvPr userDrawn="1"/>
        </p:nvSpPr>
        <p:spPr>
          <a:xfrm>
            <a:off x="467544" y="614011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900" kern="1200" dirty="0" smtClean="0">
                <a:solidFill>
                  <a:schemeClr val="bg1">
                    <a:lumMod val="65000"/>
                  </a:schemeClr>
                </a:solidFill>
                <a:effectLst/>
                <a:latin typeface="+mn-lt"/>
                <a:ea typeface="+mn-ea"/>
                <a:cs typeface="+mn-cs"/>
              </a:rPr>
              <a:t>Электронный учебно-методический</a:t>
            </a:r>
            <a:r>
              <a:rPr lang="en-US" sz="900" kern="1200" dirty="0" smtClean="0">
                <a:solidFill>
                  <a:schemeClr val="bg1">
                    <a:lumMod val="65000"/>
                  </a:schemeClr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sz="900" kern="1200" dirty="0" smtClean="0">
                <a:solidFill>
                  <a:schemeClr val="bg1">
                    <a:lumMod val="65000"/>
                  </a:schemeClr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900" kern="1200" dirty="0" smtClean="0">
                <a:solidFill>
                  <a:schemeClr val="bg1">
                    <a:lumMod val="65000"/>
                  </a:schemeClr>
                </a:solidFill>
                <a:effectLst/>
                <a:latin typeface="+mn-lt"/>
                <a:ea typeface="+mn-ea"/>
                <a:cs typeface="+mn-cs"/>
              </a:rPr>
              <a:t>комплекс «Я - курянин»</a:t>
            </a:r>
            <a:endParaRPr lang="ru-RU" sz="9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0427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rosstatistic.ru/statistika/naselenie-kurskoj-oblasti-statisticheskie-dannye-po-oblasti-i-ee-glavnomu-gorodu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827584" y="3501008"/>
            <a:ext cx="7776864" cy="172819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ТЕМА 2. Общая </a:t>
            </a:r>
            <a:r>
              <a:rPr lang="ru-RU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характеристика населения Курской </a:t>
            </a:r>
            <a:r>
              <a:rPr lang="ru-RU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области</a:t>
            </a:r>
            <a:endParaRPr lang="ru-RU" sz="2200" dirty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755576" y="1772816"/>
            <a:ext cx="7772400" cy="1500187"/>
          </a:xfrm>
        </p:spPr>
        <p:txBody>
          <a:bodyPr>
            <a:normAutofit/>
          </a:bodyPr>
          <a:lstStyle/>
          <a:p>
            <a:pPr indent="457200" algn="just"/>
            <a:r>
              <a:rPr lang="ru-RU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Курская область </a:t>
            </a:r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– одна </a:t>
            </a:r>
            <a:r>
              <a:rPr lang="ru-RU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из самых густонаселенных в России. На 1 ноября 2023 численность населения (постоянных жителей) Курской области составляет 1 104 008 человек. Плотность населения </a:t>
            </a:r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– 35,57 </a:t>
            </a:r>
            <a:r>
              <a:rPr lang="ru-RU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чел./км2 (2023). Городское население </a:t>
            </a:r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– 69,18 </a:t>
            </a:r>
            <a:r>
              <a:rPr lang="ru-RU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% (2022). История становления края, благоприятные климатические условия и близость к торговым путям способствовали заселению Курской области</a:t>
            </a:r>
            <a:r>
              <a:rPr lang="ru-RU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endParaRPr lang="ru-RU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16216" y="6381328"/>
            <a:ext cx="2133600" cy="365125"/>
          </a:xfrm>
        </p:spPr>
        <p:txBody>
          <a:bodyPr/>
          <a:lstStyle/>
          <a:p>
            <a:fld id="{4822B840-53D3-43A5-B615-FA12529303C1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27584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99592" y="44624"/>
            <a:ext cx="62646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Arial Black" panose="020B0A04020102020204" pitchFamily="34" charset="0"/>
              </a:rPr>
              <a:t>Демографические особенности: статистические показатели, проблемы и перспективы</a:t>
            </a:r>
          </a:p>
        </p:txBody>
      </p:sp>
      <p:pic>
        <p:nvPicPr>
          <p:cNvPr id="7" name="Рисунок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9512" y="1124744"/>
            <a:ext cx="4896544" cy="2952328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41784" y="4109064"/>
            <a:ext cx="4572000" cy="1047979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50215" algn="ctr">
              <a:lnSpc>
                <a:spcPct val="115000"/>
              </a:lnSpc>
              <a:spcAft>
                <a:spcPts val="0"/>
              </a:spcAft>
            </a:pPr>
            <a:r>
              <a:rPr lang="ru-RU" i="1" dirty="0">
                <a:ea typeface="Calibri"/>
                <a:cs typeface="Times New Roman"/>
              </a:rPr>
              <a:t>Рис. 1. Плотность заселения территории Курской области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indent="450215" algn="ctr">
              <a:lnSpc>
                <a:spcPct val="115000"/>
              </a:lnSpc>
              <a:spcAft>
                <a:spcPts val="0"/>
              </a:spcAft>
            </a:pPr>
            <a:r>
              <a:rPr lang="ru-RU" i="1" dirty="0">
                <a:ea typeface="Calibri"/>
                <a:cs typeface="Times New Roman"/>
              </a:rPr>
              <a:t>(на 1 января 2023 года)	</a:t>
            </a:r>
            <a:endParaRPr lang="ru-RU" sz="14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148064" y="1924755"/>
            <a:ext cx="370790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Оценка численности населения Курской области на 1 января 2023 года (с учётом итогов Всероссийской переписи населения 2020 г.) </a:t>
            </a:r>
            <a:r>
              <a:rPr lang="ru-RU" b="1" dirty="0"/>
              <a:t>1 067 034человек.  </a:t>
            </a:r>
            <a:r>
              <a:rPr lang="ru-RU" dirty="0"/>
              <a:t>Статистические показатели приведены на основе данных Росстата (</a:t>
            </a:r>
            <a:r>
              <a:rPr lang="ru-RU" u="sng" dirty="0">
                <a:hlinkClick r:id="rId3"/>
              </a:rPr>
              <a:t>https://rosstatistic.ru/statistika/naselenie-kurskoj-oblasti-statisticheskie-dannye-po-oblasti-i-ee-glavnomu-gorodu</a:t>
            </a:r>
            <a:r>
              <a:rPr lang="ru-RU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xmlns="" val="250448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074" name="Picture 2" descr="https://konspekta.net/megalektsiiru/baza12/16110806982643.files/image0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5" y="332656"/>
            <a:ext cx="6264697" cy="4420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11560" y="4753161"/>
            <a:ext cx="784887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r>
              <a:rPr lang="ru-RU" dirty="0"/>
              <a:t>Исходя из последних доступных данных Росстата, показатели естественного прироста/убыли населения в Курской области на август 2023 года, составляли: родилось, чел.: 5 069: прирост/снижение (г/г): -354; умерло, чел.: 10 308; прирост/снижение (г/г): -1 928; естественный прирост/убыль: -5 239.</a:t>
            </a:r>
          </a:p>
        </p:txBody>
      </p:sp>
    </p:spTree>
    <p:extLst>
      <p:ext uri="{BB962C8B-B14F-4D97-AF65-F5344CB8AC3E}">
        <p14:creationId xmlns:p14="http://schemas.microsoft.com/office/powerpoint/2010/main" xmlns="" val="1851868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483768" y="188640"/>
            <a:ext cx="36387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Возрастная структура населения</a:t>
            </a:r>
            <a:endParaRPr lang="ru-RU" dirty="0"/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xmlns="" val="84430150"/>
              </p:ext>
            </p:extLst>
          </p:nvPr>
        </p:nvGraphicFramePr>
        <p:xfrm>
          <a:off x="323528" y="836712"/>
          <a:ext cx="5544616" cy="3240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115616" y="4005064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600" i="1" dirty="0"/>
              <a:t>Рис. 2. Доля населения  постоянных жителей Курской области</a:t>
            </a:r>
          </a:p>
          <a:p>
            <a:pPr algn="ctr"/>
            <a:r>
              <a:rPr lang="ru-RU" sz="1600" i="1" dirty="0"/>
              <a:t>(на 1 ноября 2023 года)	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97768" y="4816853"/>
            <a:ext cx="84066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dirty="0"/>
              <a:t>Число молодых людей в области неуклонно снижается. В 2002 г. их доля составляла 17,14%, а в 2010 г. 14,78%. То же самое справедливо и для страны в целом, где произошло снижение с 18,14 до 16,19%, а в Центральном федеральном округе — с 15,33 до 13,85%. </a:t>
            </a:r>
          </a:p>
        </p:txBody>
      </p:sp>
    </p:spTree>
    <p:extLst>
      <p:ext uri="{BB962C8B-B14F-4D97-AF65-F5344CB8AC3E}">
        <p14:creationId xmlns:p14="http://schemas.microsoft.com/office/powerpoint/2010/main" xmlns="" val="1851868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907704" y="260648"/>
            <a:ext cx="4038285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50215" algn="ctr">
              <a:lnSpc>
                <a:spcPct val="150000"/>
              </a:lnSpc>
              <a:spcAft>
                <a:spcPts val="0"/>
              </a:spcAft>
            </a:pPr>
            <a:r>
              <a:rPr lang="ru-RU" b="1" dirty="0">
                <a:ea typeface="Calibri"/>
                <a:cs typeface="Times New Roman"/>
              </a:rPr>
              <a:t>Особенности гендерного состава</a:t>
            </a:r>
            <a:endParaRPr lang="ru-RU" sz="14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4" name="Рисунок 3" descr="https://image3.slideserve.com/6427343/slide11-l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704" t="18025" r="4815"/>
          <a:stretch/>
        </p:blipFill>
        <p:spPr bwMode="auto">
          <a:xfrm>
            <a:off x="395536" y="768479"/>
            <a:ext cx="5832648" cy="388843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78440" y="4869160"/>
            <a:ext cx="83529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r>
              <a:rPr lang="ru-RU" dirty="0"/>
              <a:t>Соотношение мужчин и женщин в Курской области такое же, как и в остальной России. Доля женщин составила 54,7%, а доля мужчин — 45,3%. В  настоящее время в крае постоянно проживают 510 493 мужчины (46.24%) и 593 515 женщин (53.76%).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252152" y="3068960"/>
            <a:ext cx="230425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dirty="0"/>
              <a:t>Рис. 3</a:t>
            </a:r>
            <a:r>
              <a:rPr lang="ru-RU" sz="1600" i="1" dirty="0" smtClean="0"/>
              <a:t>.</a:t>
            </a:r>
          </a:p>
          <a:p>
            <a:r>
              <a:rPr lang="ru-RU" sz="1600" i="1" dirty="0" smtClean="0"/>
              <a:t>Половозрастные </a:t>
            </a:r>
            <a:r>
              <a:rPr lang="ru-RU" sz="1600" i="1" dirty="0"/>
              <a:t>пирамиды 2002 и 2010года</a:t>
            </a:r>
          </a:p>
        </p:txBody>
      </p:sp>
    </p:spTree>
    <p:extLst>
      <p:ext uri="{BB962C8B-B14F-4D97-AF65-F5344CB8AC3E}">
        <p14:creationId xmlns:p14="http://schemas.microsoft.com/office/powerpoint/2010/main" xmlns="" val="1851868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051720" y="116632"/>
            <a:ext cx="4572000" cy="729430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50215" algn="ctr">
              <a:lnSpc>
                <a:spcPct val="115000"/>
              </a:lnSpc>
              <a:spcAft>
                <a:spcPts val="0"/>
              </a:spcAft>
            </a:pPr>
            <a:r>
              <a:rPr lang="ru-RU" b="1" spc="35" dirty="0">
                <a:solidFill>
                  <a:srgbClr val="000000"/>
                </a:solidFill>
                <a:ea typeface="Times New Roman"/>
                <a:cs typeface="Times New Roman"/>
              </a:rPr>
              <a:t>Городское и сельское население Курской области</a:t>
            </a:r>
            <a:endParaRPr lang="ru-RU" sz="14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8" name="Рисунок 7"/>
          <p:cNvPicPr/>
          <p:nvPr/>
        </p:nvPicPr>
        <p:blipFill rotWithShape="1">
          <a:blip r:embed="rId2" cstate="print"/>
          <a:srcRect l="957"/>
          <a:stretch/>
        </p:blipFill>
        <p:spPr bwMode="auto">
          <a:xfrm>
            <a:off x="251520" y="832374"/>
            <a:ext cx="4752528" cy="2596626"/>
          </a:xfrm>
          <a:prstGeom prst="rect">
            <a:avLst/>
          </a:prstGeom>
          <a:ln>
            <a:solidFill>
              <a:srgbClr val="00B0F0"/>
            </a:solidFill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976600" y="1988840"/>
            <a:ext cx="3995936" cy="1047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>
              <a:lnSpc>
                <a:spcPct val="115000"/>
              </a:lnSpc>
              <a:spcAft>
                <a:spcPts val="0"/>
              </a:spcAft>
            </a:pPr>
            <a:r>
              <a:rPr lang="ru-RU" i="1" spc="35" dirty="0">
                <a:solidFill>
                  <a:srgbClr val="000000"/>
                </a:solidFill>
                <a:ea typeface="Times New Roman"/>
                <a:cs typeface="Times New Roman"/>
              </a:rPr>
              <a:t>Рис. 5. Динамика изменения соотношения городского и сельского населения в Курской области</a:t>
            </a:r>
            <a:endParaRPr lang="ru-RU" sz="14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10" name="Рисунок 9" descr="missing image file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573016"/>
            <a:ext cx="5251693" cy="309634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323528" y="4509120"/>
            <a:ext cx="3331792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15000"/>
              </a:lnSpc>
              <a:spcAft>
                <a:spcPts val="0"/>
              </a:spcAft>
            </a:pPr>
            <a:r>
              <a:rPr lang="ru-RU" i="1" spc="35" dirty="0">
                <a:solidFill>
                  <a:srgbClr val="000000"/>
                </a:solidFill>
                <a:ea typeface="Times New Roman"/>
                <a:cs typeface="Times New Roman"/>
              </a:rPr>
              <a:t>Рис. 6. Соотношение мужского и сельского населения в городе и в сельской местности</a:t>
            </a:r>
            <a:endParaRPr lang="ru-RU" sz="14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27271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771800" y="188640"/>
            <a:ext cx="2875723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50215" algn="ctr">
              <a:lnSpc>
                <a:spcPct val="150000"/>
              </a:lnSpc>
              <a:spcAft>
                <a:spcPts val="0"/>
              </a:spcAft>
            </a:pPr>
            <a:r>
              <a:rPr lang="ru-RU" b="1" dirty="0">
                <a:ea typeface="Calibri"/>
                <a:cs typeface="Times New Roman"/>
              </a:rPr>
              <a:t>Уровень образования</a:t>
            </a:r>
            <a:endParaRPr lang="ru-RU" sz="1400" dirty="0">
              <a:effectLst/>
              <a:latin typeface="Calibri"/>
              <a:ea typeface="Calibri"/>
              <a:cs typeface="Times New Roman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xmlns="" val="375420757"/>
              </p:ext>
            </p:extLst>
          </p:nvPr>
        </p:nvGraphicFramePr>
        <p:xfrm>
          <a:off x="395536" y="696471"/>
          <a:ext cx="6336704" cy="381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4801728" y="3645024"/>
            <a:ext cx="41764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dirty="0"/>
              <a:t>Рис. 7. Доля населения с различным уровнем образования в Курской области (на 1 ноября2023года)</a:t>
            </a:r>
            <a:endParaRPr lang="ru-RU" sz="1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05696" y="4489612"/>
            <a:ext cx="868678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dirty="0"/>
              <a:t>Уровень образования жителей Курской области: высшее образование имеют 21.2% (234 050 человек), неполное высшее — 0.8% (8 832 человека), среднее профессиональное — 38.2% (421 731 человек), 11 классов — 17.4% (192 097 человек), 9 классов — 9.4% (103 777 человек), 5 классов — 8.2% (90 529 человек), не имеют образования — 0.8% (8 832 человека), неграмотные — 0.4% (4 416 человек).</a:t>
            </a:r>
          </a:p>
        </p:txBody>
      </p:sp>
    </p:spTree>
    <p:extLst>
      <p:ext uri="{BB962C8B-B14F-4D97-AF65-F5344CB8AC3E}">
        <p14:creationId xmlns:p14="http://schemas.microsoft.com/office/powerpoint/2010/main" xmlns="" val="1851868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1048</TotalTime>
  <Words>424</Words>
  <Application>Microsoft Office PowerPoint</Application>
  <PresentationFormat>Экран (4:3)</PresentationFormat>
  <Paragraphs>29</Paragraphs>
  <Slides>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ТЕМА 2. Общая характеристика населения Курской области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Дмитрий Глаголев</dc:creator>
  <cp:lastModifiedBy>ASUS</cp:lastModifiedBy>
  <cp:revision>33</cp:revision>
  <dcterms:created xsi:type="dcterms:W3CDTF">2023-04-10T08:53:20Z</dcterms:created>
  <dcterms:modified xsi:type="dcterms:W3CDTF">2023-12-05T18:04:01Z</dcterms:modified>
</cp:coreProperties>
</file>