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sldIdLst>
    <p:sldId id="257" r:id="rId2"/>
    <p:sldId id="284" r:id="rId3"/>
    <p:sldId id="291" r:id="rId4"/>
    <p:sldId id="293" r:id="rId5"/>
    <p:sldId id="292" r:id="rId6"/>
    <p:sldId id="262" r:id="rId7"/>
    <p:sldId id="29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92" autoAdjust="0"/>
    <p:restoredTop sz="94622" autoAdjust="0"/>
  </p:normalViewPr>
  <p:slideViewPr>
    <p:cSldViewPr>
      <p:cViewPr varScale="1">
        <p:scale>
          <a:sx n="103" d="100"/>
          <a:sy n="103" d="100"/>
        </p:scale>
        <p:origin x="-4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109987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подростки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130687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молодежь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132067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взрослые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475137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пожилые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240674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долгожители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15456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952128"/>
        <c:axId val="35953664"/>
      </c:barChart>
      <c:catAx>
        <c:axId val="35952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953664"/>
        <c:crosses val="autoZero"/>
        <c:auto val="1"/>
        <c:lblAlgn val="ctr"/>
        <c:lblOffset val="100"/>
        <c:noMultiLvlLbl val="0"/>
      </c:catAx>
      <c:valAx>
        <c:axId val="35953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9521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2585514488289181E-2"/>
          <c:y val="2.030749203966855E-2"/>
          <c:w val="0.60037252805243857"/>
          <c:h val="0.920303928494318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высшее образование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234050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неполное высшее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8832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среднее профессиональное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421731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11 классов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475137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9 классов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240674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5 классов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15456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не имеют образования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General</c:formatCode>
                <c:ptCount val="1"/>
                <c:pt idx="0">
                  <c:v>8832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неграмотные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Лист1!$I$2</c:f>
              <c:numCache>
                <c:formatCode>General</c:formatCode>
                <c:ptCount val="1"/>
                <c:pt idx="0">
                  <c:v>4416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92928"/>
        <c:axId val="43311104"/>
      </c:barChart>
      <c:catAx>
        <c:axId val="43292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3311104"/>
        <c:crosses val="autoZero"/>
        <c:auto val="1"/>
        <c:lblAlgn val="ctr"/>
        <c:lblOffset val="100"/>
        <c:noMultiLvlLbl val="0"/>
      </c:catAx>
      <c:valAx>
        <c:axId val="43311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2929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33412-0622-4EE5-A57E-48D9CCDE5E25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7B673-479B-42FB-9622-4849509D3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58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872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96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24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4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88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6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58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337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29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60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84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48679"/>
            <a:ext cx="1296144" cy="668537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467544" y="61401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Электронный учебно-методический</a:t>
            </a:r>
            <a: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комплекс «Я - курянин»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osstatistic.ru/statistika/naselenie-kurskoj-oblasti-statisticheskie-dannye-po-oblasti-i-ee-glavnomu-gorod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584" y="3140968"/>
            <a:ext cx="7776864" cy="17281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Общая характеристика населения Курской </a:t>
            </a:r>
            <a:r>
              <a:rPr lang="ru-RU" dirty="0"/>
              <a:t>области</a:t>
            </a:r>
            <a:endParaRPr lang="ru-RU" sz="2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55576" y="1772816"/>
            <a:ext cx="7772400" cy="1500187"/>
          </a:xfrm>
        </p:spPr>
        <p:txBody>
          <a:bodyPr>
            <a:normAutofit/>
          </a:bodyPr>
          <a:lstStyle/>
          <a:p>
            <a:pPr indent="457200" algn="just"/>
            <a:r>
              <a:rPr lang="ru-RU" sz="1400" dirty="0">
                <a:solidFill>
                  <a:schemeClr val="tx1"/>
                </a:solidFill>
              </a:rPr>
              <a:t>Курская область — одна из самых густонаселенных в России. На 1 ноября 2023 численность населения (постоянных жителей) Курской области составляет 1 104 008 человек. Плотность населения — 35,57 чел./км2 (2023). Городское население — 69,18 % (2022). История становления края, благоприятные климатические условия и близость к торговым путям способствовали заселению Курской области.</a:t>
            </a:r>
          </a:p>
          <a:p>
            <a:pPr algn="just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16216" y="6381328"/>
            <a:ext cx="2133600" cy="365125"/>
          </a:xfrm>
        </p:spPr>
        <p:txBody>
          <a:bodyPr/>
          <a:lstStyle/>
          <a:p>
            <a:fld id="{4822B840-53D3-43A5-B615-FA12529303C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5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4624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Демографические особенности: статистические показатели, проблемы и перспективы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4896544" cy="29523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1784" y="4109064"/>
            <a:ext cx="4572000" cy="104797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ea typeface="Calibri"/>
                <a:cs typeface="Times New Roman"/>
              </a:rPr>
              <a:t>Рис. 1. Плотность заселения территории Курской области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ea typeface="Calibri"/>
                <a:cs typeface="Times New Roman"/>
              </a:rPr>
              <a:t>(на 1 января 2023 года)	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1924755"/>
            <a:ext cx="3707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Оценка численности населения Курской области на 1 января 2023 года (с учётом итогов Всероссийской переписи населения 2020 г.) </a:t>
            </a:r>
            <a:r>
              <a:rPr lang="ru-RU" b="1" dirty="0"/>
              <a:t>1 067 034человек.  </a:t>
            </a:r>
            <a:r>
              <a:rPr lang="ru-RU" dirty="0"/>
              <a:t>Статистические показатели приведены на основе данных Росстата (</a:t>
            </a:r>
            <a:r>
              <a:rPr lang="ru-RU" u="sng" dirty="0">
                <a:hlinkClick r:id="rId3"/>
              </a:rPr>
              <a:t>https://rosstatistic.ru/statistika/naselenie-kurskoj-oblasti-statisticheskie-dannye-po-oblasti-i-ee-glavnomu-gorodu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044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https://konspekta.net/megalektsiiru/baza12/16110806982643.files/image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32656"/>
            <a:ext cx="6264697" cy="442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753161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/>
              <a:t>Исходя из последних доступных данных Росстата, показатели естественного прироста/убыли населения в Курской области на август 2023 года, составляли: родилось, чел.: 5 069: прирост/снижение (г/г): -354; умерло, чел.: 10 308; прирост/снижение (г/г): -1 928; естественный прирост/убыль: -5 239.</a:t>
            </a:r>
          </a:p>
        </p:txBody>
      </p:sp>
    </p:spTree>
    <p:extLst>
      <p:ext uri="{BB962C8B-B14F-4D97-AF65-F5344CB8AC3E}">
        <p14:creationId xmlns:p14="http://schemas.microsoft.com/office/powerpoint/2010/main" val="185186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188640"/>
            <a:ext cx="363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Возрастная структура населения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84430150"/>
              </p:ext>
            </p:extLst>
          </p:nvPr>
        </p:nvGraphicFramePr>
        <p:xfrm>
          <a:off x="323528" y="836712"/>
          <a:ext cx="554461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15616" y="40050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i="1" dirty="0"/>
              <a:t>Рис. 2. Доля населения  постоянных жителей Курской области</a:t>
            </a:r>
          </a:p>
          <a:p>
            <a:pPr algn="ctr"/>
            <a:r>
              <a:rPr lang="ru-RU" sz="1600" i="1" dirty="0"/>
              <a:t>(на 1 ноября 2023 года)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7768" y="4816853"/>
            <a:ext cx="8406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/>
              <a:t>Число молодых людей в области неуклонно снижается. В 2002 г. их доля составляла 17,14%, а в 2010 г. 14,78%. То же самое справедливо и для страны в целом, где произошло снижение с 18,14 до 16,19%, а в Центральном федеральном округе — с 15,33 до 13,85%. </a:t>
            </a:r>
          </a:p>
        </p:txBody>
      </p:sp>
    </p:spTree>
    <p:extLst>
      <p:ext uri="{BB962C8B-B14F-4D97-AF65-F5344CB8AC3E}">
        <p14:creationId xmlns:p14="http://schemas.microsoft.com/office/powerpoint/2010/main" val="185186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260648"/>
            <a:ext cx="403828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ea typeface="Calibri"/>
                <a:cs typeface="Times New Roman"/>
              </a:rPr>
              <a:t>Особенности гендерного состава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 descr="https://image3.slideserve.com/6427343/slide11-l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t="18025" r="4815"/>
          <a:stretch/>
        </p:blipFill>
        <p:spPr bwMode="auto">
          <a:xfrm>
            <a:off x="395536" y="768479"/>
            <a:ext cx="5832648" cy="38884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8440" y="486916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/>
              <a:t>Соотношение мужчин и женщин в Курской области такое же, как и в остальной России. Доля женщин составила 54,7%, а доля мужчин — 45,3%. В  настоящее время в крае постоянно проживают 510 493 мужчины (46.24%) и 593 515 женщин (53.76%).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52152" y="3068960"/>
            <a:ext cx="23042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Рис. 3</a:t>
            </a:r>
            <a:r>
              <a:rPr lang="ru-RU" sz="1600" i="1" dirty="0" smtClean="0"/>
              <a:t>.</a:t>
            </a:r>
          </a:p>
          <a:p>
            <a:r>
              <a:rPr lang="ru-RU" sz="1600" i="1" dirty="0" smtClean="0"/>
              <a:t>Половозрастные </a:t>
            </a:r>
            <a:r>
              <a:rPr lang="ru-RU" sz="1600" i="1" dirty="0"/>
              <a:t>пирамиды 2002 и 2010года</a:t>
            </a:r>
          </a:p>
        </p:txBody>
      </p:sp>
    </p:spTree>
    <p:extLst>
      <p:ext uri="{BB962C8B-B14F-4D97-AF65-F5344CB8AC3E}">
        <p14:creationId xmlns:p14="http://schemas.microsoft.com/office/powerpoint/2010/main" val="185186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16632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b="1" spc="35" dirty="0">
                <a:solidFill>
                  <a:srgbClr val="000000"/>
                </a:solidFill>
                <a:ea typeface="Times New Roman"/>
                <a:cs typeface="Times New Roman"/>
              </a:rPr>
              <a:t>Городское и сельское население Курской области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957"/>
          <a:stretch/>
        </p:blipFill>
        <p:spPr bwMode="auto">
          <a:xfrm>
            <a:off x="251520" y="832374"/>
            <a:ext cx="4752528" cy="2596626"/>
          </a:xfrm>
          <a:prstGeom prst="rect">
            <a:avLst/>
          </a:prstGeom>
          <a:ln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76600" y="1988840"/>
            <a:ext cx="399593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i="1" spc="35" dirty="0">
                <a:solidFill>
                  <a:srgbClr val="000000"/>
                </a:solidFill>
                <a:ea typeface="Times New Roman"/>
                <a:cs typeface="Times New Roman"/>
              </a:rPr>
              <a:t>Рис. 5. Динамика изменения соотношения городского и сельского населения в Курской области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" name="Рисунок 9" descr="missing image fil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73016"/>
            <a:ext cx="5251693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23528" y="4509120"/>
            <a:ext cx="333179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i="1" spc="35" dirty="0">
                <a:solidFill>
                  <a:srgbClr val="000000"/>
                </a:solidFill>
                <a:ea typeface="Times New Roman"/>
                <a:cs typeface="Times New Roman"/>
              </a:rPr>
              <a:t>Рис. 6. Соотношение мужского и сельского населения в городе и в сельской местности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727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188640"/>
            <a:ext cx="287572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ea typeface="Calibri"/>
                <a:cs typeface="Times New Roman"/>
              </a:rPr>
              <a:t>Уровень образования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5420757"/>
              </p:ext>
            </p:extLst>
          </p:nvPr>
        </p:nvGraphicFramePr>
        <p:xfrm>
          <a:off x="395536" y="696471"/>
          <a:ext cx="633670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801728" y="3645024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Рис. 7. Доля населения с различным уровнем образования в Курской области (на 1 ноября2023года)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5696" y="4489612"/>
            <a:ext cx="8686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/>
              <a:t>Уровень образования жителей Курской области: высшее образование имеют 21.2% (234 050 человек), неполное высшее — 0.8% (8 832 человека), среднее профессиональное — 38.2% (421 731 человек), 11 классов — 17.4% (192 097 человек), 9 классов — 9.4% (103 777 человек), 5 классов — 8.2% (90 529 человек), не имеют образования — 0.8% (8 832 человека), неграмотные — 0.4% (4 416 человек).</a:t>
            </a:r>
          </a:p>
        </p:txBody>
      </p:sp>
    </p:spTree>
    <p:extLst>
      <p:ext uri="{BB962C8B-B14F-4D97-AF65-F5344CB8AC3E}">
        <p14:creationId xmlns:p14="http://schemas.microsoft.com/office/powerpoint/2010/main" val="185186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1045</TotalTime>
  <Words>420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Общая характеристика населения Курской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Глаголев</dc:creator>
  <cp:lastModifiedBy>RePack by Diakov</cp:lastModifiedBy>
  <cp:revision>32</cp:revision>
  <dcterms:created xsi:type="dcterms:W3CDTF">2023-04-10T08:53:20Z</dcterms:created>
  <dcterms:modified xsi:type="dcterms:W3CDTF">2024-05-19T18:58:35Z</dcterms:modified>
</cp:coreProperties>
</file>