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7" r:id="rId2"/>
    <p:sldId id="272" r:id="rId3"/>
    <p:sldId id="271" r:id="rId4"/>
    <p:sldId id="273" r:id="rId5"/>
    <p:sldId id="266" r:id="rId6"/>
    <p:sldId id="264" r:id="rId7"/>
    <p:sldId id="267" r:id="rId8"/>
    <p:sldId id="275" r:id="rId9"/>
    <p:sldId id="277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10" d="100"/>
          <a:sy n="110" d="100"/>
        </p:scale>
        <p:origin x="162" y="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3789040"/>
            <a:ext cx="864096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1. СОВРЕМЕННОЕ ГЕОГРАФИЧЕСКОЕ ПОЛОЖЕНИЕ КУРСКОЙ ОБЛАСТИ</a:t>
            </a:r>
            <a:br>
              <a:rPr lang="ru-RU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187624" y="1988840"/>
            <a:ext cx="7200800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1400" b="1" dirty="0" smtClean="0">
                <a:latin typeface="+mj-lt"/>
              </a:rPr>
              <a:t>Географическое положение и административный состав Курской области менялись в разные этапы формирования региона. Современные границы область приобрела в 1954 году. Особенности развития территории в настоящее время определяют физико-географическое, экономико-географическое, политико-географическое и эколого-географическое положение области.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+mj-lt"/>
              </a:rPr>
              <a:t>ГЕОПОЛИТИЧЕСКОЕ ПОЛОЖЕНИЕ</a:t>
            </a:r>
            <a:endParaRPr lang="ru-RU" sz="3200" b="1" dirty="0">
              <a:solidFill>
                <a:srgbClr val="0033CC"/>
              </a:solidFill>
              <a:latin typeface="+mj-lt"/>
            </a:endParaRPr>
          </a:p>
        </p:txBody>
      </p:sp>
      <p:pic>
        <p:nvPicPr>
          <p:cNvPr id="5" name="Рисунок 4" descr="C:\Users\ASUS\Desktop\Курянин  9-10 класс\Географическое положение\ImqDUbz_sf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295232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9051" t="23250" r="8411" b="18672"/>
          <a:stretch>
            <a:fillRect/>
          </a:stretch>
        </p:blipFill>
        <p:spPr bwMode="auto">
          <a:xfrm>
            <a:off x="1863497" y="1772816"/>
            <a:ext cx="728050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732240" y="1484784"/>
            <a:ext cx="2239144" cy="415252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Курская губерния, образованная в 1797 году, </a:t>
            </a:r>
            <a:r>
              <a:rPr lang="ru-RU" sz="2000" b="1" dirty="0" smtClean="0"/>
              <a:t>14 мая 1928 года вошла в состав  </a:t>
            </a:r>
            <a:r>
              <a:rPr lang="ru-RU" sz="2000" b="1" dirty="0" smtClean="0">
                <a:solidFill>
                  <a:schemeClr val="tx1"/>
                </a:solidFill>
              </a:rPr>
              <a:t>Центрально-Черноземной области.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Окружной город - Курск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https://upload.wikimedia.org/wikipedia/commons/thumb/8/86/Central_Chernozem_Oblast_administrative_division_map_%281930%29.svg/1200px-Central_Chernozem_Oblast_administrative_division_map_%281930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86484"/>
            <a:ext cx="6254366" cy="45187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ИСТОРИЧЕСКАЯ СПРАВКА</a:t>
            </a:r>
            <a:endParaRPr lang="ru-RU" sz="24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31267" t="13962" r="43205" b="16527"/>
          <a:stretch>
            <a:fillRect/>
          </a:stretch>
        </p:blipFill>
        <p:spPr bwMode="auto">
          <a:xfrm>
            <a:off x="251520" y="881336"/>
            <a:ext cx="475597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4499992" y="0"/>
            <a:ext cx="30243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Газета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Курская правда 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 от 26 июня 1934 г. №1 (3371</a:t>
            </a:r>
            <a:r>
              <a:rPr lang="ru-RU" sz="2400" dirty="0">
                <a:latin typeface="Arial Black" pitchFamily="34" charset="0"/>
              </a:rPr>
              <a:t>)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5448672" y="1412776"/>
            <a:ext cx="36953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13 июня 1934 г.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Центрально-Чернозёмная </a:t>
            </a:r>
            <a:r>
              <a:rPr lang="ru-RU" sz="2000" b="1" dirty="0">
                <a:solidFill>
                  <a:srgbClr val="FF0000"/>
                </a:solidFill>
              </a:rPr>
              <a:t>область </a:t>
            </a:r>
            <a:r>
              <a:rPr lang="ru-RU" sz="2000" b="1" dirty="0" smtClean="0">
                <a:solidFill>
                  <a:srgbClr val="FF0000"/>
                </a:solidFill>
              </a:rPr>
              <a:t>разделена </a:t>
            </a:r>
            <a:r>
              <a:rPr lang="ru-RU" sz="2000" b="1" dirty="0">
                <a:solidFill>
                  <a:srgbClr val="FF0000"/>
                </a:solidFill>
              </a:rPr>
              <a:t>на две области: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Воронежскую и Курскую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068960"/>
            <a:ext cx="4139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Курская область занимала 75.552 км</a:t>
            </a:r>
            <a:r>
              <a:rPr lang="ru-RU" b="1" baseline="30000" dirty="0" smtClean="0"/>
              <a:t>2</a:t>
            </a:r>
            <a:r>
              <a:rPr lang="ru-RU" b="1" dirty="0" smtClean="0"/>
              <a:t>   </a:t>
            </a:r>
          </a:p>
          <a:p>
            <a:endParaRPr lang="ru-RU" b="1" dirty="0" smtClean="0"/>
          </a:p>
          <a:p>
            <a:r>
              <a:rPr lang="ru-RU" b="1" dirty="0" smtClean="0"/>
              <a:t>В общей территории РСФСР Курская область занимала 0,38 %, в СССР - 0,35 %, в бывшей ЦЧО - 42 %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На севере </a:t>
            </a:r>
            <a:r>
              <a:rPr lang="ru-RU" b="1" dirty="0" smtClean="0"/>
              <a:t>ее границы примыкают к </a:t>
            </a:r>
            <a:r>
              <a:rPr lang="ru-RU" b="1" dirty="0" smtClean="0">
                <a:solidFill>
                  <a:srgbClr val="FF0000"/>
                </a:solidFill>
              </a:rPr>
              <a:t>Московской </a:t>
            </a:r>
            <a:r>
              <a:rPr lang="ru-RU" b="1" dirty="0" smtClean="0"/>
              <a:t>области, на </a:t>
            </a:r>
            <a:r>
              <a:rPr lang="ru-RU" b="1" dirty="0" smtClean="0">
                <a:solidFill>
                  <a:srgbClr val="FF0000"/>
                </a:solidFill>
              </a:rPr>
              <a:t>юге</a:t>
            </a:r>
            <a:r>
              <a:rPr lang="ru-RU" b="1" dirty="0" smtClean="0"/>
              <a:t> - к </a:t>
            </a:r>
            <a:r>
              <a:rPr lang="ru-RU" b="1" dirty="0" smtClean="0">
                <a:solidFill>
                  <a:srgbClr val="FF0000"/>
                </a:solidFill>
              </a:rPr>
              <a:t>УССР</a:t>
            </a:r>
            <a:r>
              <a:rPr lang="ru-RU" b="1" dirty="0" smtClean="0"/>
              <a:t>, на - </a:t>
            </a:r>
            <a:r>
              <a:rPr lang="ru-RU" b="1" dirty="0" smtClean="0">
                <a:solidFill>
                  <a:srgbClr val="FF0000"/>
                </a:solidFill>
              </a:rPr>
              <a:t>западе</a:t>
            </a:r>
            <a:r>
              <a:rPr lang="ru-RU" b="1" dirty="0" smtClean="0"/>
              <a:t> к </a:t>
            </a:r>
            <a:r>
              <a:rPr lang="ru-RU" b="1" dirty="0" smtClean="0">
                <a:solidFill>
                  <a:srgbClr val="FF0000"/>
                </a:solidFill>
              </a:rPr>
              <a:t>УССР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Западной </a:t>
            </a:r>
            <a:r>
              <a:rPr lang="ru-RU" b="1" dirty="0" smtClean="0"/>
              <a:t>области., </a:t>
            </a:r>
            <a:r>
              <a:rPr lang="ru-RU" b="1" dirty="0" smtClean="0">
                <a:solidFill>
                  <a:srgbClr val="FF0000"/>
                </a:solidFill>
              </a:rPr>
              <a:t>восток Воронежская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+mj-lt"/>
              </a:rPr>
              <a:t>ИСТОРИЧЕСКАЯ СПРАВКА</a:t>
            </a:r>
            <a:endParaRPr lang="ru-RU" sz="24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Рисунок 3" descr="C:\Users\ASUS\Desktop\Географическое положение\IMG_11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3529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116632"/>
            <a:ext cx="59356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ПРОТЯЖЕННОСТЬ И ГРАНИЦЫ КУРСКОЙ ОБЛАСТИ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 l="6341" t="1282" r="7623" b="15384"/>
          <a:stretch>
            <a:fillRect/>
          </a:stretch>
        </p:blipFill>
        <p:spPr bwMode="auto">
          <a:xfrm>
            <a:off x="0" y="33265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s://pearceparalleluniverse.files.wordpress.com/2013/07/albania-map.jpg"/>
          <p:cNvPicPr>
            <a:picLocks noChangeAspect="1" noChangeArrowheads="1"/>
          </p:cNvPicPr>
          <p:nvPr/>
        </p:nvPicPr>
        <p:blipFill>
          <a:blip r:embed="rId2" cstate="print"/>
          <a:srcRect l="12799" t="5747" r="10457" b="1350"/>
          <a:stretch>
            <a:fillRect/>
          </a:stretch>
        </p:blipFill>
        <p:spPr bwMode="auto">
          <a:xfrm>
            <a:off x="6732240" y="1412776"/>
            <a:ext cx="2195736" cy="3675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2" name="Picture 8" descr="https://rossaprimavera.ru/static/files/ddc9beac99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577906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4" name="Picture 10" descr="https://motellook.ru/wp-content/uploads/d/9/4/d94ccc750d6a85da279d1f58361c39e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2592287" cy="2704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s://class-tour.com/wp-content/uploads/6/b/c/6bcef1a3bbc95281f1dc4a851c712d2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340768"/>
            <a:ext cx="3528392" cy="2114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07904" y="3068960"/>
            <a:ext cx="237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29,9 тыс. км</a:t>
            </a:r>
            <a:r>
              <a:rPr lang="ru-RU" sz="2400" b="1" baseline="30000" dirty="0" smtClean="0">
                <a:latin typeface="Arial" pitchFamily="34" charset="0"/>
                <a:cs typeface="Arial" pitchFamily="34" charset="0"/>
              </a:rPr>
              <a:t>2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9" y="4797152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28,7 тыс. км</a:t>
            </a:r>
            <a:r>
              <a:rPr lang="ru-RU" sz="2400" b="1" baseline="30000" dirty="0" smtClean="0">
                <a:latin typeface="Arial" pitchFamily="34" charset="0"/>
                <a:cs typeface="Arial" pitchFamily="34" charset="0"/>
              </a:rPr>
              <a:t>2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94928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З0,5 тыс. км</a:t>
            </a:r>
            <a:r>
              <a:rPr lang="ru-RU" sz="2400" b="1" baseline="30000" dirty="0" smtClean="0">
                <a:latin typeface="Arial" pitchFamily="34" charset="0"/>
                <a:cs typeface="Arial" pitchFamily="34" charset="0"/>
              </a:rPr>
              <a:t>2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70892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28,7 тыс. км</a:t>
            </a:r>
            <a:r>
              <a:rPr lang="ru-RU" sz="2400" b="1" baseline="30000" dirty="0" smtClean="0">
                <a:latin typeface="Arial" pitchFamily="34" charset="0"/>
                <a:cs typeface="Arial" pitchFamily="34" charset="0"/>
              </a:rPr>
              <a:t>2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188640"/>
            <a:ext cx="5098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Сравнительные размеры Курской области</a:t>
            </a:r>
            <a:endParaRPr lang="ru-RU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https://avatars.mds.yandex.net/i?id=e45c9d46c9008075186fa916be7335e7-5303121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933056"/>
            <a:ext cx="2880320" cy="2511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851920" y="602700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29,0 тыс. км</a:t>
            </a:r>
            <a:r>
              <a:rPr lang="ru-RU" sz="2400" b="1" baseline="30000" dirty="0" smtClean="0">
                <a:latin typeface="Arial" pitchFamily="34" charset="0"/>
                <a:cs typeface="Arial" pitchFamily="34" charset="0"/>
              </a:rPr>
              <a:t>2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a_tsvet_2"/>
          <p:cNvPicPr/>
          <p:nvPr/>
        </p:nvPicPr>
        <p:blipFill>
          <a:blip r:embed="rId2" cstate="print"/>
          <a:srcRect l="564" t="2899" r="1814" b="4348"/>
          <a:stretch>
            <a:fillRect/>
          </a:stretch>
        </p:blipFill>
        <p:spPr bwMode="auto">
          <a:xfrm>
            <a:off x="251520" y="1412776"/>
            <a:ext cx="8640959" cy="46085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332656"/>
            <a:ext cx="65774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ФИЗИЧЕСКАЯ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КАРТА КУРСКОЙ ОБЛАСТИ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SUS\Desktop\0019-029-.jpg"/>
          <p:cNvPicPr/>
          <p:nvPr/>
        </p:nvPicPr>
        <p:blipFill>
          <a:blip r:embed="rId2" cstate="print"/>
          <a:srcRect l="17754" t="7878" r="13022" b="34126"/>
          <a:stretch>
            <a:fillRect/>
          </a:stretch>
        </p:blipFill>
        <p:spPr bwMode="auto">
          <a:xfrm>
            <a:off x="251520" y="1196752"/>
            <a:ext cx="345638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14427"/>
            <a:ext cx="7269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ФИЗИКО-ГЕОГРАФИЧЕСКОЕ ПОЛОЖЕНИЕ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ASUS\Desktop\Я курянин\Карты КО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836712"/>
            <a:ext cx="1607353" cy="888554"/>
          </a:xfrm>
          <a:prstGeom prst="rect">
            <a:avLst/>
          </a:prstGeom>
          <a:noFill/>
        </p:spPr>
      </p:pic>
      <p:sp>
        <p:nvSpPr>
          <p:cNvPr id="7" name="Выгнутая влево стрелка 6"/>
          <p:cNvSpPr/>
          <p:nvPr/>
        </p:nvSpPr>
        <p:spPr>
          <a:xfrm rot="4082740">
            <a:off x="1845658" y="-79601"/>
            <a:ext cx="580529" cy="3710736"/>
          </a:xfrm>
          <a:prstGeom prst="curvedRightArrow">
            <a:avLst>
              <a:gd name="adj1" fmla="val 25000"/>
              <a:gd name="adj2" fmla="val 48302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 descr="https://cf2.ppt-online.org/files2/slide/6/68xeoyZPJzOENsVq50HG4IlfiRcuAF3LdnrY2MQkS/slide-3.jpg"/>
          <p:cNvPicPr>
            <a:picLocks noChangeAspect="1" noChangeArrowheads="1"/>
          </p:cNvPicPr>
          <p:nvPr/>
        </p:nvPicPr>
        <p:blipFill>
          <a:blip r:embed="rId4" cstate="print"/>
          <a:srcRect l="5168" t="35483" r="57919" b="15235"/>
          <a:stretch>
            <a:fillRect/>
          </a:stretch>
        </p:blipFill>
        <p:spPr bwMode="auto">
          <a:xfrm>
            <a:off x="5364088" y="1196752"/>
            <a:ext cx="3384376" cy="288032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Выгнутая вверх стрелка 9"/>
          <p:cNvSpPr/>
          <p:nvPr/>
        </p:nvSpPr>
        <p:spPr>
          <a:xfrm rot="3948862">
            <a:off x="4593159" y="1718322"/>
            <a:ext cx="1889036" cy="457567"/>
          </a:xfrm>
          <a:prstGeom prst="curvedDownArrow">
            <a:avLst>
              <a:gd name="adj1" fmla="val 27123"/>
              <a:gd name="adj2" fmla="val 50000"/>
              <a:gd name="adj3" fmla="val 308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2852936"/>
            <a:ext cx="1385888" cy="30777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Область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УКК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radugadetstva.net/tstr/wp-content/uploads/2017/11/prirodnye_zony-1024x710.jpg"/>
          <p:cNvPicPr>
            <a:picLocks noChangeAspect="1" noChangeArrowheads="1"/>
          </p:cNvPicPr>
          <p:nvPr/>
        </p:nvPicPr>
        <p:blipFill>
          <a:blip r:embed="rId5" cstate="print"/>
          <a:srcRect l="2953" t="17036" r="64563" b="34552"/>
          <a:stretch>
            <a:fillRect/>
          </a:stretch>
        </p:blipFill>
        <p:spPr bwMode="auto">
          <a:xfrm>
            <a:off x="2699792" y="3717032"/>
            <a:ext cx="3029176" cy="2930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Выгнутая вверх стрелка 14"/>
          <p:cNvSpPr/>
          <p:nvPr/>
        </p:nvSpPr>
        <p:spPr>
          <a:xfrm rot="6327609">
            <a:off x="1926778" y="3311503"/>
            <a:ext cx="4081564" cy="430858"/>
          </a:xfrm>
          <a:prstGeom prst="curvedDownArrow">
            <a:avLst>
              <a:gd name="adj1" fmla="val 27123"/>
              <a:gd name="adj2" fmla="val 50000"/>
              <a:gd name="adj3" fmla="val 308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 descr="https://mk0fertilizerdauhxos.kinstacdn.com/wp-content/uploads/2019/12/85116551.jpg"/>
          <p:cNvPicPr>
            <a:picLocks noChangeAspect="1" noChangeArrowheads="1"/>
          </p:cNvPicPr>
          <p:nvPr/>
        </p:nvPicPr>
        <p:blipFill>
          <a:blip r:embed="rId2" cstate="print"/>
          <a:srcRect t="9334"/>
          <a:stretch>
            <a:fillRect/>
          </a:stretch>
        </p:blipFill>
        <p:spPr bwMode="auto">
          <a:xfrm>
            <a:off x="0" y="1484783"/>
            <a:ext cx="9144000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66CC"/>
                </a:solidFill>
                <a:latin typeface="+mj-lt"/>
              </a:rPr>
              <a:t>   СОСЕДИ И ТРАНСПОРТНАЯ СЕТЬ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35292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+mj-lt"/>
              </a:rPr>
              <a:t>ПРЕДПИЯТИЯ, ВЛИЯЮЩИЕ НА ЭКОЛОГИЮ ОБЛАСТИ</a:t>
            </a:r>
          </a:p>
        </p:txBody>
      </p:sp>
      <p:pic>
        <p:nvPicPr>
          <p:cNvPr id="27652" name="Picture 2" descr="https://refdb.ru/images/853/1705076/f2f90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859216" cy="456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ASUS\Desktop\0000002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1835696" cy="1408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4" name="Picture 2" descr="https://www.memotest.ru/ImageUpload/e8a86e48-56b9-448b-9e39-44c5009cd4eb/G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97152"/>
            <a:ext cx="237626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5" name="Picture 4" descr="https://ds03.infourok.ru/uploads/ex/014c/00003be3-d32a2e0d/3/img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196752"/>
            <a:ext cx="1944216" cy="1401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7" name="Picture 8" descr="https://i8.domostroyrf.ru/859givu2odpk0_xymfab/energoblok-novogo-pokoleniya-zapushhen-na-novovoronezhskoy-aes-foto-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9775" y="2636912"/>
            <a:ext cx="2024225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8" name="Picture 9" descr="https://glas.ru/uploads/posts/2020-01/1579529643_original_photo-thumb_19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124744"/>
            <a:ext cx="24003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60" name="Picture 12" descr="https://www.atomic-energy.ru/files/images/2019/07/324fe9e6fbb1c2cc89442bead53f6933.jpg"/>
          <p:cNvPicPr>
            <a:picLocks noChangeAspect="1" noChangeArrowheads="1"/>
          </p:cNvPicPr>
          <p:nvPr/>
        </p:nvPicPr>
        <p:blipFill>
          <a:blip r:embed="rId8" cstate="print"/>
          <a:srcRect t="22221"/>
          <a:stretch>
            <a:fillRect/>
          </a:stretch>
        </p:blipFill>
        <p:spPr bwMode="auto">
          <a:xfrm>
            <a:off x="2555776" y="3356992"/>
            <a:ext cx="2036798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Выгнутая влево стрелка 20"/>
          <p:cNvSpPr/>
          <p:nvPr/>
        </p:nvSpPr>
        <p:spPr>
          <a:xfrm rot="4172921">
            <a:off x="5563477" y="2060960"/>
            <a:ext cx="762000" cy="2638190"/>
          </a:xfrm>
          <a:prstGeom prst="curvedRigh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КАЭС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23488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ЧАЭС</a:t>
            </a:r>
            <a:endParaRPr lang="ru-RU" b="1" dirty="0"/>
          </a:p>
        </p:txBody>
      </p:sp>
      <p:pic>
        <p:nvPicPr>
          <p:cNvPr id="2" name="Picture 2" descr="https://promo.darvodgeo.ru/media/k2/items/cache/9139b86f02108abdcc0129521eca5e85_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908720"/>
            <a:ext cx="1899669" cy="1263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2843808" y="14127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МГОК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8344" y="38610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НВАЭС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0192" y="11967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НЛМК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59492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ЛГОК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84168" y="59492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СГОК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https://sdelanounas.ru/i/b/g/l/f_bGl2ZS5zdGF0aWNmbGlja3IuY29tLzY1NTM1LzQ5MjU0NTA3OTY2X2JkZjRjZmI2MjhfYi5qcGc_X19pZD0xMzAyNjY=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4797152"/>
            <a:ext cx="2123728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7092280" y="58772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ОЭМК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>
          <a:xfrm rot="6796608">
            <a:off x="6424326" y="3505067"/>
            <a:ext cx="552427" cy="1459894"/>
          </a:xfrm>
          <a:prstGeom prst="curvedRigh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лево стрелка 33"/>
          <p:cNvSpPr/>
          <p:nvPr/>
        </p:nvSpPr>
        <p:spPr>
          <a:xfrm rot="14978339" flipH="1">
            <a:off x="1971395" y="2285645"/>
            <a:ext cx="552605" cy="1519388"/>
          </a:xfrm>
          <a:prstGeom prst="curvedRigh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 rot="7111635">
            <a:off x="5357056" y="3650377"/>
            <a:ext cx="552427" cy="1459894"/>
          </a:xfrm>
          <a:prstGeom prst="curvedRigh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лево стрелка 35"/>
          <p:cNvSpPr/>
          <p:nvPr/>
        </p:nvSpPr>
        <p:spPr>
          <a:xfrm rot="3834617">
            <a:off x="4416599" y="1927518"/>
            <a:ext cx="552427" cy="1598262"/>
          </a:xfrm>
          <a:prstGeom prst="curvedRigh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лево стрелка 36"/>
          <p:cNvSpPr/>
          <p:nvPr/>
        </p:nvSpPr>
        <p:spPr>
          <a:xfrm rot="18074789" flipH="1">
            <a:off x="3118745" y="1881645"/>
            <a:ext cx="394941" cy="1539301"/>
          </a:xfrm>
          <a:prstGeom prst="curvedRigh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211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 1. СОВРЕМЕННОЕ ГЕОГРАФИЧЕСКОЕ ПОЛОЖЕНИЕ КУРСКОЙ ОБЛАСТИ </vt:lpstr>
      <vt:lpstr>Курская губерния, образованная в 1797 году, 14 мая 1928 года вошла в состав  Центрально-Черноземной области.  Окружной город - Курск. </vt:lpstr>
      <vt:lpstr>Слайд 3</vt:lpstr>
      <vt:lpstr>Слайд 4</vt:lpstr>
      <vt:lpstr>Слайд 5</vt:lpstr>
      <vt:lpstr>Слайд 6</vt:lpstr>
      <vt:lpstr>Слайд 7</vt:lpstr>
      <vt:lpstr>   СОСЕДИ И ТРАНСПОРТНАЯ СЕТЬ </vt:lpstr>
      <vt:lpstr>ПРЕДПИЯТИЯ, ВЛИЯЮЩИЕ НА ЭКОЛОГИЮ ОБЛАСТИ</vt:lpstr>
      <vt:lpstr>ГЕОПОЛИТИЧЕСКОЕ ПОЛОЖЕНИЕ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16</cp:revision>
  <dcterms:created xsi:type="dcterms:W3CDTF">2023-04-10T08:53:20Z</dcterms:created>
  <dcterms:modified xsi:type="dcterms:W3CDTF">2023-11-19T19:06:58Z</dcterms:modified>
</cp:coreProperties>
</file>