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1" r:id="rId2"/>
    <p:sldId id="447" r:id="rId3"/>
    <p:sldId id="485" r:id="rId4"/>
    <p:sldId id="451" r:id="rId5"/>
    <p:sldId id="470" r:id="rId6"/>
    <p:sldId id="483" r:id="rId7"/>
    <p:sldId id="477" r:id="rId8"/>
    <p:sldId id="478" r:id="rId9"/>
    <p:sldId id="479" r:id="rId10"/>
    <p:sldId id="480" r:id="rId11"/>
    <p:sldId id="481" r:id="rId12"/>
    <p:sldId id="482" r:id="rId13"/>
    <p:sldId id="474" r:id="rId14"/>
    <p:sldId id="476" r:id="rId15"/>
    <p:sldId id="402" r:id="rId16"/>
    <p:sldId id="489" r:id="rId17"/>
    <p:sldId id="484" r:id="rId18"/>
    <p:sldId id="486" r:id="rId19"/>
    <p:sldId id="487" r:id="rId20"/>
    <p:sldId id="48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987"/>
    <a:srgbClr val="00589A"/>
    <a:srgbClr val="008000"/>
    <a:srgbClr val="669900"/>
    <a:srgbClr val="00F26D"/>
    <a:srgbClr val="99FFCC"/>
    <a:srgbClr val="33CC33"/>
    <a:srgbClr val="00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7062-DA90-42E5-81E5-B973CBA623F9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566A-F612-4562-98DF-6BF8A8666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.net/sites/default/files/imagecache/painting_page/paintings/bogdanov-belskiy_nikolay_petrovich/u_dverey_shkoly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Развитие образования </a:t>
            </a: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Курской губернии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Средняя ступень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5638800"/>
            <a:ext cx="7010400" cy="9906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классические гимназии, реальные и коммерческие училища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russiahistory.ru/wp-content/uploads/2013/04/f18823d618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59423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yalta.citifox.ru/wp-content/uploads/2016/03/1304e6fa3f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758337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Средняя ступень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2200" y="5638800"/>
            <a:ext cx="4343400" cy="6858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Женская гимназия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52600" y="5943600"/>
            <a:ext cx="5486400" cy="6858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Университеты и институты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russiahistory.ru/wp-content/uploads/2013/04/f18823d618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74" y="457199"/>
            <a:ext cx="7779726" cy="539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Высшая школа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2400" y="3810001"/>
            <a:ext cx="8763000" cy="3047999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В 1808 года </a:t>
            </a:r>
            <a:r>
              <a:rPr lang="ru-RU" alt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в Курске </a:t>
            </a:r>
            <a:r>
              <a:rPr 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на 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базе Главного народного училища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  </a:t>
            </a:r>
            <a:r>
              <a:rPr lang="ru-RU" alt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была </a:t>
            </a:r>
            <a:r>
              <a:rPr lang="ru-RU" alt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открыта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мужская гимназия</a:t>
            </a:r>
            <a:r>
              <a:rPr lang="ru-RU" sz="2400" b="1" u="sng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 .  </a:t>
            </a: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Она была построена на пожертвования дворянства  и включала обучение по </a:t>
            </a:r>
            <a:r>
              <a:rPr lang="ru-RU" alt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математике, </a:t>
            </a:r>
            <a:r>
              <a:rPr lang="ru-RU" alt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физике</a:t>
            </a:r>
            <a:r>
              <a:rPr lang="ru-RU" alt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, </a:t>
            </a:r>
            <a:r>
              <a:rPr lang="ru-RU" alt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истории</a:t>
            </a:r>
            <a:r>
              <a:rPr lang="ru-RU" alt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, </a:t>
            </a:r>
            <a:r>
              <a:rPr lang="ru-RU" alt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закону Божию</a:t>
            </a:r>
            <a:r>
              <a:rPr lang="ru-RU" alt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, </a:t>
            </a:r>
            <a:r>
              <a:rPr lang="ru-RU" alt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философии, </a:t>
            </a:r>
            <a:r>
              <a:rPr lang="ru-RU" alt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иностранным языкам </a:t>
            </a:r>
            <a:r>
              <a:rPr lang="ru-RU" alt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и др.</a:t>
            </a: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В гимназию принимались </a:t>
            </a:r>
            <a:r>
              <a:rPr lang="ru-RU" sz="2400" b="1" dirty="0" smtClean="0">
                <a:solidFill>
                  <a:srgbClr val="00589A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дети дворян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чиновников, 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мещан; среди учеников были и </a:t>
            </a:r>
            <a:r>
              <a:rPr lang="ru-RU" sz="2400" b="1" dirty="0" smtClean="0">
                <a:solidFill>
                  <a:srgbClr val="0070C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дети крестьян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, но незначительное число.</a:t>
            </a: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В 1815 году, когда гимназия была ещё </a:t>
            </a:r>
            <a:r>
              <a:rPr lang="ru-RU" sz="2400" b="1" dirty="0" smtClean="0">
                <a:solidFill>
                  <a:srgbClr val="5F2987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четырёхклассной,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 в 1834 года гимназия стала </a:t>
            </a:r>
            <a:r>
              <a:rPr 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семиклассной,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 а с 1875 года — восьмиклассной.</a:t>
            </a: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589A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Здание гимназии сохранилось и доныне</a:t>
            </a:r>
            <a:r>
              <a:rPr lang="ru-RU" sz="2400" b="1" dirty="0" smtClean="0"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Bahnschrift Light Condensed" pitchFamily="34" charset="0"/>
                <a:ea typeface="Cambria" pitchFamily="18" charset="0"/>
                <a:cs typeface="Arial" pitchFamily="34" charset="0"/>
              </a:rPr>
              <a:t>сейчас в нём располагается цех электроаппаратного завода.</a:t>
            </a:r>
            <a:endParaRPr lang="ru-RU" altLang="ru-RU" sz="2400" b="1" dirty="0" smtClean="0">
              <a:solidFill>
                <a:srgbClr val="C00000"/>
              </a:solidFill>
              <a:latin typeface="Bahnschrift Light Condensed" pitchFamily="34" charset="0"/>
              <a:ea typeface="Cambria" pitchFamily="18" charset="0"/>
              <a:cs typeface="Arial" pitchFamily="34" charset="0"/>
            </a:endParaRP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endParaRPr lang="ru-RU" sz="2400" b="1" dirty="0" smtClean="0">
              <a:latin typeface="Bahnschrift Light Condensed" pitchFamily="34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5" name="Содержимое 4" descr="Курская мужская гимназия.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572000" cy="325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10" descr="Курская мужская гимназия.б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762000"/>
            <a:ext cx="4191000" cy="299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53000" y="0"/>
            <a:ext cx="3983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Мужская гимназия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29200" y="4572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Мариинская</a:t>
            </a:r>
          </a:p>
          <a:p>
            <a:pPr algn="ctr"/>
            <a:r>
              <a:rPr lang="ru-RU" alt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женская</a:t>
            </a:r>
            <a:r>
              <a:rPr lang="ru-RU" alt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гимназия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4" descr="Женская гимназия.Курск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7733" y="2133600"/>
            <a:ext cx="5147733" cy="28956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81000" y="5029200"/>
            <a:ext cx="8763000" cy="18288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2400" b="1" dirty="0" smtClean="0"/>
              <a:t>На пожертвования, в том числе князя В. Барятинского, губернатора П. </a:t>
            </a:r>
            <a:r>
              <a:rPr lang="ru-RU" altLang="ru-RU" sz="2400" b="1" dirty="0" err="1" smtClean="0"/>
              <a:t>Бабикова</a:t>
            </a:r>
            <a:r>
              <a:rPr lang="ru-RU" altLang="ru-RU" sz="2400" b="1" dirty="0" smtClean="0"/>
              <a:t> в 1870 году была открыта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Мариинская женская гимназия</a:t>
            </a:r>
            <a:r>
              <a:rPr lang="ru-RU" altLang="ru-RU" sz="2400" b="1" dirty="0" smtClean="0"/>
              <a:t>.</a:t>
            </a: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2400" b="1" dirty="0" smtClean="0"/>
              <a:t> Она давала общее и среднее образование, а позже – специальное педагогическое.   </a:t>
            </a:r>
          </a:p>
          <a:p>
            <a:pPr marL="0" indent="72000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2400" b="1" dirty="0" smtClean="0"/>
              <a:t> Гимназия располагалась в нынешнем здании КГУ.</a:t>
            </a:r>
            <a:endParaRPr lang="ru-RU" sz="2400" b="1" dirty="0" smtClean="0">
              <a:latin typeface="Bahnschrift Light Condensed" pitchFamily="34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0" name="Содержимое 9" descr="Женская гимназия.Курс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495800" cy="28644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1000" y="5562600"/>
            <a:ext cx="8382000" cy="1066799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Начальные и средние учебные заведения </a:t>
            </a:r>
            <a:r>
              <a:rPr lang="ru-RU" b="1" i="1" dirty="0" smtClean="0"/>
              <a:t>имелись и в уездных городах</a:t>
            </a:r>
            <a:r>
              <a:rPr lang="ru-RU" b="1" dirty="0" smtClean="0"/>
              <a:t>. </a:t>
            </a:r>
          </a:p>
          <a:p>
            <a:pPr algn="ctr"/>
            <a:endParaRPr lang="ru-RU" b="1" dirty="0"/>
          </a:p>
        </p:txBody>
      </p:sp>
      <p:pic>
        <p:nvPicPr>
          <p:cNvPr id="7170" name="Picture 2" descr="http://i1.ytimg.com/vi/n0ZLzptz1B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"/>
            <a:ext cx="849745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рестьянская шко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4764" y="650695"/>
            <a:ext cx="4018636" cy="544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343400" cy="5486399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b="1" smtClean="0"/>
              <a:t>Так</a:t>
            </a:r>
            <a:r>
              <a:rPr lang="ru-RU" b="1" dirty="0" smtClean="0">
                <a:solidFill>
                  <a:srgbClr val="C00000"/>
                </a:solidFill>
              </a:rPr>
              <a:t>, в Рыльске </a:t>
            </a:r>
            <a:r>
              <a:rPr lang="ru-RU" b="1" dirty="0" smtClean="0"/>
              <a:t>в конце XIX - начале XX в. имелось </a:t>
            </a:r>
            <a:r>
              <a:rPr lang="ru-RU" b="1" dirty="0" smtClean="0">
                <a:solidFill>
                  <a:srgbClr val="C00000"/>
                </a:solidFill>
              </a:rPr>
              <a:t>10</a:t>
            </a:r>
            <a:r>
              <a:rPr lang="ru-RU" b="1" dirty="0" smtClean="0">
                <a:solidFill>
                  <a:srgbClr val="5F2987"/>
                </a:solidFill>
              </a:rPr>
              <a:t> начальных и средних учебных заведений</a:t>
            </a:r>
            <a:r>
              <a:rPr lang="ru-RU" b="1" dirty="0" smtClean="0"/>
              <a:t>, из них </a:t>
            </a:r>
            <a:r>
              <a:rPr lang="ru-RU" b="1" dirty="0" smtClean="0">
                <a:solidFill>
                  <a:srgbClr val="C00000"/>
                </a:solidFill>
              </a:rPr>
              <a:t>3 гимназии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 </a:t>
            </a:r>
            <a:r>
              <a:rPr lang="ru-RU" b="1" dirty="0" smtClean="0">
                <a:solidFill>
                  <a:srgbClr val="5F2987"/>
                </a:solidFill>
              </a:rPr>
              <a:t>г. Дмитриеве </a:t>
            </a:r>
            <a:r>
              <a:rPr lang="ru-RU" b="1" dirty="0" smtClean="0"/>
              <a:t>в концу века действовала </a:t>
            </a:r>
            <a:r>
              <a:rPr lang="ru-RU" b="1" dirty="0" smtClean="0">
                <a:solidFill>
                  <a:srgbClr val="C00000"/>
                </a:solidFill>
              </a:rPr>
              <a:t>женская прогимназия и городское народное училище</a:t>
            </a:r>
            <a:r>
              <a:rPr lang="ru-RU" b="1" dirty="0" smtClean="0"/>
              <a:t>. </a:t>
            </a:r>
          </a:p>
          <a:p>
            <a:r>
              <a:rPr lang="ru-RU" b="1" dirty="0" smtClean="0">
                <a:solidFill>
                  <a:srgbClr val="5F2987"/>
                </a:solidFill>
              </a:rPr>
              <a:t>Женская гимназия </a:t>
            </a:r>
            <a:r>
              <a:rPr lang="ru-RU" b="1" dirty="0" smtClean="0"/>
              <a:t>имелась и </a:t>
            </a:r>
            <a:r>
              <a:rPr lang="ru-RU" b="1" dirty="0" smtClean="0">
                <a:solidFill>
                  <a:srgbClr val="C00000"/>
                </a:solidFill>
              </a:rPr>
              <a:t>в Судже.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609600"/>
            <a:ext cx="8229600" cy="57912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После установления Советской власти уже </a:t>
            </a:r>
            <a:r>
              <a:rPr lang="ru-RU" b="1" i="1" dirty="0" smtClean="0">
                <a:solidFill>
                  <a:srgbClr val="C00000"/>
                </a:solidFill>
              </a:rPr>
              <a:t>в конце 1917 г. начала проводиться национализация всех типов учебных заведений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/>
              <a:t>Школа была объявлена не только </a:t>
            </a:r>
            <a:r>
              <a:rPr lang="ru-RU" b="1" i="1" dirty="0" smtClean="0">
                <a:solidFill>
                  <a:srgbClr val="5F2987"/>
                </a:solidFill>
              </a:rPr>
              <a:t>единой и трудовой, но и бесплатной, общеобязательной и общедоступной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Отмена обязательных домашних заданий, отметок и экзаменов,</a:t>
            </a:r>
            <a:r>
              <a:rPr lang="ru-RU" b="1" dirty="0" smtClean="0"/>
              <a:t> введение программ только в качестве примерных, а также гибких учебных планов.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Введение всеобщего обучения и движение за ликвидацию неграмотности</a:t>
            </a:r>
            <a:r>
              <a:rPr lang="ru-RU" b="1" dirty="0" smtClean="0"/>
              <a:t>, в результате чего в городах </a:t>
            </a:r>
            <a:r>
              <a:rPr lang="ru-RU" b="1" dirty="0" smtClean="0">
                <a:solidFill>
                  <a:srgbClr val="5F2987"/>
                </a:solidFill>
              </a:rPr>
              <a:t>были охвачены обучением все дети, в селах около половины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1000" y="4800600"/>
            <a:ext cx="8229600" cy="18288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Введение всеобщего обучения и движение за ликвидацию неграмотности</a:t>
            </a:r>
            <a:r>
              <a:rPr lang="ru-RU" b="1" dirty="0" smtClean="0"/>
              <a:t>, в результате чего в городах </a:t>
            </a:r>
            <a:r>
              <a:rPr lang="ru-RU" b="1" dirty="0" smtClean="0">
                <a:solidFill>
                  <a:srgbClr val="5F2987"/>
                </a:solidFill>
              </a:rPr>
              <a:t>были охвачены обучением все дети, в селах около половины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pic>
        <p:nvPicPr>
          <p:cNvPr id="1026" name="Picture 2" descr="http://rus-bokla.ucoz.ru/pionery_30-e_g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6819794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1000" y="5638800"/>
            <a:ext cx="8229600" cy="9906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ликвидация неграмотности</a:t>
            </a:r>
            <a:endParaRPr lang="ru-RU" b="1" dirty="0"/>
          </a:p>
        </p:txBody>
      </p:sp>
      <p:pic>
        <p:nvPicPr>
          <p:cNvPr id="2" name="Picture 2" descr="https://domodsch6.edumsko.ru/uploads/2000/1513/section/342607/ggg.png?1461612262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696451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Школьная реформа 1782-86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гг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2400" y="1066800"/>
            <a:ext cx="5943600" cy="56388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0800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400" b="1" u="sng" dirty="0" smtClean="0"/>
              <a:t>Создаются 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400" b="1" dirty="0" smtClean="0"/>
              <a:t>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1)закрытые учебные заведения для дворян и горожан </a:t>
            </a:r>
            <a:r>
              <a:rPr lang="ru-RU" altLang="ru-RU" sz="2400" b="1" dirty="0" smtClean="0"/>
              <a:t>(смольный институт, кадетские корпуса)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400" b="1" dirty="0" smtClean="0"/>
              <a:t>	2) </a:t>
            </a:r>
            <a:r>
              <a:rPr lang="ru-RU" altLang="ru-RU" sz="2400" b="1" dirty="0" smtClean="0">
                <a:solidFill>
                  <a:srgbClr val="5F2987"/>
                </a:solidFill>
              </a:rPr>
              <a:t>2-х и 4-х классные училища </a:t>
            </a:r>
            <a:r>
              <a:rPr lang="ru-RU" altLang="ru-RU" sz="2400" b="1" dirty="0" smtClean="0"/>
              <a:t>(народные училища)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2400" b="1" dirty="0" smtClean="0"/>
          </a:p>
          <a:p>
            <a:pPr marL="1080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В 1783 году </a:t>
            </a:r>
            <a:r>
              <a:rPr lang="ru-RU" altLang="ru-RU" sz="2400" b="1" dirty="0" smtClean="0"/>
              <a:t>в Курске открывается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дворянское училище</a:t>
            </a:r>
            <a:r>
              <a:rPr lang="ru-RU" altLang="ru-RU" sz="2400" b="1" dirty="0" smtClean="0"/>
              <a:t>, преобразованное позже в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Главное народное училище</a:t>
            </a:r>
            <a:r>
              <a:rPr lang="ru-RU" altLang="ru-RU" sz="2400" b="1" dirty="0" smtClean="0"/>
              <a:t>.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   Создаются </a:t>
            </a:r>
            <a:r>
              <a:rPr lang="ru-RU" altLang="ru-RU" sz="2400" b="1" dirty="0" smtClean="0">
                <a:solidFill>
                  <a:srgbClr val="5F2987"/>
                </a:solidFill>
              </a:rPr>
              <a:t>16 малых  народных училищ в уездах губернии и в черте Курска: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Георгиевское и Ямское</a:t>
            </a:r>
            <a:r>
              <a:rPr lang="ru-RU" altLang="ru-RU" sz="2400" b="1" dirty="0" smtClean="0"/>
              <a:t>. 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/>
              <a:t>В программу этих училищ включалось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изучение арифметики, чтения, рисования, священной истории</a:t>
            </a:r>
            <a:r>
              <a:rPr lang="ru-RU" altLang="ru-RU" sz="2400" b="1" dirty="0" smtClean="0"/>
              <a:t>. 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5F2987"/>
                </a:solidFill>
              </a:rPr>
              <a:t>Обучение было бессословным</a:t>
            </a:r>
            <a:r>
              <a:rPr lang="ru-RU" altLang="ru-RU" sz="2400" b="1" dirty="0" smtClean="0"/>
              <a:t>, к нему имели доступ как дети дворян, так и крепостных.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sz="2400" b="1" dirty="0"/>
          </a:p>
        </p:txBody>
      </p:sp>
      <p:pic>
        <p:nvPicPr>
          <p:cNvPr id="5" name="Содержимое 4" descr="Реформы просвещен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5385" t="25134" r="5769" b="13328"/>
          <a:stretch>
            <a:fillRect/>
          </a:stretch>
        </p:blipFill>
        <p:spPr>
          <a:xfrm>
            <a:off x="6324600" y="1066800"/>
            <a:ext cx="2667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1000" y="5638800"/>
            <a:ext cx="8229600" cy="9906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Школа </a:t>
            </a:r>
            <a:r>
              <a:rPr lang="ru-RU" b="1" smtClean="0">
                <a:solidFill>
                  <a:srgbClr val="C00000"/>
                </a:solidFill>
              </a:rPr>
              <a:t>в 1920 годы</a:t>
            </a:r>
            <a:endParaRPr lang="ru-RU" b="1" dirty="0"/>
          </a:p>
        </p:txBody>
      </p:sp>
      <p:pic>
        <p:nvPicPr>
          <p:cNvPr id="1026" name="Picture 2" descr="https://img-fotki.yandex.ru/get/9505/97833783.5b6/0_cd83d_37c04de1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2887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2400" y="4800600"/>
            <a:ext cx="8763000" cy="19050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1080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Социальный состав учащихся в общеобразовательных школах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века был чрезвычайно пестрым.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В народных училищах преобладали дети мастеровых, крестьян, ремесленников, солдат, матросов и т. д. 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Неодинаков был и возрастной состав учащихся — в одних и тех же классах обучались и малыши и 22-летние мужчины.</a:t>
            </a:r>
          </a:p>
          <a:p>
            <a:pPr marL="108000">
              <a:lnSpc>
                <a:spcPct val="80000"/>
              </a:lnSpc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91914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8912"/>
            <a:ext cx="8229600" cy="57308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Морозов А. </a:t>
            </a:r>
            <a:r>
              <a:rPr lang="ru-RU" alt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СЕЛЬСКАЯ БЕСПЛАТНАЯ ШКОЛА</a:t>
            </a:r>
          </a:p>
        </p:txBody>
      </p:sp>
      <p:pic>
        <p:nvPicPr>
          <p:cNvPr id="23556" name="Picture 6" descr="Морозов 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914400"/>
            <a:ext cx="7416800" cy="509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5"/>
          <p:cNvSpPr>
            <a:spLocks noGrp="1"/>
          </p:cNvSpPr>
          <p:nvPr>
            <p:ph type="subTitle" idx="1"/>
          </p:nvPr>
        </p:nvSpPr>
        <p:spPr>
          <a:xfrm>
            <a:off x="990600" y="5943600"/>
            <a:ext cx="7391400" cy="6858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altLang="ru-RU" sz="2000" dirty="0" smtClean="0">
                <a:solidFill>
                  <a:srgbClr val="5F2987"/>
                </a:solidFill>
                <a:latin typeface="Arial Black" panose="020B0A04020102020204" pitchFamily="34" charset="0"/>
              </a:rPr>
              <a:t>В сельской школе 19 века могло быть 3 или 2 учительницы. Дети все разного возраста.</a:t>
            </a:r>
          </a:p>
          <a:p>
            <a:endParaRPr lang="ru-RU" sz="2000" dirty="0">
              <a:solidFill>
                <a:srgbClr val="5F298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5272083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438" name="Picture 6" descr="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88914"/>
            <a:ext cx="2967038" cy="47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381000" y="5105400"/>
            <a:ext cx="8458200" cy="1600200"/>
          </a:xfrm>
          <a:prstGeom prst="rect">
            <a:avLst/>
          </a:prstGeo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080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середине </a:t>
            </a:r>
            <a:r>
              <a:rPr kumimoji="0" lang="en-US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XIX</a:t>
            </a: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века в Курской губернии существовало 265 светских учебных заведений, в которых обучалось более 10 тыс. мальчиков, женских заведений было всего 24 и обучалось в них всего 647 девочек.</a:t>
            </a:r>
          </a:p>
          <a:p>
            <a:pPr marL="1080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2" name="Picture 6" descr="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838200"/>
            <a:ext cx="3407764" cy="431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1" descr="Картинка 1 из 138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24102" y="914400"/>
            <a:ext cx="2405498" cy="423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228600" y="5257800"/>
            <a:ext cx="8610600" cy="1600200"/>
          </a:xfrm>
          <a:prstGeom prst="rect">
            <a:avLst/>
          </a:prstGeo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/>
          <a:p>
            <a:pPr marL="108000" marR="0" lvl="0" indent="-342900" algn="l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школ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предназначенных для народа,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1861 г. было так незначительно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крестьянское население и горожане низших сословий оставались почти поголовно безграмотными.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Наиболее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распространенными на селе были школы грамоты,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 обучения длился 1—2 года.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42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b="1" i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Н. Богданов-Бельский  </a:t>
            </a:r>
            <a:r>
              <a:rPr lang="ru-RU" alt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«ДЕТИ НА УРОКЕ»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079b/00083172-d62fa411/640/img1.jpg"/>
          <p:cNvPicPr>
            <a:picLocks noChangeAspect="1" noChangeArrowheads="1"/>
          </p:cNvPicPr>
          <p:nvPr/>
        </p:nvPicPr>
        <p:blipFill>
          <a:blip r:embed="rId2" cstate="print"/>
          <a:srcRect l="3614" t="6024" r="4217" b="10843"/>
          <a:stretch>
            <a:fillRect/>
          </a:stretch>
        </p:blipFill>
        <p:spPr bwMode="auto">
          <a:xfrm>
            <a:off x="304800" y="457200"/>
            <a:ext cx="856090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.ppt-online.org/files/slide/d/dLHGlMxthIuqs5fK9nPyW02FEAZj4D7oN1z6ve/slide-10.jpg"/>
          <p:cNvPicPr>
            <a:picLocks noChangeAspect="1" noChangeArrowheads="1"/>
          </p:cNvPicPr>
          <p:nvPr/>
        </p:nvPicPr>
        <p:blipFill>
          <a:blip r:embed="rId2" cstate="print"/>
          <a:srcRect l="2752" t="6544" r="1835" b="3142"/>
          <a:stretch>
            <a:fillRect/>
          </a:stretch>
        </p:blipFill>
        <p:spPr bwMode="auto">
          <a:xfrm>
            <a:off x="379896" y="609600"/>
            <a:ext cx="838420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t4web.ru/images/111/7236/640/img1.jpg"/>
          <p:cNvPicPr>
            <a:picLocks noChangeAspect="1" noChangeArrowheads="1"/>
          </p:cNvPicPr>
          <p:nvPr/>
        </p:nvPicPr>
        <p:blipFill>
          <a:blip r:embed="rId2" cstate="print"/>
          <a:srcRect l="4167" t="10656" r="57292" b="63115"/>
          <a:stretch>
            <a:fillRect/>
          </a:stretch>
        </p:blipFill>
        <p:spPr bwMode="auto">
          <a:xfrm>
            <a:off x="304800" y="3429000"/>
            <a:ext cx="6096000" cy="3048000"/>
          </a:xfrm>
          <a:prstGeom prst="rect">
            <a:avLst/>
          </a:prstGeom>
          <a:noFill/>
        </p:spPr>
      </p:pic>
      <p:pic>
        <p:nvPicPr>
          <p:cNvPr id="11" name="Содержимое 10" descr="ЦПр. школа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54946"/>
            <a:ext cx="4800600" cy="314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9050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Система образования в России</a:t>
            </a:r>
            <a:b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рубеже  </a:t>
            </a:r>
            <a:r>
              <a:rPr lang="en-US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XIX- XX</a:t>
            </a:r>
            <a:r>
              <a:rPr lang="ru-RU" sz="28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вв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включала три ступени</a:t>
            </a:r>
            <a:endParaRPr lang="ru-RU" sz="28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503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Развитие образования  Курской губернии</vt:lpstr>
      <vt:lpstr>Школьная реформа 1782-86 гг:</vt:lpstr>
      <vt:lpstr>Презентация PowerPoint</vt:lpstr>
      <vt:lpstr>Морозов А. СЕЛЬСКАЯ БЕСПЛАТНАЯ ШКОЛА</vt:lpstr>
      <vt:lpstr>Презентация PowerPoint</vt:lpstr>
      <vt:lpstr>Н. Богданов-Бельский  «ДЕТИ НА УРОКЕ»</vt:lpstr>
      <vt:lpstr>Презентация PowerPoint</vt:lpstr>
      <vt:lpstr>Презентация PowerPoint</vt:lpstr>
      <vt:lpstr>Система образования в России  на рубеже  XIX- XXвв  включала три ступени</vt:lpstr>
      <vt:lpstr>2. Средняя ступень</vt:lpstr>
      <vt:lpstr>2. Средняя ступень</vt:lpstr>
      <vt:lpstr>3. Высшая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Кафедра ДиНО</cp:lastModifiedBy>
  <cp:revision>127</cp:revision>
  <dcterms:created xsi:type="dcterms:W3CDTF">2014-11-26T19:15:11Z</dcterms:created>
  <dcterms:modified xsi:type="dcterms:W3CDTF">2023-12-22T11:16:53Z</dcterms:modified>
</cp:coreProperties>
</file>