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96" r:id="rId2"/>
    <p:sldId id="821" r:id="rId3"/>
    <p:sldId id="822" r:id="rId4"/>
    <p:sldId id="823" r:id="rId5"/>
    <p:sldId id="824" r:id="rId6"/>
    <p:sldId id="825" r:id="rId7"/>
    <p:sldId id="826" r:id="rId8"/>
    <p:sldId id="828" r:id="rId9"/>
    <p:sldId id="829" r:id="rId10"/>
    <p:sldId id="839" r:id="rId11"/>
    <p:sldId id="842" r:id="rId12"/>
    <p:sldId id="838" r:id="rId13"/>
    <p:sldId id="832" r:id="rId14"/>
    <p:sldId id="837" r:id="rId15"/>
    <p:sldId id="833" r:id="rId16"/>
    <p:sldId id="840" r:id="rId17"/>
    <p:sldId id="844" r:id="rId18"/>
    <p:sldId id="845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A50"/>
    <a:srgbClr val="CC0000"/>
    <a:srgbClr val="660033"/>
    <a:srgbClr val="003300"/>
    <a:srgbClr val="B8E08C"/>
    <a:srgbClr val="666633"/>
    <a:srgbClr val="006600"/>
    <a:srgbClr val="FFFF99"/>
    <a:srgbClr val="FAB858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66732" autoAdjust="0"/>
  </p:normalViewPr>
  <p:slideViewPr>
    <p:cSldViewPr>
      <p:cViewPr>
        <p:scale>
          <a:sx n="108" d="100"/>
          <a:sy n="108" d="100"/>
        </p:scale>
        <p:origin x="-763" y="-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5EF249-8E82-43FD-B7BB-CFF7602CEA4F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5448AC-140A-47B8-BB49-33DE95D24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76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AF48-C087-4186-89EC-18A750692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D8FA-FD95-4834-A1EC-D444C9431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7535-752B-4204-BF46-27436022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6E1F-6098-48C2-9176-DE73D1EF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C54E-D3A1-4B9B-AA4E-B7B42DDD6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B32C-7280-48F3-81E9-DC7442AE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98DD-F6BB-40B3-8906-A7E9AC02C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44C2-0DF4-4221-8465-B70821254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DB65-2EDD-4AB4-B339-0C494D3C1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D3F7-0A6F-4C1A-A72D-835461380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5CBC-C091-4E0D-8B78-8F0ECC454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AF440-6710-419A-9E73-67EBA81DC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85866"/>
            <a:ext cx="871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Bookman Old Style" pitchFamily="18" charset="0"/>
              </a:rPr>
              <a:t>Как растения к нам на стол попали?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raalopt.ru/wp-content/uploads/2020/07/yabloko-kras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182" y="411750"/>
            <a:ext cx="2700000" cy="216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023" y="139469"/>
            <a:ext cx="1866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блоко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9718" y="71420"/>
            <a:ext cx="540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Дикорастущими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яблоками, маленькими и кислыми, предки современного человека питались всегда. Но люди стали целенаправленно выращивать и улучшать их. Уже в древней Греции было выведено 36 сортов яблони.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русских землях культурная яблоня впервые появилась в XI веке в монастырских садах. Скоро яблонь на Руси было такое великое множество, что иностранные гости называли нашу страну яблоневым царством.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Яблоки ели свежими, сушёными, мочёными, тушёными, в начинке пирогов. Их добавляли к мясу при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запекании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в каши и даже в супы. Делали яблочные кисели, компоты, соки, морсы, квасы и уксус. Во многих странах и в России яблоки очень ценили. Не зря их упоминают в Библии, как райский плод,  а в русской сказке называют «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молодильными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яблочками</a:t>
            </a:r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».</a:t>
            </a:r>
          </a:p>
        </p:txBody>
      </p:sp>
      <p:pic>
        <p:nvPicPr>
          <p:cNvPr id="11268" name="Picture 4" descr="http://900igr.net/up/datai/180807/0019-01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80642"/>
            <a:ext cx="2775252" cy="252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14338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Не только перечисленные овощи и фрукты были известны нашим предкам. Такую же длительную историю использования в России имеют лук, чеснок, хрен, малина, вишня, слива, груша.</a:t>
            </a:r>
          </a:p>
        </p:txBody>
      </p:sp>
      <p:pic>
        <p:nvPicPr>
          <p:cNvPr id="41986" name="Picture 2" descr="https://vsesorta.ru/upload/iblock/8b4/8b47d79ebe4944c222ecc52e9cb94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10"/>
            <a:ext cx="1920000" cy="1440000"/>
          </a:xfrm>
          <a:prstGeom prst="rect">
            <a:avLst/>
          </a:prstGeom>
          <a:noFill/>
        </p:spPr>
      </p:pic>
      <p:pic>
        <p:nvPicPr>
          <p:cNvPr id="4" name="Picture 42" descr="http://printonic.ru/uploads/images/2016/04/04/img_5702bd5a1199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00364" y="1500180"/>
            <a:ext cx="1507854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avatars.mds.yandex.net/get-zen_doc/1118263/pub_5e2ee8b45d6c4b00af6bb2d3_5e2ee96b9515ee00aea7df6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14362"/>
            <a:ext cx="1214272" cy="936000"/>
          </a:xfrm>
          <a:prstGeom prst="rect">
            <a:avLst/>
          </a:prstGeom>
          <a:noFill/>
        </p:spPr>
      </p:pic>
      <p:pic>
        <p:nvPicPr>
          <p:cNvPr id="6" name="Picture 38" descr="http://www.povarenok.ru/data/cache/2013jun/06/23/168892_46934nothumb5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7158" y="2214560"/>
            <a:ext cx="2370960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8" name="Picture 4" descr="https://diz-cafe.com/wp-content/uploads/2019/04/post_5a8d589cab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643188"/>
            <a:ext cx="1326318" cy="1008000"/>
          </a:xfrm>
          <a:prstGeom prst="rect">
            <a:avLst/>
          </a:prstGeom>
          <a:noFill/>
        </p:spPr>
      </p:pic>
      <p:pic>
        <p:nvPicPr>
          <p:cNvPr id="41990" name="Picture 6" descr="https://fruktlove.ru/wp-content/uploads/2019/06/pakham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928808"/>
            <a:ext cx="1692000" cy="1692000"/>
          </a:xfrm>
          <a:prstGeom prst="rect">
            <a:avLst/>
          </a:prstGeom>
          <a:noFill/>
        </p:spPr>
      </p:pic>
      <p:pic>
        <p:nvPicPr>
          <p:cNvPr id="41992" name="Picture 8" descr="http://i.mycdn.me/i?r=AzEPZsRbOZEKgBhR0XGMT1RkTT35PDvSgjPh2_0CEq0TFaaKTM5SRkZCeTgDn6uOy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71486"/>
            <a:ext cx="2058089" cy="12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42858"/>
            <a:ext cx="5684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Европу картофель привезли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испанские мореплаватели.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Но сначала его использовали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только на корм скоту,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 королева 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Мария-Антуанетта</a:t>
            </a:r>
            <a:endParaRPr lang="ru-RU" dirty="0" smtClean="0">
              <a:solidFill>
                <a:srgbClr val="C20A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 любила завивать цветы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картофеля в свою причёску.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Французский агроном </a:t>
            </a:r>
          </a:p>
          <a:p>
            <a:pPr algn="just"/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Антуан-Огюст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Пармантье</a:t>
            </a:r>
            <a:endParaRPr lang="ru-RU" dirty="0" smtClean="0">
              <a:solidFill>
                <a:srgbClr val="C20A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старался доказать французам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пользу и питательность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картофеля.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Он давал званые обеды для знаменитостей, где угощал в основном блюдами из картофеля. На своём земельном участке он выращивал картофель. Днём вокруг грядок стояли вооружённые охранники; на ночь сторожа удалялись, позволяя людям «украсть» клубни.</a:t>
            </a:r>
            <a:endParaRPr lang="ru-RU" dirty="0">
              <a:solidFill>
                <a:srgbClr val="C20A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13" y="139469"/>
            <a:ext cx="2738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артофель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6" name="Picture 2" descr="https://upload.wikimedia.org/wikipedia/commons/b/bc/Axom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65568"/>
            <a:ext cx="2154364" cy="266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85800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</a:rPr>
              <a:t>Аксо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- мама, инкская богиня картофеля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42" name="Picture 2" descr="https://www.chitalnya.ru/upload/192/8e18068a91c33462bd3b005c19ffd4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8"/>
            <a:ext cx="2477287" cy="306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357568"/>
            <a:ext cx="302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Родина картофеля — Южная Америка, индейцы не только употребляли картофель в пищу, но и поклонялись ему, как божеству.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nikassa.ru/wp-content/uploads/images/Rost-tsen-na-kartofel-v-2017-godu-v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218" y="408940"/>
            <a:ext cx="3790500" cy="25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05339" y="139469"/>
            <a:ext cx="2681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картофель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27890"/>
            <a:ext cx="8756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Прежде чем попасть на российские столы, картофель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прошёл непростой путь. В конце XVII века Пётр </a:t>
            </a:r>
            <a:r>
              <a:rPr lang="en-US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 </a:t>
            </a:r>
            <a:endParaRPr lang="ru-RU" dirty="0" smtClean="0">
              <a:solidFill>
                <a:srgbClr val="C20A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прислал в столицу мешок клубней из Голландии для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рассылки по губерниям и выращивания. Крестьяне,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которых первыми принудили сажать картофель,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стали употреблять в пищу не клубни картофеля,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 его ягоды, которые ядовиты. Из-за множества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отравлений крестьяне устраивали бунты и идея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выращивания «земляного яблока» была на время забыта.</a:t>
            </a:r>
            <a:b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Екатерина II издала указ и «Наставление о разведении и употреблении земляных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яблоков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». Закупленный в  Ирландии картофель разослали по губерниям.  Но  идея снова провалилась, народ упорно не желал допускать на свой стол иноземный продукт.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1839 году в стране случился сильный недород зерна. Император Николай I повелел тех, кто не желал сажать картошку, высылали на каторжные работы. В стране вновь вспыхнули "картофельные бунты", которые были жёстоко подавлены. Тем не менее, с тех пор картофель стал в России «вторым хлебом».</a:t>
            </a:r>
            <a:endParaRPr lang="ru-RU" dirty="0">
              <a:solidFill>
                <a:srgbClr val="C20A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9"/>
            <a:ext cx="87154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Родиной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помидора считают Южную Америку.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Индейцы называли это растение «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туматль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Европейцы, переселившиеся в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Америку до середины XIX века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считали его ядовитым.  1776 году,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 время борьбы Америки за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Независимость, повар Джорджа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Вашингтона попытался  отравить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его мясом, сваренным с помидорами.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Вашингтон остался доволен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кушаньем, а повар, в страхе перед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расплатой, перерезал себе горло.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конце XVI века помидоры были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привезены в Европу. Их  выращивали как декоративные растения в цветочных горшках на подоконниках, высаживали вокруг садовых беседок и в оранжереях, называли «яблоками любви», или райскими яблоками. Только в конце XVIII — начале XIX веков томаты причислили к овощным культурам.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8690" y="142858"/>
            <a:ext cx="2275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омидор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24" name="Picture 12" descr="https://sib-catholic.ru/wp-content/uploads/2018/11/The_First_Thanksgiving_cph.3g04961-1024x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5800"/>
            <a:ext cx="4798525" cy="30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4.goodfon.ru/original/1920x1408/c/d7/ovoshchi-pomidory-belyi-fon-spelye-plody-kapli-vody-svezh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1816"/>
            <a:ext cx="2945454" cy="216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5718" y="65205"/>
            <a:ext cx="536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В </a:t>
            </a:r>
            <a: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России выращивать помидоры начали в южных районах страны в XVIII веке. </a:t>
            </a:r>
            <a:b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Екатерина </a:t>
            </a:r>
            <a:r>
              <a:rPr lang="en-US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II</a:t>
            </a:r>
            <a: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не знавшая об этом, однажды пожелала выслушать доклад «о диковинных фруктах и необыкновенных произрастаниях» на европейских полях. Ей доложили, что «французские бродяги едят помидоры с клумб и, вроде бы, от этого не страдают». Летом 1780 года русский посол в Италии отправил императрице партию фруктов и  помидоров. Вкус диковинного плода очень понравился во дворце, и Екатерина приказала регулярно доставлять к ее столу помидоры из Италии. </a:t>
            </a:r>
          </a:p>
          <a:p>
            <a:pPr algn="just"/>
            <a: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В </a:t>
            </a:r>
            <a:r>
              <a:rPr lang="ru-RU" sz="1700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средней полосе России томаты до середины XIX века выращивали в основном в комнатных условиях, в горшках и, иногда, в садах, но к концу этого века они уже широко распространились, в том числе и в северных районах</a:t>
            </a:r>
            <a:r>
              <a:rPr lang="ru-RU" sz="1700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sz="1700" dirty="0">
              <a:solidFill>
                <a:srgbClr val="C20A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832" y="139469"/>
            <a:ext cx="2275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омидор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https://img11.postila.ru/data/89/cb/e6/89/89cbe689c64ebc7182c51d4501d67f43a0c5699326dbc8b5476e30c85f92d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40642"/>
            <a:ext cx="3243166" cy="21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4" name="Picture 18" descr="https://arkhyz.spb.ru/upload/iblock/30d/30da22a6c760bb1fd74f29a92c5123d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417634"/>
            <a:ext cx="1443396" cy="1440000"/>
          </a:xfrm>
          <a:prstGeom prst="rect">
            <a:avLst/>
          </a:prstGeom>
          <a:noFill/>
        </p:spPr>
      </p:pic>
      <p:pic>
        <p:nvPicPr>
          <p:cNvPr id="18" name="Picture 7" descr="http://tairent.ru/media/k2/items/cache/3d3b7d5d68132cc424920deb43e754bb_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0297" y="1785932"/>
            <a:ext cx="1977211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50" name="Picture 14" descr="История появления кабачка в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5574" y="714362"/>
            <a:ext cx="1928194" cy="1296000"/>
          </a:xfrm>
          <a:prstGeom prst="rect">
            <a:avLst/>
          </a:prstGeom>
          <a:noFill/>
        </p:spPr>
      </p:pic>
      <p:pic>
        <p:nvPicPr>
          <p:cNvPr id="39938" name="Picture 2" descr="https://avatars.mds.yandex.net/get-zen_doc/1931664/pub_5d414119ce44a023aa1dacc4_5d414e2c4474262176279f7a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14824"/>
            <a:ext cx="2730720" cy="18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354311"/>
            <a:ext cx="2078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354311"/>
            <a:ext cx="220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XVIII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354311"/>
            <a:ext cx="1949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9825" y="4354311"/>
            <a:ext cx="182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940" name="Picture 4" descr="https://img-fotki.yandex.ru/get/12/259580743.9/0_cae9b_41be5cc0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634626"/>
            <a:ext cx="1440000" cy="1080000"/>
          </a:xfrm>
          <a:prstGeom prst="rect">
            <a:avLst/>
          </a:prstGeom>
          <a:noFill/>
        </p:spPr>
      </p:pic>
      <p:pic>
        <p:nvPicPr>
          <p:cNvPr id="39942" name="Picture 6" descr="https://xn--80aa9ajt.xn--p1ai/image/cache/catalog/soberi/pepper1-900x900-1100x11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5620" y="1702692"/>
            <a:ext cx="1512000" cy="1512000"/>
          </a:xfrm>
          <a:prstGeom prst="rect">
            <a:avLst/>
          </a:prstGeom>
          <a:noFill/>
        </p:spPr>
      </p:pic>
      <p:pic>
        <p:nvPicPr>
          <p:cNvPr id="39944" name="Picture 8" descr="https://sladpomidor.ru/wp-content/uploads/2019/12/%D0%BF%D0%B5%D1%82%D1%80%D1%83%D1%88%D0%BA%D0%B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71486"/>
            <a:ext cx="2327153" cy="144000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703122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6" descr="https://www.clipartmax.com/png/full/46-461420_maize-drawing-photography-illustration-sweet-corn-pictures-carto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3206262"/>
            <a:ext cx="824558" cy="1080000"/>
          </a:xfrm>
          <a:prstGeom prst="rect">
            <a:avLst/>
          </a:prstGeom>
          <a:noFill/>
        </p:spPr>
      </p:pic>
      <p:pic>
        <p:nvPicPr>
          <p:cNvPr id="39946" name="Picture 10" descr="https://rbsmi.ru/upload/iblock/820/8201b79a4236899e118d022f541a21b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9171" y="1135684"/>
            <a:ext cx="1252895" cy="936000"/>
          </a:xfrm>
          <a:prstGeom prst="rect">
            <a:avLst/>
          </a:prstGeom>
          <a:noFill/>
        </p:spPr>
      </p:pic>
      <p:pic>
        <p:nvPicPr>
          <p:cNvPr id="39948" name="Picture 12" descr="https://www.wallpaperflare.com/static/564/853/181/lemon-leaf-white-background-three-wallpape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86262"/>
            <a:ext cx="1273170" cy="900000"/>
          </a:xfrm>
          <a:prstGeom prst="rect">
            <a:avLst/>
          </a:prstGeom>
          <a:noFill/>
        </p:spPr>
      </p:pic>
      <p:pic>
        <p:nvPicPr>
          <p:cNvPr id="16" name="Picture 2" descr="https://s2.hostingkartinok.com/uploads/images/2012/11/200f4b289c93b320061f85a8bd5ba7c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8570" y="2917700"/>
            <a:ext cx="1919710" cy="144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65205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Эти овощи и  фрукты попали на столы россиян </a:t>
            </a:r>
            <a:r>
              <a:rPr lang="en-US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не так давно. Некоторые выращивают в России в открытом грунте или в теплицах, а некоторые остаются привозным товаром. </a:t>
            </a:r>
            <a:endParaRPr lang="ru-RU" dirty="0">
              <a:solidFill>
                <a:srgbClr val="C20A5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9952" name="Picture 16" descr="https://im0-tub-ru.yandex.net/i?id=2baf719c474ffaeaaa7d013e1d968c0b&amp;n=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14692"/>
            <a:ext cx="1474875" cy="1080000"/>
          </a:xfrm>
          <a:prstGeom prst="rect">
            <a:avLst/>
          </a:prstGeom>
          <a:noFill/>
        </p:spPr>
      </p:pic>
      <p:pic>
        <p:nvPicPr>
          <p:cNvPr id="39956" name="Picture 20" descr="https://buyafruit.ru/d/patisson-kupit-frukty-v-podarok_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597502"/>
            <a:ext cx="1260000" cy="1260000"/>
          </a:xfrm>
          <a:prstGeom prst="rect">
            <a:avLst/>
          </a:prstGeom>
          <a:noFill/>
        </p:spPr>
      </p:pic>
      <p:pic>
        <p:nvPicPr>
          <p:cNvPr id="39958" name="Picture 22" descr="https://i.pinimg.com/originals/1a/57/56/1a57566e39c37de142c6db6d4e71f5c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70976" y="1990692"/>
            <a:ext cx="1587304" cy="12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Кто бы мог подумать, что когда-то они были невкусными. /Фото: i.imgur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52"/>
            <a:ext cx="3471073" cy="180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76784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	 </a:t>
            </a:r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За долгие годы выращивания растения изменились, их съедобные части стали крупнее, слаще, питательнее. Для этого люди тысячелетиями выбирали для посадки те растения, чьи свойства им наиболее подходили.</a:t>
            </a:r>
            <a:endParaRPr lang="ru-RU" dirty="0" smtClean="0"/>
          </a:p>
          <a:p>
            <a:pPr algn="r"/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ru-RU" dirty="0">
              <a:solidFill>
                <a:srgbClr val="C20A5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7890" name="Picture 2" descr="Долгий путь к слав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071552"/>
            <a:ext cx="3289817" cy="1800000"/>
          </a:xfrm>
          <a:prstGeom prst="rect">
            <a:avLst/>
          </a:prstGeom>
          <a:noFill/>
        </p:spPr>
      </p:pic>
      <p:pic>
        <p:nvPicPr>
          <p:cNvPr id="37892" name="Picture 4" descr="Кукуруза, какой мы ее привыкли видеть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92"/>
            <a:ext cx="3324537" cy="18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47931" y="2714626"/>
            <a:ext cx="1723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кукуруза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4" name="Picture 6" descr="Дикие и опасные. /Фото: i.imgur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071552"/>
            <a:ext cx="2769231" cy="180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2714626"/>
            <a:ext cx="14959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огурцы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900" name="Picture 12" descr="Теперь его можно есть сразу. /Фото: thejc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200642"/>
            <a:ext cx="3197969" cy="1800000"/>
          </a:xfrm>
          <a:prstGeom prst="rect">
            <a:avLst/>
          </a:prstGeom>
          <a:noFill/>
        </p:spPr>
      </p:pic>
      <p:pic>
        <p:nvPicPr>
          <p:cNvPr id="37896" name="Picture 8" descr="&#10;Такой и съесть не страшно. /Фото: images.wallpaperscraft.c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200642"/>
            <a:ext cx="2883295" cy="180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933665" y="2714626"/>
            <a:ext cx="1545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бананы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8" name="Picture 16" descr="Современные арбузы. /Фото: motto.net.u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2762" y="2840642"/>
            <a:ext cx="3286956" cy="2160000"/>
          </a:xfrm>
          <a:prstGeom prst="rect">
            <a:avLst/>
          </a:prstGeom>
          <a:noFill/>
        </p:spPr>
      </p:pic>
      <p:pic>
        <p:nvPicPr>
          <p:cNvPr id="38916" name="Picture 4" descr="Теперь они значительно больше. /Фото: khersondail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8"/>
            <a:ext cx="2880000" cy="2160000"/>
          </a:xfrm>
          <a:prstGeom prst="rect">
            <a:avLst/>
          </a:prstGeom>
          <a:noFill/>
        </p:spPr>
      </p:pic>
      <p:pic>
        <p:nvPicPr>
          <p:cNvPr id="38914" name="Picture 2" descr="Над размерами помидоров пришлось хорошенько поработать. /Фото: grandmaslittlegardens.comРеклама"/>
          <p:cNvPicPr>
            <a:picLocks noChangeAspect="1" noChangeArrowheads="1"/>
          </p:cNvPicPr>
          <p:nvPr/>
        </p:nvPicPr>
        <p:blipFill>
          <a:blip r:embed="rId4"/>
          <a:srcRect r="17081"/>
          <a:stretch>
            <a:fillRect/>
          </a:stretch>
        </p:blipFill>
        <p:spPr bwMode="auto">
          <a:xfrm>
            <a:off x="214282" y="142858"/>
            <a:ext cx="1857389" cy="2160000"/>
          </a:xfrm>
          <a:prstGeom prst="rect">
            <a:avLst/>
          </a:prstGeom>
          <a:noFill/>
        </p:spPr>
      </p:pic>
      <p:pic>
        <p:nvPicPr>
          <p:cNvPr id="38918" name="Picture 6" descr="Может, оранжевый цвет мне больше к лицу? /Фото: myediblebackyarddotnet.files.wordpress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502"/>
            <a:ext cx="1620000" cy="2160000"/>
          </a:xfrm>
          <a:prstGeom prst="rect">
            <a:avLst/>
          </a:prstGeom>
          <a:noFill/>
        </p:spPr>
      </p:pic>
      <p:pic>
        <p:nvPicPr>
          <p:cNvPr id="38920" name="Picture 8" descr="Былая бледность исчезла без следа. /Фото: i.imgur.com"/>
          <p:cNvPicPr>
            <a:picLocks noChangeAspect="1" noChangeArrowheads="1"/>
          </p:cNvPicPr>
          <p:nvPr/>
        </p:nvPicPr>
        <p:blipFill>
          <a:blip r:embed="rId6"/>
          <a:srcRect l="4451" r="10986"/>
          <a:stretch>
            <a:fillRect/>
          </a:stretch>
        </p:blipFill>
        <p:spPr bwMode="auto">
          <a:xfrm>
            <a:off x="1785918" y="2857502"/>
            <a:ext cx="2714644" cy="2160000"/>
          </a:xfrm>
          <a:prstGeom prst="rect">
            <a:avLst/>
          </a:prstGeom>
          <a:noFill/>
        </p:spPr>
      </p:pic>
      <p:pic>
        <p:nvPicPr>
          <p:cNvPr id="38922" name="Picture 10" descr="Белый баклажан смотрится удивительно. /Фото: specialtyproduce.c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42858"/>
            <a:ext cx="3169811" cy="2160000"/>
          </a:xfrm>
          <a:prstGeom prst="rect">
            <a:avLst/>
          </a:prstGeom>
          <a:noFill/>
        </p:spPr>
      </p:pic>
      <p:pic>
        <p:nvPicPr>
          <p:cNvPr id="38924" name="Picture 12" descr="Таким мы его знаем сегодня. /Фото: kermany.co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8232" y="142858"/>
            <a:ext cx="2141486" cy="21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92736" y="2428874"/>
            <a:ext cx="17220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морковь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232" y="2082749"/>
            <a:ext cx="1770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7589" y="2071684"/>
            <a:ext cx="1894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баклажан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2156" y="2428874"/>
            <a:ext cx="1194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арбуз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26" name="Picture 14" descr="Крохотный симпатяга. /Фото: i.imgur.co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840642"/>
            <a:ext cx="1984114" cy="21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0B1B15-F11D-461F-B87D-966BCC12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28" y="428610"/>
            <a:ext cx="606039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71420"/>
            <a:ext cx="52149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Центры происхождения культурных растений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077312"/>
            <a:ext cx="8751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Не сразу известные нам овощи и фрукты оказались на столе человека. В разных районах земного шара люди открывали для себя съедобные растения, расселяли их в те места, где они раньше не росли.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s://cks-berezovka.ru/wp-content/uploads/2020/11/5189-1024x6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2516642"/>
            <a:ext cx="3813510" cy="2484000"/>
          </a:xfrm>
          <a:prstGeom prst="rect">
            <a:avLst/>
          </a:prstGeom>
          <a:noFill/>
        </p:spPr>
      </p:pic>
      <p:pic>
        <p:nvPicPr>
          <p:cNvPr id="9220" name="Picture 4" descr="https://chocomart.kz/upload/51/516eb4097d6ee5623ec299abfc6f5bcb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2951" b="11700"/>
          <a:stretch/>
        </p:blipFill>
        <p:spPr bwMode="auto">
          <a:xfrm>
            <a:off x="719952" y="228600"/>
            <a:ext cx="3420000" cy="2576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127890"/>
            <a:ext cx="48257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Репа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Древней Руси репа наряду с хлебом служила главным продуктом питания. Это очень неприхотливая и урожайная культура, подходящая для длительного хранения. Поэтому она не покидала стол русского человека круглый год.  Из репы делали супы и похлебки, варили кашу, готовили квас и масло, она была начинкой для пирожков, ею фаршировали гусей и уток, репу квасили и солили на зиму. Неурожай репы на Руси приравнивался к стихийному бедствию. Репка стала героиней народных сказок.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Поговорка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"Проще пареной репы» появилась в те времена, когда пареная репа была ежедневным блюдом на столе наших предков.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73" y="139469"/>
            <a:ext cx="12728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emiart.ru/forum/uploads7/post-165612-130381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20642"/>
            <a:ext cx="2498400" cy="2880000"/>
          </a:xfrm>
          <a:prstGeom prst="rect">
            <a:avLst/>
          </a:prstGeom>
          <a:noFill/>
        </p:spPr>
      </p:pic>
      <p:pic>
        <p:nvPicPr>
          <p:cNvPr id="8194" name="Picture 2" descr="https://doclvs.ru/medlechplant/imgoroh/i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835" y="285734"/>
            <a:ext cx="3213223" cy="216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-18"/>
            <a:ext cx="56435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Люди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используют горох с древних времён, его семена найдены в пещерах каменного века. В древней Индии и Китае горох был символом богатства и плодородия. В средние века горох являлся важной частью питания большинства людей на Ближнем Востоке, в Северной Африке и Европе.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Руси горох известен с незапамятных времён. Не случайно же, подчеркивая давность того или иного события, говорят: «Это когда было, ещё при царе Горохе!». </a:t>
            </a:r>
            <a:b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В </a:t>
            </a:r>
            <a:r>
              <a:rPr lang="en-US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XVII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веке в моду вошло употребление «зелёного», то есть незрелого горошка нового сладкого сорта. </a:t>
            </a:r>
            <a:r>
              <a:rPr lang="ru-RU" dirty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этого горох  собирали полностью созревшим и сушили. Сухой горох может храниться 12 лет, не теряя питательной ценности. На Руси ели гороховый суп и гороховую кашу, пекли пироги с горохом, перетирали его в муку.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281" y="139469"/>
            <a:ext cx="1514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kartoska.ru/wp-content/uploads/6/f/9/6f91d32b94d451532f5d03f4aa14e5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832" y="142858"/>
            <a:ext cx="2562372" cy="230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5813" y="139469"/>
            <a:ext cx="1991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апуста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s://oldfarmer.ru/wp-content/uploads/2019/12/kapusta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480642"/>
            <a:ext cx="3780000" cy="25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50031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Современные сорта капусты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19136"/>
            <a:ext cx="511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Родина капусты - Средиземноморье. Уже в I веке нашей эры в Древнем Риме выращивали не менее восьми видов капусты: листовую, брокколи и, вероятно, кольраби. Нашим предкам наиболее пришлась по вкусу белокочанная капуста, холодоустойчивая и способная долго храниться. Капуста занимала важное место и на крестьянском столе и на столе знати. Её употребляли в свежем виде, в качестве начинки для пирогов, варили щи. </a:t>
            </a:r>
            <a:endParaRPr lang="ru-RU" dirty="0" smtClean="0">
              <a:solidFill>
                <a:srgbClr val="C20A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Щи да каша – пища наша»,</a:t>
            </a:r>
            <a:r>
              <a:rPr lang="en-US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гласит русская поговорка. </a:t>
            </a:r>
            <a:r>
              <a:rPr lang="ru-RU" dirty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ого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кто умел готовить из капусты острый напиток, вроде газированного кваса (кислые щи) называли мастер  кислых щей. Но больше всего на Руси ценили капусту квашенную за её способность сохранять «оздоровительные» свойства в зимний период.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osvet19.ru/images/categories/928-09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75" y="-18"/>
            <a:ext cx="3262297" cy="216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37718" y="142858"/>
            <a:ext cx="529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Точных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сведений, когда огурец впервые появился на Руси, нет. Предполагают, что он был известен у нас ещё до IX века. </a:t>
            </a:r>
            <a:b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Путешественников из Западной Европы всегда удивляло, что огурцы на Руси растят в огромном количестве и что в холодной северной России они растут даже лучше, чем в Европе. </a:t>
            </a:r>
            <a:b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Англичане, чтобы избавить огурцы от горечи, подвергали их обработке: варили, жарили, мариновали.  В России ели огурцы свежими или солили на зиму в деревянных бочках (кадушках), вмещавших несколько пудов.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разных областях России были выведены свои сорта огурцов. Луховицкий огурец выращивают в городе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Луховицы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Там стоит памятник огурцу и надпись: «Огурцу-кормильцу, благодарные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луховчане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10" y="139469"/>
            <a:ext cx="1808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гурец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https://pbs.twimg.com/media/Bj-uHfXCMAALuRj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273" y="2000246"/>
            <a:ext cx="2273407" cy="30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c01.alicdn.com/kf/UTB8Rxq3vtnJXKJkSaiyq6AhwXXa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-214332"/>
            <a:ext cx="3348000" cy="334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25718" y="133815"/>
            <a:ext cx="500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Известно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что уже в X-XI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в.в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свёклу выращивали  на юге Руси, а к XIV в. начали выращивать уже повсеместно и считали её местным растением. Свёклу, нарезанную кружочками, с приправой из имбиря подавали для возбуждения аппетита перед боярским пиром, а зелень свёклы добавляли в окрошку. Свёкла стала основой борща.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Многие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красавицы прошлых лет регулярно употребляли в пищу свёклу для поддержания стройной фигуры и бодрости,  а её сок с успехом заменял румяна.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В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XVIII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веке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России начали выращивать сахарную свёклу. Сахар ещё долго стоил дороже мёда, но сейчас именно свекловичный сахар мы используем ежедневно</a:t>
            </a:r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10" y="139469"/>
            <a:ext cx="18446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вёкла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71536" y="1142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irecommend.ru/sites/default/files/imagecache/copyright1/user-images/258818/CtfZjT60U09lW4PKsNIH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2031" y="2787774"/>
            <a:ext cx="38884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rfilin.com/wp-content/uploads/0/8/8/08873eec105715dfd83506b451955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89" y="214296"/>
            <a:ext cx="3241917" cy="216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39469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Редька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40" name="Picture 4" descr="https://lisa.ru/images/cache/2020/2/14/widen_960_crop_1000_594_0_0_q90_856622_cd6cb77dd20f1ce8a4e5e77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318" y="2660642"/>
            <a:ext cx="3579400" cy="21252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81718" y="71420"/>
            <a:ext cx="51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Редьку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люди ели в глубокой древности, известно, что ею кормили рабов на строительстве пирамид. Греки, принося жертвы богу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Апполону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несли редьку на золотом блюде, свёклу на серебряном, а морковь на оловянном.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Руси существовала поговорка: «У нашего дьяка семь перемен: редька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триха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редька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ломтиха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редька с квасом, редька с маслом, редька в кусочках, редька в брусочках, да редька целиком» (прим.: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триха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– тёртая, </a:t>
            </a:r>
            <a:r>
              <a:rPr lang="ru-RU" dirty="0" err="1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ломтиха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– нарезанная ломтиками).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Редька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была незаменима в дни Великого поста. Когда мяса и масла не ели, молока не пили – грех, а капуста и репа не могли храниться до весны, редька спасала.  </a:t>
            </a:r>
            <a:r>
              <a:rPr lang="ru-RU" dirty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ок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редьки, смешанный с мёдом всегда служил лекарством от кашля</a:t>
            </a:r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dirty="0">
              <a:solidFill>
                <a:srgbClr val="C20A5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ruitsurpinas.com/wp-content/uploads/2016/11/Zanahor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-92546"/>
            <a:ext cx="3276000" cy="3276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3718" y="71420"/>
            <a:ext cx="543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Морковь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одно из старейших овощных растений, морковь с красноватыми корнеплодами появилась Средиземноморье, а с фиолетовыми, белыми и желтыми – в Индии и Афганистане. Известная нам оранжевая морковь была выведена в  XVI веке голландскими селекционерами.</a:t>
            </a:r>
            <a:b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Древней Руси существовал обычай приносить её в дар покойнику, класть в лодку, которую потом сжигали вместе с умершим.</a:t>
            </a:r>
            <a:b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На </a:t>
            </a:r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Руси во все времена морковь запасали на зиму готовили из неё кашу, парили морковь под чесноком в уксусе. В XVII веке русские пироги с морковью становятся обязательными на различных народных торжествах. </a:t>
            </a:r>
          </a:p>
          <a:p>
            <a:pPr algn="just"/>
            <a:r>
              <a:rPr lang="ru-RU" dirty="0" smtClean="0">
                <a:solidFill>
                  <a:srgbClr val="C20A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Морковным соком лечили болезни сердца и печени, его рекомендовали как средство от кашля и желтухи</a:t>
            </a:r>
            <a:r>
              <a:rPr lang="ru-RU" dirty="0" smtClean="0">
                <a:solidFill>
                  <a:srgbClr val="C20A5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dirty="0">
              <a:solidFill>
                <a:srgbClr val="C20A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96" y="139469"/>
            <a:ext cx="2207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орковь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6" name="Picture 4" descr="https://avatars.mds.yandex.net/get-zen_doc/1945957/pub_5f72eb69ff51c40043a2f4c2_5f7f45690ed9ec1e0a28178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22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3">
  <a:themeElements>
    <a:clrScheme name="История  3 1">
      <a:dk1>
        <a:srgbClr val="632423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531D1C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История 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стория  3 1">
        <a:dk1>
          <a:srgbClr val="632423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531D1C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тория  3 1">
    <a:dk1>
      <a:srgbClr val="632423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531D1C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14520</TotalTime>
  <Words>204</Words>
  <Application>Microsoft Office PowerPoint</Application>
  <PresentationFormat>Экран (16:9)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История 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растения к нам на стол попали</dc:title>
  <dc:creator>Комарова Юлия Анатольевна</dc:creator>
  <cp:keywords>овощи; фрукты; одомашнивание</cp:keywords>
  <cp:lastModifiedBy>Кафедра ДиНО</cp:lastModifiedBy>
  <cp:revision>1395</cp:revision>
  <dcterms:created xsi:type="dcterms:W3CDTF">2011-02-28T17:51:58Z</dcterms:created>
  <dcterms:modified xsi:type="dcterms:W3CDTF">2023-11-21T07:57:09Z</dcterms:modified>
</cp:coreProperties>
</file>