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7" r:id="rId2"/>
    <p:sldId id="262" r:id="rId3"/>
    <p:sldId id="258" r:id="rId4"/>
    <p:sldId id="259" r:id="rId5"/>
    <p:sldId id="260" r:id="rId6"/>
    <p:sldId id="263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28" autoAdjust="0"/>
    <p:restoredTop sz="94622" autoAdjust="0"/>
  </p:normalViewPr>
  <p:slideViewPr>
    <p:cSldViewPr>
      <p:cViewPr varScale="1">
        <p:scale>
          <a:sx n="84" d="100"/>
          <a:sy n="84" d="100"/>
        </p:scale>
        <p:origin x="-125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Ольга Барышникова" userId="49d174de267dc03d" providerId="LiveId" clId="{BDA80993-79A6-41D2-96F4-91BE7084547E}"/>
    <pc:docChg chg="modSld">
      <pc:chgData name="Ольга Барышникова" userId="49d174de267dc03d" providerId="LiveId" clId="{BDA80993-79A6-41D2-96F4-91BE7084547E}" dt="2023-07-31T18:47:00.966" v="30" actId="20577"/>
      <pc:docMkLst>
        <pc:docMk/>
      </pc:docMkLst>
      <pc:sldChg chg="modSp">
        <pc:chgData name="Ольга Барышникова" userId="49d174de267dc03d" providerId="LiveId" clId="{BDA80993-79A6-41D2-96F4-91BE7084547E}" dt="2023-07-31T18:40:23.881" v="0" actId="20577"/>
        <pc:sldMkLst>
          <pc:docMk/>
          <pc:sldMk cId="3927271524" sldId="262"/>
        </pc:sldMkLst>
        <pc:spChg chg="mod">
          <ac:chgData name="Ольга Барышникова" userId="49d174de267dc03d" providerId="LiveId" clId="{BDA80993-79A6-41D2-96F4-91BE7084547E}" dt="2023-07-31T18:40:23.881" v="0" actId="20577"/>
          <ac:spMkLst>
            <pc:docMk/>
            <pc:sldMk cId="3927271524" sldId="262"/>
            <ac:spMk id="9" creationId="{00000000-0000-0000-0000-000000000000}"/>
          </ac:spMkLst>
        </pc:spChg>
      </pc:sldChg>
      <pc:sldChg chg="modSp">
        <pc:chgData name="Ольга Барышникова" userId="49d174de267dc03d" providerId="LiveId" clId="{BDA80993-79A6-41D2-96F4-91BE7084547E}" dt="2023-07-31T18:42:23.308" v="2" actId="20577"/>
        <pc:sldMkLst>
          <pc:docMk/>
          <pc:sldMk cId="2653435413" sldId="264"/>
        </pc:sldMkLst>
        <pc:spChg chg="mod">
          <ac:chgData name="Ольга Барышникова" userId="49d174de267dc03d" providerId="LiveId" clId="{BDA80993-79A6-41D2-96F4-91BE7084547E}" dt="2023-07-31T18:42:23.308" v="2" actId="20577"/>
          <ac:spMkLst>
            <pc:docMk/>
            <pc:sldMk cId="2653435413" sldId="264"/>
            <ac:spMk id="7" creationId="{00000000-0000-0000-0000-000000000000}"/>
          </ac:spMkLst>
        </pc:spChg>
      </pc:sldChg>
      <pc:sldChg chg="modSp">
        <pc:chgData name="Ольга Барышникова" userId="49d174de267dc03d" providerId="LiveId" clId="{BDA80993-79A6-41D2-96F4-91BE7084547E}" dt="2023-07-31T18:43:39.701" v="28" actId="20577"/>
        <pc:sldMkLst>
          <pc:docMk/>
          <pc:sldMk cId="2278659174" sldId="267"/>
        </pc:sldMkLst>
        <pc:spChg chg="mod">
          <ac:chgData name="Ольга Барышникова" userId="49d174de267dc03d" providerId="LiveId" clId="{BDA80993-79A6-41D2-96F4-91BE7084547E}" dt="2023-07-31T18:43:39.701" v="28" actId="20577"/>
          <ac:spMkLst>
            <pc:docMk/>
            <pc:sldMk cId="2278659174" sldId="267"/>
            <ac:spMk id="3" creationId="{00000000-0000-0000-0000-000000000000}"/>
          </ac:spMkLst>
        </pc:spChg>
      </pc:sldChg>
      <pc:sldChg chg="modSp">
        <pc:chgData name="Ольга Барышникова" userId="49d174de267dc03d" providerId="LiveId" clId="{BDA80993-79A6-41D2-96F4-91BE7084547E}" dt="2023-07-31T18:45:26.563" v="29" actId="20577"/>
        <pc:sldMkLst>
          <pc:docMk/>
          <pc:sldMk cId="669338332" sldId="280"/>
        </pc:sldMkLst>
        <pc:spChg chg="mod">
          <ac:chgData name="Ольга Барышникова" userId="49d174de267dc03d" providerId="LiveId" clId="{BDA80993-79A6-41D2-96F4-91BE7084547E}" dt="2023-07-31T18:45:26.563" v="29" actId="20577"/>
          <ac:spMkLst>
            <pc:docMk/>
            <pc:sldMk cId="669338332" sldId="280"/>
            <ac:spMk id="8" creationId="{00000000-0000-0000-0000-000000000000}"/>
          </ac:spMkLst>
        </pc:spChg>
      </pc:sldChg>
      <pc:sldChg chg="modSp">
        <pc:chgData name="Ольга Барышникова" userId="49d174de267dc03d" providerId="LiveId" clId="{BDA80993-79A6-41D2-96F4-91BE7084547E}" dt="2023-07-31T18:47:00.966" v="30" actId="20577"/>
        <pc:sldMkLst>
          <pc:docMk/>
          <pc:sldMk cId="1265355892" sldId="290"/>
        </pc:sldMkLst>
        <pc:spChg chg="mod">
          <ac:chgData name="Ольга Барышникова" userId="49d174de267dc03d" providerId="LiveId" clId="{BDA80993-79A6-41D2-96F4-91BE7084547E}" dt="2023-07-31T18:47:00.966" v="30" actId="20577"/>
          <ac:spMkLst>
            <pc:docMk/>
            <pc:sldMk cId="1265355892" sldId="290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7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9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4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8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8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3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9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0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4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80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hyperlink" Target="http://zapoved-kursk.ru/press-centr/fotografii/fotografii-rasteniya-chast-1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tes.google.com/site/mestakursk46/zapovednik" TargetMode="External"/><Relationship Id="rId2" Type="http://schemas.openxmlformats.org/officeDocument/2006/relationships/hyperlink" Target="http://zapoved-kursk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dm.rkursk.ru/index.php?id=738&amp;mat_id=548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260650"/>
            <a:ext cx="7152292" cy="2062103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Центрально-черноземный государственный заповедник 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проф. В. В. Алехина</a:t>
            </a:r>
          </a:p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(Стрелецкий участок)</a:t>
            </a:r>
          </a:p>
        </p:txBody>
      </p:sp>
      <p:pic>
        <p:nvPicPr>
          <p:cNvPr id="9" name="Рисунок 8" descr="3c34120226c44a753466b6671647b75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9552" y="2996954"/>
            <a:ext cx="4476854" cy="2638797"/>
          </a:xfrm>
          <a:prstGeom prst="rect">
            <a:avLst/>
          </a:prstGeom>
          <a:ln w="3810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0" descr="&amp;Ocy;&amp;tcy;&amp;kcy;&amp;rcy;&amp;ycy;&amp;lcy;&amp;scy;&amp;yacy; &amp;scy;&amp;acy;&amp;jcy;&amp;tcy; &amp;TScy;&amp;iecy;&amp;ncy;&amp;tcy;&amp;rcy;&amp;acy;&amp;lcy;&amp;softcy;&amp;ncy;&amp;ocy;-&amp;CHcy;&amp;iecy;&amp;rcy;&amp;ncy;&amp;ocy;&amp;zcy;&amp;iecy;&amp;mcy;&amp;ncy;&amp;ocy;&amp;gcy;&amp;ocy; &amp;bcy;&amp;icy;&amp;ocy;&amp;scy;&amp;fcy;&amp;iecy;&amp;rcy;&amp;ncy;&amp;ocy;&amp;gcy;&amp;ocy; &amp;zcy;&amp;acy;&amp;pcy;&amp;ocy;&amp;vcy;&amp;iecy;&amp;dcy;&amp;ncy;&amp;icy;&amp;kcy;&amp;a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2" y="2996952"/>
            <a:ext cx="2485775" cy="18959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5454550" y="5163677"/>
            <a:ext cx="2880917" cy="400110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http://zapoved-kursk.ru/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2" y="1537922"/>
            <a:ext cx="1145081" cy="114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84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10</a:t>
            </a:fld>
            <a:endParaRPr lang="ru-RU"/>
          </a:p>
        </p:txBody>
      </p:sp>
      <p:pic>
        <p:nvPicPr>
          <p:cNvPr id="3" name="Picture 16" descr="&amp;kcy;&amp;acy;&amp;mcy;&amp;iecy;&amp;ncy;&amp;ncy;&amp;acy;&amp;yacy; &amp;bcy;&amp;acy;&amp;bcy;&amp;acy; - &amp;pcy;&amp;ocy;&amp;lcy;&amp;ocy;&amp;vcy;&amp;iecy;&amp;tscy;&amp;kcy;&amp;icy;&amp;jcy; &amp;vcy;&amp;ocy;&amp;icy;&amp;n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84784"/>
            <a:ext cx="7234371" cy="50946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332656"/>
            <a:ext cx="351852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Каменная  баба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181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6383"/>
            <a:ext cx="7128792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землях заповедника растут 1287 видов растений, в число которых входят адвентивные травы и 86 редких видов растений, находящихся под угрозой исчезновения</a:t>
            </a:r>
          </a:p>
        </p:txBody>
      </p:sp>
      <p:pic>
        <p:nvPicPr>
          <p:cNvPr id="4" name="Рисунок 3" descr="03_id86_sid1_214x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6" y="1293863"/>
            <a:ext cx="2500330" cy="23367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0858" y="3752062"/>
            <a:ext cx="2339936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Венерин башмачок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настоящий</a:t>
            </a:r>
          </a:p>
        </p:txBody>
      </p:sp>
      <p:pic>
        <p:nvPicPr>
          <p:cNvPr id="7" name="Рисунок 6" descr="16_id86_sid1_214x200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43808" y="1276700"/>
            <a:ext cx="2714644" cy="181066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5017" y="3230510"/>
            <a:ext cx="2130776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Ковыль перистый</a:t>
            </a:r>
          </a:p>
        </p:txBody>
      </p:sp>
      <p:pic>
        <p:nvPicPr>
          <p:cNvPr id="9" name="Рисунок 8" descr="18 (1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22406" y="3773763"/>
            <a:ext cx="2198671" cy="29289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63581" y="5220222"/>
            <a:ext cx="1893019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Рябчик русский</a:t>
            </a:r>
          </a:p>
        </p:txBody>
      </p:sp>
      <p:pic>
        <p:nvPicPr>
          <p:cNvPr id="11" name="Рисунок 10" descr="26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91650" y="2595036"/>
            <a:ext cx="3143273" cy="235745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752689" y="5238242"/>
            <a:ext cx="3182234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Касатик (ирис) безлистный</a:t>
            </a:r>
          </a:p>
        </p:txBody>
      </p:sp>
    </p:spTree>
    <p:extLst>
      <p:ext uri="{BB962C8B-B14F-4D97-AF65-F5344CB8AC3E}">
        <p14:creationId xmlns:p14="http://schemas.microsoft.com/office/powerpoint/2010/main" val="227865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2" descr="2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51520" y="116632"/>
            <a:ext cx="2521875" cy="27043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3108" y="2996952"/>
            <a:ext cx="179869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Лосняк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Лезеля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2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91880" y="624245"/>
            <a:ext cx="2928926" cy="21966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56176" y="2596842"/>
            <a:ext cx="2391424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Пион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тонколистный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3153157"/>
            <a:ext cx="2950665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http://zapoved-kursk.ru/press-centr/fotografii/fotografii-rasteniya-chast-1.html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2" descr="Fritillaria meleagris - &amp;Rcy;&amp;yacy;&amp;bcy;&amp;chcy;&amp;icy;&amp;kcy; &amp;shcy;&amp;acy;&amp;khcy;&amp;mcy;&amp;acy;&amp;tcy;&amp;ncy;&amp;ycy;&amp;jcy; &quot; &amp;Ecy;&amp;ncy;&amp;tscy;&amp;icy;&amp;kcy;&amp;lcy;&amp;ocy;&amp;pcy;&amp;iecy;&amp;dcy;&amp;icy;&amp;yacy; &amp;zhcy;&amp;icy;&amp;vcy;&amp;ocy;…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263" y="3126553"/>
            <a:ext cx="3312368" cy="288032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00087" y="5157192"/>
            <a:ext cx="2454647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Рябчик шахматный</a:t>
            </a:r>
          </a:p>
        </p:txBody>
      </p:sp>
    </p:spTree>
    <p:extLst>
      <p:ext uri="{BB962C8B-B14F-4D97-AF65-F5344CB8AC3E}">
        <p14:creationId xmlns:p14="http://schemas.microsoft.com/office/powerpoint/2010/main" val="3103338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13</a:t>
            </a:fld>
            <a:endParaRPr lang="ru-RU"/>
          </a:p>
        </p:txBody>
      </p:sp>
      <p:pic>
        <p:nvPicPr>
          <p:cNvPr id="3" name="Picture 4" descr="Миндал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57016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01403" y="2852936"/>
            <a:ext cx="259228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Миндаль</a:t>
            </a:r>
          </a:p>
        </p:txBody>
      </p:sp>
      <p:pic>
        <p:nvPicPr>
          <p:cNvPr id="6" name="Picture 8" descr="рябчик рус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88640"/>
            <a:ext cx="3387842" cy="256153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44889" y="2852936"/>
            <a:ext cx="2808311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Рябчик  русский</a:t>
            </a:r>
          </a:p>
        </p:txBody>
      </p:sp>
      <p:pic>
        <p:nvPicPr>
          <p:cNvPr id="8" name="Picture 7" descr="пролесок"/>
          <p:cNvPicPr>
            <a:picLocks noChangeAspect="1" noChangeArrowheads="1"/>
          </p:cNvPicPr>
          <p:nvPr/>
        </p:nvPicPr>
        <p:blipFill rotWithShape="1">
          <a:blip r:embed="rId4" cstate="print"/>
          <a:srcRect l="7466" t="5506" r="4040" b="5846"/>
          <a:stretch/>
        </p:blipFill>
        <p:spPr bwMode="auto">
          <a:xfrm>
            <a:off x="231625" y="3397062"/>
            <a:ext cx="3184436" cy="252376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55776" y="3541078"/>
            <a:ext cx="145398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Пролесок</a:t>
            </a:r>
          </a:p>
        </p:txBody>
      </p:sp>
      <p:pic>
        <p:nvPicPr>
          <p:cNvPr id="10" name="Picture 4" descr="булбокодиу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397062"/>
            <a:ext cx="3580644" cy="338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6367160" y="3499819"/>
            <a:ext cx="2592287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Булбокодиум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58418" y="1382147"/>
            <a:ext cx="1812388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http://zapoved-kursk.ru/press-centr/fotografii/fotografii-rasteniya-chast-2.html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80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20315"/>
            <a:ext cx="7056784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«Живые  ископаемые» (реликтовые растения)</a:t>
            </a:r>
          </a:p>
        </p:txBody>
      </p:sp>
      <p:pic>
        <p:nvPicPr>
          <p:cNvPr id="4" name="Рисунок 3" descr="0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581980"/>
            <a:ext cx="3905245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25642" y="3501187"/>
            <a:ext cx="2749792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Волчеягодник боровой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000509" y="674783"/>
            <a:ext cx="3619491" cy="2714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120753" y="3389401"/>
            <a:ext cx="3379002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Проломник Козо-Полянского</a:t>
            </a:r>
          </a:p>
        </p:txBody>
      </p:sp>
      <p:pic>
        <p:nvPicPr>
          <p:cNvPr id="9" name="Рисунок 8" descr="27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771800" y="4042943"/>
            <a:ext cx="3511805" cy="2633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66138" y="4272711"/>
            <a:ext cx="321467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Шивекерия подольская </a:t>
            </a:r>
          </a:p>
        </p:txBody>
      </p:sp>
    </p:spTree>
    <p:extLst>
      <p:ext uri="{BB962C8B-B14F-4D97-AF65-F5344CB8AC3E}">
        <p14:creationId xmlns:p14="http://schemas.microsoft.com/office/powerpoint/2010/main" val="4089726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15</a:t>
            </a:fld>
            <a:endParaRPr lang="ru-RU"/>
          </a:p>
        </p:txBody>
      </p:sp>
      <p:pic>
        <p:nvPicPr>
          <p:cNvPr id="3" name="Рисунок 2" descr="2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188640"/>
            <a:ext cx="3456384" cy="460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16439" y="4824979"/>
            <a:ext cx="2214578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Чабрец меловой</a:t>
            </a:r>
          </a:p>
        </p:txBody>
      </p:sp>
      <p:pic>
        <p:nvPicPr>
          <p:cNvPr id="6" name="Рисунок 5" descr="27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995936" y="1212704"/>
            <a:ext cx="4806851" cy="381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109825" y="5025034"/>
            <a:ext cx="288675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Дендрантема Завадского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21674" y="5616544"/>
            <a:ext cx="4098326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http://zapoved-kursk.ru/press-centr/fotografii/fotografii-rasteniya-chast-2.html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332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16</a:t>
            </a:fld>
            <a:endParaRPr lang="ru-RU"/>
          </a:p>
        </p:txBody>
      </p:sp>
      <p:pic>
        <p:nvPicPr>
          <p:cNvPr id="3" name="Рисунок 2" descr="06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7504" y="188640"/>
            <a:ext cx="5760640" cy="43204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27821" y="1628800"/>
            <a:ext cx="3116179" cy="440120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Важное значение для растительности Центрально-Черноземного заповедника имеет вечнозелёный кустарничек волчеягодник боровой. Период его цветения приходится на май, в это время в воздухе стоит приятный аромат, а склоны приобретают розовый оттенок</a:t>
            </a:r>
          </a:p>
        </p:txBody>
      </p:sp>
    </p:spTree>
    <p:extLst>
      <p:ext uri="{BB962C8B-B14F-4D97-AF65-F5344CB8AC3E}">
        <p14:creationId xmlns:p14="http://schemas.microsoft.com/office/powerpoint/2010/main" val="3911683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4351" y="22878"/>
            <a:ext cx="4509657" cy="36009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Энтомофауна Центрально-Черноземного  заповедника определяется особенностями и самобытностью лесостепной зоны в целом и насчитывает более 4 тыс. видов. Ее состав формируется основными </a:t>
            </a: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фауно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-генетическими группами видов: степной, лесостепной и неморальной, а также реликтовыми группировками различного происхождения. На долю степных насекомых приходится от 4 до 16% видов. Выявлено около тысячи видов жуков. </a:t>
            </a:r>
          </a:p>
        </p:txBody>
      </p:sp>
      <p:pic>
        <p:nvPicPr>
          <p:cNvPr id="4" name="Picture 2" descr="http://macroclub.ru/gallery/data/1558/Papilio-machaon-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62480" y="836712"/>
            <a:ext cx="2857520" cy="231459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32040" y="332656"/>
            <a:ext cx="149339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Махаон</a:t>
            </a:r>
          </a:p>
        </p:txBody>
      </p:sp>
      <p:pic>
        <p:nvPicPr>
          <p:cNvPr id="7" name="Picture 4" descr="http://argumenti.ru/images/arhnews/41047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5423" y="3789040"/>
            <a:ext cx="2714644" cy="214416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27784" y="3867832"/>
            <a:ext cx="170848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Жук-олень</a:t>
            </a:r>
          </a:p>
        </p:txBody>
      </p:sp>
      <p:pic>
        <p:nvPicPr>
          <p:cNvPr id="9" name="Рисунок 8" descr="06 (1)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932041" y="3400955"/>
            <a:ext cx="3596926" cy="26976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7774" y="5827391"/>
            <a:ext cx="271766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Бражник молочайный</a:t>
            </a:r>
          </a:p>
        </p:txBody>
      </p:sp>
    </p:spTree>
    <p:extLst>
      <p:ext uri="{BB962C8B-B14F-4D97-AF65-F5344CB8AC3E}">
        <p14:creationId xmlns:p14="http://schemas.microsoft.com/office/powerpoint/2010/main" val="2476943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18</a:t>
            </a:fld>
            <a:endParaRPr lang="ru-RU"/>
          </a:p>
        </p:txBody>
      </p:sp>
      <p:pic>
        <p:nvPicPr>
          <p:cNvPr id="3" name="Рисунок 2" descr="1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23528" y="116632"/>
            <a:ext cx="2808312" cy="3289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5816" y="260648"/>
            <a:ext cx="202207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Клоп итальянский</a:t>
            </a:r>
          </a:p>
        </p:txBody>
      </p:sp>
      <p:pic>
        <p:nvPicPr>
          <p:cNvPr id="6" name="Picture 2" descr="http://vsezivotnye.ru/wp-content/uploads/2014/05/1.jpg"/>
          <p:cNvPicPr>
            <a:picLocks noChangeAspect="1" noChangeArrowheads="1"/>
          </p:cNvPicPr>
          <p:nvPr/>
        </p:nvPicPr>
        <p:blipFill>
          <a:blip r:embed="rId3" cstate="email"/>
          <a:stretch>
            <a:fillRect/>
          </a:stretch>
        </p:blipFill>
        <p:spPr bwMode="auto">
          <a:xfrm>
            <a:off x="4966379" y="1124744"/>
            <a:ext cx="2653621" cy="353502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331332" y="4005064"/>
            <a:ext cx="13485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Богомол</a:t>
            </a:r>
          </a:p>
        </p:txBody>
      </p:sp>
      <p:pic>
        <p:nvPicPr>
          <p:cNvPr id="8" name="Picture 4" descr="http://img-2007-06.photosight.ru/13/2141943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431153" y="3550384"/>
            <a:ext cx="3401373" cy="25717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44008" y="5839793"/>
            <a:ext cx="231807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Пчела плотник</a:t>
            </a:r>
          </a:p>
        </p:txBody>
      </p:sp>
    </p:spTree>
    <p:extLst>
      <p:ext uri="{BB962C8B-B14F-4D97-AF65-F5344CB8AC3E}">
        <p14:creationId xmlns:p14="http://schemas.microsoft.com/office/powerpoint/2010/main" val="1861719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19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2348" y="252663"/>
            <a:ext cx="3429000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Стрелецкой степи  обитает 191 вид пауков: 96 в степи, 105 в лесу и на опушках.</a:t>
            </a:r>
          </a:p>
        </p:txBody>
      </p:sp>
      <p:pic>
        <p:nvPicPr>
          <p:cNvPr id="4" name="Рисунок 3" descr="pauki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2348" y="1988840"/>
            <a:ext cx="2929285" cy="3240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5536" y="5353160"/>
            <a:ext cx="2306850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Аргиопа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Брюнниха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pauki-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79912" y="232229"/>
            <a:ext cx="3324493" cy="24933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76256" y="1466701"/>
            <a:ext cx="1665712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Пизаура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удивительная</a:t>
            </a:r>
          </a:p>
        </p:txBody>
      </p:sp>
      <p:pic>
        <p:nvPicPr>
          <p:cNvPr id="9" name="Рисунок 8" descr="pauki-6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291370" y="3043984"/>
            <a:ext cx="3407063" cy="331236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014257" y="3149715"/>
            <a:ext cx="254631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Тарантул южнорусский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76256" y="4070901"/>
            <a:ext cx="1918740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http://zapoved-kursk.ru/press-centr/fotografii/fotografii-nasekomye-chast-1.html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93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</a:t>
            </a:fld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0635" y="242584"/>
            <a:ext cx="3323253" cy="419452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июня 1626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грамоте царя Михаила Фёдоровича, степи под Курском были переданы служивым людям — казакам и стрельцам Курской крепости исключительно для выпаса скота 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сенокоса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365403"/>
            <a:ext cx="4690864" cy="49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7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20</a:t>
            </a:fld>
            <a:endParaRPr lang="ru-RU"/>
          </a:p>
        </p:txBody>
      </p:sp>
      <p:pic>
        <p:nvPicPr>
          <p:cNvPr id="3" name="Рисунок 2" descr="zemnovod-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13047" y="199607"/>
            <a:ext cx="3385061" cy="23652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54203" y="2826970"/>
            <a:ext cx="1500475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Чесночница</a:t>
            </a:r>
          </a:p>
        </p:txBody>
      </p:sp>
      <p:pic>
        <p:nvPicPr>
          <p:cNvPr id="6" name="Рисунок 5" descr="ar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851920" y="215450"/>
            <a:ext cx="3368194" cy="224616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5394" y="2071109"/>
            <a:ext cx="1569212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Тритон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гребенчатый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82467" y="3187506"/>
            <a:ext cx="4305854" cy="156966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участков Центрально-Черноземного заповедника обитает 10 видов амфибий.</a:t>
            </a:r>
          </a:p>
        </p:txBody>
      </p:sp>
      <p:pic>
        <p:nvPicPr>
          <p:cNvPr id="9" name="Рисунок 8" descr="Bombina-bombina-European-firebellied-toad-captive-0301-low-res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7024" y="3335305"/>
            <a:ext cx="3810000" cy="25412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25891" y="5630857"/>
            <a:ext cx="250033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Жерлянка </a:t>
            </a:r>
          </a:p>
          <a:p>
            <a:pPr algn="ctr"/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краснобрюхая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7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21</a:t>
            </a:fld>
            <a:endParaRPr lang="ru-RU"/>
          </a:p>
        </p:txBody>
      </p:sp>
      <p:pic>
        <p:nvPicPr>
          <p:cNvPr id="3" name="Рисунок 2" descr="zemnovod-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395536" y="260648"/>
            <a:ext cx="3766632" cy="36724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50740" y="4077072"/>
            <a:ext cx="1656223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Жаба зеленая</a:t>
            </a:r>
          </a:p>
        </p:txBody>
      </p:sp>
      <p:pic>
        <p:nvPicPr>
          <p:cNvPr id="6" name="Рисунок 5" descr="Prudovaya-lyagushka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572000" y="1832266"/>
            <a:ext cx="4278541" cy="2644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48064" y="4653136"/>
            <a:ext cx="34094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Лягушка съедобна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7824" y="5641751"/>
            <a:ext cx="5157271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http://zapoved-kursk.ru/press-centr/fotografii/fotografii-zemnovodnye.html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8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22</a:t>
            </a:fld>
            <a:endParaRPr lang="ru-RU"/>
          </a:p>
        </p:txBody>
      </p:sp>
      <p:pic>
        <p:nvPicPr>
          <p:cNvPr id="3" name="Picture 4" descr="ящер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361187" cy="25597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2701941"/>
            <a:ext cx="214271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Ящерица</a:t>
            </a:r>
          </a:p>
        </p:txBody>
      </p:sp>
      <p:pic>
        <p:nvPicPr>
          <p:cNvPr id="6" name="Picture 5" descr="у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836712"/>
            <a:ext cx="3810000" cy="25922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10200" y="1932801"/>
            <a:ext cx="5477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Уж</a:t>
            </a:r>
          </a:p>
        </p:txBody>
      </p:sp>
      <p:pic>
        <p:nvPicPr>
          <p:cNvPr id="8" name="Picture 6" descr="гадюка степна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730" y="3212976"/>
            <a:ext cx="3206750" cy="28733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83768" y="6197276"/>
            <a:ext cx="174831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Гадюка</a:t>
            </a:r>
          </a:p>
        </p:txBody>
      </p:sp>
      <p:pic>
        <p:nvPicPr>
          <p:cNvPr id="10" name="Picture 7" descr="веретериц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602657"/>
            <a:ext cx="3990975" cy="278561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10000" y="6225433"/>
            <a:ext cx="214964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Веретеница</a:t>
            </a:r>
          </a:p>
        </p:txBody>
      </p:sp>
    </p:spTree>
    <p:extLst>
      <p:ext uri="{BB962C8B-B14F-4D97-AF65-F5344CB8AC3E}">
        <p14:creationId xmlns:p14="http://schemas.microsoft.com/office/powerpoint/2010/main" val="2473074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23</a:t>
            </a:fld>
            <a:endParaRPr lang="ru-RU"/>
          </a:p>
        </p:txBody>
      </p:sp>
      <p:pic>
        <p:nvPicPr>
          <p:cNvPr id="3" name="Picture 4" descr="ястреб-тетеревят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810000" cy="2489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33412" y="336884"/>
            <a:ext cx="2612356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Ястреб-тетеревятник</a:t>
            </a:r>
          </a:p>
        </p:txBody>
      </p:sp>
      <p:pic>
        <p:nvPicPr>
          <p:cNvPr id="6" name="Picture 11" descr="Орёл-карл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040" y="2826084"/>
            <a:ext cx="3638550" cy="30963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771800" y="3108038"/>
            <a:ext cx="206416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Орёл-карлик</a:t>
            </a:r>
          </a:p>
        </p:txBody>
      </p:sp>
      <p:pic>
        <p:nvPicPr>
          <p:cNvPr id="8" name="Picture 9" descr="пустельг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50895"/>
            <a:ext cx="3886200" cy="240412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72645" y="5971508"/>
            <a:ext cx="1648326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Пустельга</a:t>
            </a:r>
          </a:p>
        </p:txBody>
      </p:sp>
      <p:pic>
        <p:nvPicPr>
          <p:cNvPr id="10" name="Picture 13" descr="коршун чёрны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5768" y="776183"/>
            <a:ext cx="2324100" cy="302433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142748" y="1943835"/>
            <a:ext cx="155808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Коршун</a:t>
            </a:r>
          </a:p>
        </p:txBody>
      </p:sp>
    </p:spTree>
    <p:extLst>
      <p:ext uri="{BB962C8B-B14F-4D97-AF65-F5344CB8AC3E}">
        <p14:creationId xmlns:p14="http://schemas.microsoft.com/office/powerpoint/2010/main" val="2714410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24</a:t>
            </a:fld>
            <a:endParaRPr lang="ru-RU"/>
          </a:p>
        </p:txBody>
      </p:sp>
      <p:pic>
        <p:nvPicPr>
          <p:cNvPr id="3" name="Picture 2" descr="&amp;TScy;&amp;IEcy;&amp;Ncy;&amp;Tcy;&amp;Rcy;&amp;Acy;&amp;Lcy;&amp;SOFTcy;&amp;Ncy;&amp;Ocy;-&amp;CHcy;&amp;IEcy;&amp;Rcy;&amp;Ncy;&amp;Ocy;&amp;Zcy;&amp;IEcy;&amp;Mcy;&amp;Ncy;&amp;Ycy;&amp;Jcy; &amp;zcy;&amp;acy;&amp;pcy;&amp;ocy;&amp;vcy;&amp;iecy;&amp;dcy;&amp;ncy;&amp;icy;&amp;kcy; - &amp;chcy;&amp;iecy;&amp;gcy;&amp;lcy;&amp;ocy;&amp;k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045656" cy="40324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43808" y="332656"/>
            <a:ext cx="136800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Чеглок</a:t>
            </a:r>
          </a:p>
        </p:txBody>
      </p:sp>
      <p:pic>
        <p:nvPicPr>
          <p:cNvPr id="6" name="Рисунок 5" descr="pticy-18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4283432" y="119790"/>
            <a:ext cx="2900673" cy="39159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69917" y="2492896"/>
            <a:ext cx="150016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Золотистая щурка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76571" y="4254824"/>
            <a:ext cx="6514393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 - самая многочисленная группа позвоночных животных заповедника. По последним данным, в фауне ЦЧЗ и его охранной зоны насчитывается 226 видов пернатых, это около 80% всех птиц Курской области, из них более 90 видов гнездится на территории заповедника.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408712"/>
            <a:ext cx="2106995" cy="163121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http://zapoved-kursk.ru/press-centr/fotografii/fotografii-pticy-chast-1.html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38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25</a:t>
            </a:fld>
            <a:endParaRPr lang="ru-RU"/>
          </a:p>
        </p:txBody>
      </p:sp>
      <p:pic>
        <p:nvPicPr>
          <p:cNvPr id="3" name="Рисунок 2" descr="pticy-09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168442" y="58845"/>
            <a:ext cx="2714644" cy="3571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86488" y="2916353"/>
            <a:ext cx="1500166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Орлан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белохвост</a:t>
            </a:r>
          </a:p>
        </p:txBody>
      </p:sp>
      <p:pic>
        <p:nvPicPr>
          <p:cNvPr id="6" name="Рисунок 5" descr="pticy-28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635896" y="554245"/>
            <a:ext cx="3379529" cy="21431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59832" y="113267"/>
            <a:ext cx="3110509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Соловей обыкновенный</a:t>
            </a:r>
          </a:p>
        </p:txBody>
      </p:sp>
      <p:pic>
        <p:nvPicPr>
          <p:cNvPr id="8" name="Рисунок 7" descr="pticy-17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6243395" y="3641112"/>
            <a:ext cx="2786082" cy="264318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634445" y="3483667"/>
            <a:ext cx="128585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Болотная сова</a:t>
            </a:r>
          </a:p>
        </p:txBody>
      </p:sp>
      <p:pic>
        <p:nvPicPr>
          <p:cNvPr id="10" name="Рисунок 9" descr="pticy-04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168442" y="3862368"/>
            <a:ext cx="3571900" cy="214311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59832" y="5554869"/>
            <a:ext cx="185038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Лебедь шипун</a:t>
            </a:r>
          </a:p>
        </p:txBody>
      </p:sp>
      <p:pic>
        <p:nvPicPr>
          <p:cNvPr id="12" name="Рисунок 11" descr="pticy-02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3763692" y="2905669"/>
            <a:ext cx="2451217" cy="257176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931844" y="2896245"/>
            <a:ext cx="1688156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Белая цапля</a:t>
            </a:r>
          </a:p>
        </p:txBody>
      </p:sp>
    </p:spTree>
    <p:extLst>
      <p:ext uri="{BB962C8B-B14F-4D97-AF65-F5344CB8AC3E}">
        <p14:creationId xmlns:p14="http://schemas.microsoft.com/office/powerpoint/2010/main" val="1519281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26</a:t>
            </a:fld>
            <a:endParaRPr lang="ru-RU"/>
          </a:p>
        </p:txBody>
      </p:sp>
      <p:pic>
        <p:nvPicPr>
          <p:cNvPr id="3" name="Picture 7" descr="каба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4273"/>
            <a:ext cx="3791832" cy="288179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95311" y="2786011"/>
            <a:ext cx="13681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Кабан</a:t>
            </a:r>
          </a:p>
        </p:txBody>
      </p:sp>
      <p:pic>
        <p:nvPicPr>
          <p:cNvPr id="6" name="Picture 1" descr="&amp;Pcy;&amp;rcy;&amp;ocy;&amp;khcy;&amp;ocy;&amp;dcy;&amp;ncy;&amp;ocy;&amp;jcy; &amp;bcy;&amp;acy;&amp;lcy;&amp;lcy;. &amp;Pcy;&amp;ocy;&amp;scy;&amp;tcy;&amp;ucy;&amp;pcy;&amp;acy;&amp;iecy;&amp;mcy; &amp;vcy;&amp;mcy;&amp;iecy;&amp;scy;&amp;tcy;&amp;iecy; &amp;Pcy;&amp;ocy;&amp;scy;&amp;tcy;&amp;ucy;&amp;pcy;&amp;acy;&amp;iecy;&amp;mcy; &amp;vcy;&amp;mcy;&amp;iecy;&amp;scy;&amp;tcy;&amp;iecy;. &amp;Fcy;&amp;ocy;&amp;rcy;&amp;ucy;&amp;m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56977"/>
            <a:ext cx="3456384" cy="271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38390" y="3491135"/>
            <a:ext cx="162507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Суслик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3969" y="1267450"/>
            <a:ext cx="4547340" cy="413959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Животные степи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Сочетание открытых степных пространств и леса в условиях сложного рельефа, богатейшие почвы, высокопродуктивная растительность и оптимальный режим тепла и влаги способствуют разнообразию  животного мира:  около 200 видов пауков, более 4000 видов насекомых (из них 850 видов бабочек), земноводных – 7 видов, пресмыкающихся – 5 видов, птиц – 189 видов, млекопитающих – 40 видов.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39218" y="5567937"/>
            <a:ext cx="3187121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http://zapoved-kursk.ru/press-centr/fotografii/fotografii-mlekopitayuschie.html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63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27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8442" y="151673"/>
            <a:ext cx="6096000" cy="1323439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сравнительно небольшой территории Центрально-Черноземного заповедника зарегистрировано 50 видов млекопитающих.  Это около 70% териофауны Курской области.</a:t>
            </a:r>
          </a:p>
        </p:txBody>
      </p:sp>
      <p:pic>
        <p:nvPicPr>
          <p:cNvPr id="4" name="Рисунок 3" descr="bobr_obiknovenniy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251520" y="1628800"/>
            <a:ext cx="3162326" cy="28603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99735" y="3933056"/>
            <a:ext cx="718466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Бобр</a:t>
            </a:r>
          </a:p>
        </p:txBody>
      </p:sp>
      <p:pic>
        <p:nvPicPr>
          <p:cNvPr id="7" name="Рисунок 6" descr="mlekopit-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833819" y="1628800"/>
            <a:ext cx="3786181" cy="26147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76256" y="1651774"/>
            <a:ext cx="1885581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Слепыш 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Обыкновенный</a:t>
            </a:r>
          </a:p>
        </p:txBody>
      </p:sp>
      <p:pic>
        <p:nvPicPr>
          <p:cNvPr id="9" name="Рисунок 8" descr="vodjanaja-kutora-krupnaja-zemlerojka-animal-reader.-ru-00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692707" y="4343045"/>
            <a:ext cx="2571735" cy="235745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156176" y="4733212"/>
            <a:ext cx="1888658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Водяная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кутора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04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28</a:t>
            </a:fld>
            <a:endParaRPr lang="ru-RU"/>
          </a:p>
        </p:txBody>
      </p:sp>
      <p:pic>
        <p:nvPicPr>
          <p:cNvPr id="3" name="Рисунок 2" descr="buryj-ushan-animalreader.ru_-1024x102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188640"/>
            <a:ext cx="2500306" cy="25003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27784" y="404664"/>
            <a:ext cx="893193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Бурый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Ушан</a:t>
            </a:r>
          </a:p>
        </p:txBody>
      </p:sp>
      <p:pic>
        <p:nvPicPr>
          <p:cNvPr id="6" name="Рисунок 5" descr="Enotovidnaya-sobaka-1050x675.jpe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2882540"/>
            <a:ext cx="4572000" cy="293914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37732" y="2923941"/>
            <a:ext cx="2386102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Енотовидная собака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7" y="137365"/>
            <a:ext cx="3544850" cy="24275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35924" y="1772816"/>
            <a:ext cx="136815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426" y="2700070"/>
            <a:ext cx="3488967" cy="26167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9817" y="5451961"/>
            <a:ext cx="220425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Ёж белогрудый</a:t>
            </a:r>
          </a:p>
        </p:txBody>
      </p:sp>
    </p:spTree>
    <p:extLst>
      <p:ext uri="{BB962C8B-B14F-4D97-AF65-F5344CB8AC3E}">
        <p14:creationId xmlns:p14="http://schemas.microsoft.com/office/powerpoint/2010/main" val="215367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3532153" cy="23887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24685" y="332656"/>
            <a:ext cx="1429943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Заяц-русак</a:t>
            </a:r>
            <a:r>
              <a:rPr lang="ru-RU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75" y="3533216"/>
            <a:ext cx="3680645" cy="24537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61466" y="3370570"/>
            <a:ext cx="780919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Лиса</a:t>
            </a:r>
            <a:r>
              <a:rPr lang="ru-RU" dirty="0"/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876782"/>
            <a:ext cx="3591790" cy="26938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676727"/>
            <a:ext cx="220425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Косули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3734895"/>
            <a:ext cx="2792540" cy="281884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382577" y="3862564"/>
            <a:ext cx="2474845" cy="40011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Норка американская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360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6412" y="332656"/>
            <a:ext cx="5783740" cy="550920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"...Лета 7124 Июня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въ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день по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Государеве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Цареве, и Великого князя Михаила Федоровича всея Руси грамоте за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приписью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дьяка Михаилы Данилова и по сыску воеводы Иван Васильевич Волынской дал выпись курским стрельцам на их землю, что дана им как город стал..." "... да им же стрельцам дано в Курском уезде в подгородном стану за рекою за Семью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сеножать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Петрина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дуброва, а около той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Петриной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дубровы межа от девяти дубов, а ныне осталось семь дубов.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Петрин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верх а крутой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бошел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Петрину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дуброву с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полуночныя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стороны от помесных земель до реки до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Млодати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Млодати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вверх ... и по дикому полю и по дуброве стрелецких сенных покосов по смете сена шесть тысяч копен..."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2" y="1412778"/>
            <a:ext cx="2963007" cy="237141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225539" y="3946889"/>
            <a:ext cx="25362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Центральный государственный архив древних актов фонд 1317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опись 2 №10 лист 47,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лист 10</a:t>
            </a:r>
          </a:p>
        </p:txBody>
      </p:sp>
    </p:spTree>
    <p:extLst>
      <p:ext uri="{BB962C8B-B14F-4D97-AF65-F5344CB8AC3E}">
        <p14:creationId xmlns:p14="http://schemas.microsoft.com/office/powerpoint/2010/main" val="3911546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30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2124" y="176609"/>
            <a:ext cx="739421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1971 году  был создан музей Природы площадью 164.3 кв. м.</a:t>
            </a:r>
          </a:p>
        </p:txBody>
      </p:sp>
      <p:pic>
        <p:nvPicPr>
          <p:cNvPr id="4" name="Picture 2" descr="&amp;TScy;&amp;iecy;&amp;ncy;&amp;tcy;&amp;rcy;&amp;acy;&amp;lcy;&amp;softcy;&amp;ncy;&amp;ocy;-&amp;CHcy;&amp;iecy;&amp;rcy;&amp;ncy;&amp;ocy;&amp;zcy;&amp;iecy;&amp;mcy;&amp;ncy;&amp;ycy;&amp;jcy; &amp;bcy;&amp;icy;&amp;ocy;&amp;scy;&amp;fcy;&amp;iecy;&amp;rcy;&amp;ncy;&amp;ycy;&amp;jcy; &amp;zcy;&amp;acy;&amp;pcy;&amp;ocy;&amp;vcy;&amp;iecy;&amp;dcy;&amp;ncy;&amp;icy;&amp;kcy; &amp;icy;&amp;mcy;. &amp;pcy;&amp;rcy;&amp;ocy;&amp;fcy;&amp;iecy;&amp;scy;&amp;scy;&amp;ocy;&amp;rcy;&amp;acy; &amp;Vcy;. &amp;Vcy;. &amp;Acy;&amp;lcy;&amp;iecy;&amp;khcy;&amp;icy;&amp;ncy;&amp;acy; (&amp;Rcy;&amp;ocy;&amp;scy;&amp;scy;&amp;icy;&amp;yacy;, &amp;Kcy;&amp;ucy;&amp;rcy;&amp;scy;&amp;kcy;) &amp;fcy;&amp;ocy;&amp;t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764704"/>
            <a:ext cx="2816313" cy="2880320"/>
          </a:xfrm>
          <a:prstGeom prst="rect">
            <a:avLst/>
          </a:prstGeom>
          <a:noFill/>
        </p:spPr>
      </p:pic>
      <p:pic>
        <p:nvPicPr>
          <p:cNvPr id="6" name="Picture 6" descr="&amp;TScy;&amp;iecy;&amp;ncy;&amp;tcy;&amp;rcy;&amp;acy;&amp;lcy;&amp;softcy;&amp;ncy;&amp;ocy;-&amp;CHcy;&amp;iecy;&amp;rcy;&amp;ncy;&amp;ocy;&amp;zcy;&amp;iecy;&amp;mcy;&amp;ncy;&amp;ycy;&amp;jcy; &amp;bcy;&amp;icy;&amp;ocy;&amp;scy;&amp;fcy;&amp;iecy;&amp;rcy;&amp;ncy;&amp;ycy;&amp;jcy; &amp;zcy;&amp;acy;&amp;pcy;&amp;ocy;&amp;vcy;&amp;iecy;&amp;dcy;&amp;ncy;&amp;icy;&amp;kcy; &amp;icy;&amp;mcy;. &amp;pcy;&amp;rcy;&amp;ocy;&amp;fcy;&amp;iecy;&amp;scy;&amp;scy;&amp;ocy;&amp;rcy;&amp;acy; &amp;Vcy;. &amp;Vcy;. &amp;Acy;&amp;lcy;&amp;iecy;&amp;khcy;&amp;icy;&amp;ncy;&amp;acy; (&amp;Rcy;&amp;ocy;&amp;scy;&amp;scy;&amp;icy;&amp;yacy;, &amp;Kcy;&amp;ucy;&amp;rcy;&amp;scy;&amp;kcy;) &amp;fcy;&amp;ocy;&amp;tcy;&amp;o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3546860"/>
            <a:ext cx="3082095" cy="2806225"/>
          </a:xfrm>
          <a:prstGeom prst="rect">
            <a:avLst/>
          </a:prstGeom>
          <a:noFill/>
        </p:spPr>
      </p:pic>
      <p:pic>
        <p:nvPicPr>
          <p:cNvPr id="7" name="Picture 4" descr="&amp;TScy;&amp;iecy;&amp;ncy;&amp;tcy;&amp;rcy;&amp;acy;&amp;lcy;&amp;softcy;&amp;ncy;&amp;ocy;-&amp;CHcy;&amp;iecy;&amp;rcy;&amp;ncy;&amp;ocy;&amp;zcy;&amp;iecy;&amp;mcy;&amp;ncy;&amp;ycy;&amp;jcy; &amp;bcy;&amp;icy;&amp;ocy;&amp;scy;&amp;fcy;&amp;iecy;&amp;rcy;&amp;ncy;&amp;ycy;&amp;jcy; &amp;zcy;&amp;acy;&amp;pcy;&amp;ocy;&amp;vcy;&amp;iecy;&amp;dcy;&amp;ncy;&amp;icy;&amp;kcy; &amp;icy;&amp;mcy;. &amp;pcy;&amp;rcy;&amp;ocy;&amp;fcy;&amp;iecy;&amp;scy;&amp;scy;&amp;ocy;&amp;rcy;&amp;acy; &amp;Vcy;. &amp;Vcy;. &amp;Acy;&amp;lcy;&amp;iecy;&amp;khcy;&amp;icy;&amp;ncy;&amp;acy; (&amp;Rcy;&amp;ocy;&amp;scy;&amp;scy;&amp;icy;&amp;yacy;, &amp;Kcy;&amp;ucy;&amp;rcy;&amp;scy;&amp;kcy;) &amp;fcy;&amp;ocy;&amp;t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9919" y="1412776"/>
            <a:ext cx="2930570" cy="2973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487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4379" y="89481"/>
            <a:ext cx="7091917" cy="132343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заповеднике налажен постоянный мониторинг состояния различных природных объектов, осуществляется регулярный сбор информации и пополнение многолетних рядов наблюдений.</a:t>
            </a:r>
          </a:p>
        </p:txBody>
      </p:sp>
      <p:pic>
        <p:nvPicPr>
          <p:cNvPr id="4" name="Рисунок 3" descr="nauka-osnov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51520" y="1574200"/>
            <a:ext cx="2843445" cy="2010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nauka-osnov-7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3616686"/>
            <a:ext cx="2081932" cy="2428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nauka-osnov-15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92787" y="3452690"/>
            <a:ext cx="2939057" cy="31090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nauka-osnov-13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461638" y="1518426"/>
            <a:ext cx="3549315" cy="2366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nauka-osnov-6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308518" y="4135172"/>
            <a:ext cx="2492404" cy="2142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04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1973" y="72142"/>
            <a:ext cx="7104324" cy="101566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Центрально-Черноземный заповедник превратился в базовый полигон международных экологических и географических исследований.</a:t>
            </a:r>
          </a:p>
        </p:txBody>
      </p:sp>
      <p:pic>
        <p:nvPicPr>
          <p:cNvPr id="4" name="Рисунок 3" descr="unesco-mab-small.gif"/>
          <p:cNvPicPr>
            <a:picLocks noChangeAspect="1"/>
          </p:cNvPicPr>
          <p:nvPr/>
        </p:nvPicPr>
        <p:blipFill>
          <a:blip r:embed="rId2"/>
          <a:srcRect b="19908"/>
          <a:stretch>
            <a:fillRect/>
          </a:stretch>
        </p:blipFill>
        <p:spPr>
          <a:xfrm>
            <a:off x="101141" y="1196752"/>
            <a:ext cx="4071966" cy="21431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52936" y="1606602"/>
            <a:ext cx="4000528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1995 г. ЦЧЗ стал полноправным членом Федерации национальных парков и природных резерватов Европы</a:t>
            </a:r>
          </a:p>
        </p:txBody>
      </p:sp>
      <p:pic>
        <p:nvPicPr>
          <p:cNvPr id="7" name="Рисунок 6" descr="konvencii-european-diploma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48839"/>
            <a:ext cx="2571768" cy="25717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84135" y="4073003"/>
            <a:ext cx="478631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1998 г. Центрально-Черноземному заповеднику впервые был присвоен Европейский Диплом, который трижды продлевался</a:t>
            </a:r>
          </a:p>
        </p:txBody>
      </p:sp>
    </p:spTree>
    <p:extLst>
      <p:ext uri="{BB962C8B-B14F-4D97-AF65-F5344CB8AC3E}">
        <p14:creationId xmlns:p14="http://schemas.microsoft.com/office/powerpoint/2010/main" val="1282332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33</a:t>
            </a:fld>
            <a:endParaRPr lang="ru-RU"/>
          </a:p>
        </p:txBody>
      </p:sp>
      <p:pic>
        <p:nvPicPr>
          <p:cNvPr id="3" name="Рисунок 2" descr="konvencii-emerald-network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6" y="116632"/>
            <a:ext cx="3096344" cy="30963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75856" y="1275935"/>
            <a:ext cx="5760640" cy="469359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шести участкам Центрально-Черноземного заповедника (Стрелецкий, Казацкий,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Букреевы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Бармы,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Баркаловка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Зоринский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Пойма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Псла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четырем степным территориям Курской области (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Парсет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Петрова балка,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Сурчины в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Горшеченском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и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х. Степной в Курском районе)  официально присвоен статус перспективных участков Изумрудной сети Европы (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Emerald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Изумрудная сеть – это экологическая сеть, состоящая из «территорий особого природоохранного значения».</a:t>
            </a:r>
          </a:p>
        </p:txBody>
      </p:sp>
    </p:spTree>
    <p:extLst>
      <p:ext uri="{BB962C8B-B14F-4D97-AF65-F5344CB8AC3E}">
        <p14:creationId xmlns:p14="http://schemas.microsoft.com/office/powerpoint/2010/main" val="4042764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7227" y="79492"/>
            <a:ext cx="7151077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Шесть маленьких островков нетронутой дивной лесостепной природы, занимающие площадь 0.18% от территории Курской области, сохраняют до 90 % её биологического разнообразия. Центрально-Черноземный биосферный заповедник – это богатство и гордость не только курян, но и всех россиян!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82" y="2132856"/>
            <a:ext cx="4102405" cy="2736304"/>
          </a:xfrm>
          <a:prstGeom prst="rect">
            <a:avLst/>
          </a:prstGeom>
        </p:spPr>
      </p:pic>
      <p:pic>
        <p:nvPicPr>
          <p:cNvPr id="8" name="Picture 4" descr="46938__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212976"/>
            <a:ext cx="4609775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355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35</a:t>
            </a:fld>
            <a:endParaRPr lang="ru-RU"/>
          </a:p>
        </p:txBody>
      </p:sp>
      <p:sp>
        <p:nvSpPr>
          <p:cNvPr id="6" name="Заголовок 1"/>
          <p:cNvSpPr txBox="1">
            <a:spLocks noGrp="1"/>
          </p:cNvSpPr>
          <p:nvPr>
            <p:ph idx="1"/>
          </p:nvPr>
        </p:nvSpPr>
        <p:spPr>
          <a:xfrm>
            <a:off x="754669" y="2132856"/>
            <a:ext cx="7931224" cy="204909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r>
              <a:rPr lang="ru-RU" sz="2400" b="1" dirty="0"/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http://zapoved-kursk.ru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https://www.sites.google.com/site/mestakursk46/zapovednik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https://adm.rkursk.ru/index.php?id=738&amp;mat_id=5486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243165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</a:t>
            </a:fld>
            <a:endParaRPr lang="ru-RU"/>
          </a:p>
        </p:txBody>
      </p:sp>
      <p:pic>
        <p:nvPicPr>
          <p:cNvPr id="13" name="Рисунок 12" descr="9f69834c2b52286f136e08fabd62f78b_X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18180" y="194163"/>
            <a:ext cx="2553307" cy="3090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96199" y="3429002"/>
            <a:ext cx="1997264" cy="224676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 Алёхин, уроженец Курской области, профессор Московского университета  </a:t>
            </a:r>
            <a:endParaRPr lang="ru-RU" sz="20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485" y="1376121"/>
            <a:ext cx="6264410" cy="4717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909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</a:t>
            </a:fld>
            <a:endParaRPr lang="ru-RU"/>
          </a:p>
        </p:txBody>
      </p:sp>
      <p:pic>
        <p:nvPicPr>
          <p:cNvPr id="5" name="Picture 4" descr="&amp;Scy;&amp;iecy;&amp;mcy;&amp;softcy;&amp;yacy; &amp;Acy;&amp;lcy;&amp;iecy;&amp;khcy;&amp;icy;&amp;n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299362"/>
            <a:ext cx="3288485" cy="44980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03395" y="2627307"/>
            <a:ext cx="4440615" cy="31700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«…Вот степь! Ты много раз воспета,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Былою славою одета.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Ковыль, куда не взглянешь вдаль,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ветру стелется как встарь…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Кругом кудрявые дубравы…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 что ж вам лучше нужно, право!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в этот заповедник мой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приглашаю всех с собой…»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В.В.Алёхин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86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88640"/>
            <a:ext cx="6998318" cy="163121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Центрально-Черноземный государственный заповедник им. проф. Алехина создан 10 февраля 1935 года на территории Курской и Белгородской областей постановлением ВЦИК и СНК РСФСР.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была установлена как «около 4536 га». </a:t>
            </a:r>
          </a:p>
        </p:txBody>
      </p:sp>
      <p:pic>
        <p:nvPicPr>
          <p:cNvPr id="7" name="Рисунок 6" descr="istor-dovoen-1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921246" y="1916831"/>
            <a:ext cx="5328592" cy="4331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452320" y="3031243"/>
            <a:ext cx="1152127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b005deef7758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495" y="2276872"/>
            <a:ext cx="1711662" cy="171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30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7</a:t>
            </a:fld>
            <a:endParaRPr lang="ru-RU"/>
          </a:p>
        </p:txBody>
      </p:sp>
      <p:pic>
        <p:nvPicPr>
          <p:cNvPr id="10" name="Рисунок 9" descr="Alehina.jp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52" y="1052736"/>
            <a:ext cx="6533541" cy="403244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72002" y="5358111"/>
            <a:ext cx="2875547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заповедника равна 5287, 4 га.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19025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8</a:t>
            </a:fld>
            <a:endParaRPr lang="ru-RU"/>
          </a:p>
        </p:txBody>
      </p:sp>
      <p:pic>
        <p:nvPicPr>
          <p:cNvPr id="6" name="Picture 1" descr="&amp;Scy;&amp;acy;&amp;mcy;&amp;acy;&amp;yacy; &amp;pcy;&amp;lcy;&amp;ocy;&amp;dcy;&amp;ocy;&amp;rcy;&amp;ocy;&amp;dcy;&amp;ncy;&amp;acy;&amp;yacy; &amp;pcy;&amp;ocy;&amp;chcy;&amp;vcy;&amp;a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517125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580112" y="1412776"/>
            <a:ext cx="2824392" cy="193899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Классический чернозём из Стрелецкой степи (Курская губерния)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43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 descr="15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47864" y="1484784"/>
            <a:ext cx="5658750" cy="424406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8521" y="151178"/>
            <a:ext cx="2933319" cy="489364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фоне скифского кургана, расположенного в охранной зоне, установлен памятник культуры XI века – каменное изваяние, так называемая «каменная баба», изготовленная тысячу лет назад половцами</a:t>
            </a:r>
          </a:p>
        </p:txBody>
      </p:sp>
    </p:spTree>
    <p:extLst>
      <p:ext uri="{BB962C8B-B14F-4D97-AF65-F5344CB8AC3E}">
        <p14:creationId xmlns:p14="http://schemas.microsoft.com/office/powerpoint/2010/main" val="29468248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Words>939</Words>
  <Application>Microsoft Office PowerPoint</Application>
  <PresentationFormat>Экран (4:3)</PresentationFormat>
  <Paragraphs>155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Кафедра ДиНО</cp:lastModifiedBy>
  <cp:revision>17</cp:revision>
  <dcterms:created xsi:type="dcterms:W3CDTF">2023-04-10T08:53:20Z</dcterms:created>
  <dcterms:modified xsi:type="dcterms:W3CDTF">2023-08-07T08:27:57Z</dcterms:modified>
</cp:coreProperties>
</file>