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1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F6D64-D912-4754-A536-D1FCF0F16BE6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6C404-09B9-4BC3-9402-A478F6FCB5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2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8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83653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85083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73929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562949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9324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328467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28290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26802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25221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70281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823492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2AF09C3-9632-48EB-9404-1E467F019FF7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B96C1C8-6974-42E3-B7E0-EDDE54FA76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fon_104_small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720" y="214290"/>
            <a:ext cx="8643998" cy="6471540"/>
          </a:xfrm>
          <a:prstGeom prst="rect">
            <a:avLst/>
          </a:prstGeom>
          <a:ln w="76200">
            <a:solidFill>
              <a:srgbClr val="0099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32" name="Рисунок 10" descr="floral-corner-6647164.jpg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281463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Рисунок 11" descr="floral-corner-6647164.jpg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066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Рисунок 12" descr="floral-corner-6647164.jpg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286250"/>
            <a:ext cx="286543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Рисунок 13" descr="floral-corner-6647164.jpg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0"/>
            <a:ext cx="24288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0.liveinternet.ru/images/attach/c/2/64/48/64048043_234jpg.jp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Impact" pitchFamily="34" charset="0"/>
              </a:rPr>
              <a:t>Топонимика Курского края.</a:t>
            </a:r>
            <a:br>
              <a:rPr lang="ru-RU" sz="4000" b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Impact" pitchFamily="34" charset="0"/>
              </a:rPr>
              <a:t>Мой город, моё село. </a:t>
            </a:r>
            <a:br>
              <a:rPr lang="ru-RU" b="1" dirty="0" smtClean="0">
                <a:solidFill>
                  <a:srgbClr val="002060"/>
                </a:solidFill>
                <a:latin typeface="Impact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Impact" pitchFamily="34" charset="0"/>
              </a:rPr>
              <a:t>Почему их так называют?</a:t>
            </a:r>
            <a:endParaRPr lang="ru-RU" b="1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85852" y="4071942"/>
            <a:ext cx="6400800" cy="1752600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Автор презентации: </a:t>
            </a:r>
          </a:p>
          <a:p>
            <a:pPr algn="r"/>
            <a:r>
              <a:rPr lang="ru-RU" sz="1800" b="1" dirty="0" err="1" smtClean="0">
                <a:solidFill>
                  <a:schemeClr val="tx1"/>
                </a:solidFill>
              </a:rPr>
              <a:t>Тютюнчикова</a:t>
            </a:r>
            <a:r>
              <a:rPr lang="ru-RU" sz="1800" b="1" dirty="0" smtClean="0">
                <a:solidFill>
                  <a:schemeClr val="tx1"/>
                </a:solidFill>
              </a:rPr>
              <a:t> Валентина Николаевна,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МБОУ « </a:t>
            </a:r>
            <a:r>
              <a:rPr lang="ru-RU" sz="1800" b="1" dirty="0" err="1" smtClean="0">
                <a:solidFill>
                  <a:schemeClr val="tx1"/>
                </a:solidFill>
              </a:rPr>
              <a:t>Большегнеушевская</a:t>
            </a:r>
            <a:r>
              <a:rPr lang="ru-RU" sz="1800" b="1" dirty="0" smtClean="0">
                <a:solidFill>
                  <a:schemeClr val="tx1"/>
                </a:solidFill>
              </a:rPr>
              <a:t> СОШ»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Рыльский район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Страница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«Соловей мой, соловей…»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26968" cy="497207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Довольно подробно отражен в названиях деревень и сёл Курской области животный мир: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Боброво, 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Волчанка,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Рыльск,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Воробьёвка,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Кукарековка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 algn="ctr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Кукуево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Лебяжье,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Курск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Курица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5" descr="otkritkirasha-5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7978" t="47221" r="19101"/>
          <a:stretch>
            <a:fillRect/>
          </a:stretch>
        </p:blipFill>
        <p:spPr bwMode="auto">
          <a:xfrm>
            <a:off x="4572000" y="3356992"/>
            <a:ext cx="4286280" cy="30803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Страница  </a:t>
            </a:r>
            <a:b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Segoe Script" pitchFamily="34" charset="0"/>
              </a:rPr>
              <a:t>« Своими руками судьбу свою делаем…»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3970784" cy="507209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На название населённых пунктов влияет и общественная жизнь: история, культура, экономика. Об этом говорят  названия: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Солдатское,  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Пушкарное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Казацкое, 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Кострова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Сторожевое,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Бегоща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</a:p>
          <a:p>
            <a:pPr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Черкасы</a:t>
            </a:r>
            <a:endParaRPr lang="ru-RU" dirty="0"/>
          </a:p>
        </p:txBody>
      </p:sp>
      <p:pic>
        <p:nvPicPr>
          <p:cNvPr id="5" name="Picture 1" descr="C:\Users\Link\Documents\литература\литература для 11\Есенин\фотографии\0c1982028a0a45d53e9b7e0e3291fa1d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4143404" cy="3801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Segoe Script" pitchFamily="34" charset="0"/>
              </a:rPr>
              <a:t>Придумай название</a:t>
            </a:r>
            <a:endParaRPr lang="ru-RU" dirty="0"/>
          </a:p>
        </p:txBody>
      </p:sp>
      <p:pic>
        <p:nvPicPr>
          <p:cNvPr id="4" name="Picture 4" descr="C:\Documents and Settings\Home\Рабочий стол\Новая папка (4)\березки на реч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071546"/>
            <a:ext cx="3857620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3929090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photos0-800x600.jpeg"/>
          <p:cNvPicPr>
            <a:picLocks noChangeAspect="1"/>
          </p:cNvPicPr>
          <p:nvPr/>
        </p:nvPicPr>
        <p:blipFill>
          <a:blip r:embed="rId4" cstate="print"/>
          <a:srcRect l="7476" t="7161" r="4641" b="13461"/>
          <a:stretch>
            <a:fillRect/>
          </a:stretch>
        </p:blipFill>
        <p:spPr>
          <a:xfrm>
            <a:off x="1714480" y="2714620"/>
            <a:ext cx="4000528" cy="3666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928802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332656"/>
            <a:ext cx="72866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C00000"/>
                </a:solidFill>
              </a:rPr>
              <a:t>Топонимика</a:t>
            </a:r>
            <a:r>
              <a:rPr lang="ru-RU" sz="3600" dirty="0" smtClean="0">
                <a:solidFill>
                  <a:srgbClr val="002060"/>
                </a:solidFill>
              </a:rPr>
              <a:t> – </a:t>
            </a:r>
            <a:r>
              <a:rPr lang="ru-RU" sz="3600" b="1" dirty="0" smtClean="0">
                <a:solidFill>
                  <a:srgbClr val="002060"/>
                </a:solidFill>
              </a:rPr>
              <a:t>это наука, изучающая все географические названия (топонимы). </a:t>
            </a:r>
          </a:p>
          <a:p>
            <a:pPr algn="just"/>
            <a:r>
              <a:rPr lang="ru-RU" sz="3600" b="1" dirty="0" smtClean="0">
                <a:solidFill>
                  <a:srgbClr val="002060"/>
                </a:solidFill>
              </a:rPr>
              <a:t>Слово произошло от двух греческих слов ( </a:t>
            </a:r>
            <a:r>
              <a:rPr lang="ru-RU" sz="3600" b="1" dirty="0" err="1" smtClean="0">
                <a:solidFill>
                  <a:srgbClr val="002060"/>
                </a:solidFill>
              </a:rPr>
              <a:t>topos</a:t>
            </a:r>
            <a:r>
              <a:rPr lang="ru-RU" sz="3600" b="1" dirty="0" smtClean="0">
                <a:solidFill>
                  <a:srgbClr val="002060"/>
                </a:solidFill>
              </a:rPr>
              <a:t>- «место» и </a:t>
            </a:r>
            <a:r>
              <a:rPr lang="ru-RU" sz="3600" b="1" dirty="0" err="1" smtClean="0">
                <a:solidFill>
                  <a:srgbClr val="002060"/>
                </a:solidFill>
              </a:rPr>
              <a:t>onima</a:t>
            </a:r>
            <a:r>
              <a:rPr lang="ru-RU" sz="3600" b="1" dirty="0" smtClean="0">
                <a:solidFill>
                  <a:srgbClr val="002060"/>
                </a:solidFill>
              </a:rPr>
              <a:t> – «имя»)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Название населённых пунктов </a:t>
            </a:r>
            <a:r>
              <a:rPr lang="ru-RU" sz="3600" b="1" dirty="0">
                <a:solidFill>
                  <a:srgbClr val="002060"/>
                </a:solidFill>
              </a:rPr>
              <a:t>–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</a:rPr>
              <a:t>ойконимы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Географическое положение Курской области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1458" r="7812" b="9375"/>
          <a:stretch>
            <a:fillRect/>
          </a:stretch>
        </p:blipFill>
        <p:spPr bwMode="auto">
          <a:xfrm>
            <a:off x="3851920" y="4315466"/>
            <a:ext cx="4650310" cy="23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Страница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«Я назову тебя ….»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340768"/>
            <a:ext cx="4714136" cy="497207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n>
                  <a:solidFill>
                    <a:srgbClr val="7030A0"/>
                  </a:solidFill>
                </a:ln>
              </a:rPr>
              <a:t>Многие деревни и сёла Курской области получили своё название по имени </a:t>
            </a:r>
            <a:r>
              <a:rPr lang="ru-RU" sz="2400" kern="100" dirty="0" smtClean="0">
                <a:ln>
                  <a:solidFill>
                    <a:srgbClr val="7030A0"/>
                  </a:solidFill>
                </a:ln>
              </a:rPr>
              <a:t>или фамилии первых жителей - основателей: </a:t>
            </a:r>
          </a:p>
          <a:p>
            <a:pPr algn="just">
              <a:buNone/>
            </a:pPr>
            <a:r>
              <a:rPr lang="ru-RU" b="1" kern="1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д. Матвеевка, </a:t>
            </a:r>
          </a:p>
          <a:p>
            <a:pPr algn="just">
              <a:buNone/>
            </a:pPr>
            <a:r>
              <a:rPr lang="ru-RU" b="1" kern="1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с. </a:t>
            </a:r>
            <a:r>
              <a:rPr lang="ru-RU" b="1" kern="100" dirty="0" err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Макеево</a:t>
            </a:r>
            <a:r>
              <a:rPr lang="ru-RU" b="1" kern="1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, </a:t>
            </a:r>
          </a:p>
          <a:p>
            <a:pPr algn="just">
              <a:buNone/>
            </a:pPr>
            <a:r>
              <a:rPr lang="ru-RU" b="1" kern="1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с. Михайловка, </a:t>
            </a:r>
          </a:p>
          <a:p>
            <a:pPr algn="just">
              <a:buNone/>
            </a:pPr>
            <a:r>
              <a:rPr lang="ru-RU" b="1" kern="1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д. Екатериновка,</a:t>
            </a:r>
          </a:p>
          <a:p>
            <a:pPr algn="just">
              <a:buNone/>
            </a:pPr>
            <a:r>
              <a:rPr lang="ru-RU" b="1" kern="1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п. Марьино, </a:t>
            </a:r>
          </a:p>
          <a:p>
            <a:pPr algn="just">
              <a:buNone/>
            </a:pPr>
            <a:r>
              <a:rPr lang="ru-RU" b="1" kern="1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с. Ивановское (Рыльский район)</a:t>
            </a:r>
          </a:p>
          <a:p>
            <a:pPr>
              <a:buNone/>
            </a:pPr>
            <a:endParaRPr lang="ru-RU" sz="3600" b="1" kern="100" dirty="0"/>
          </a:p>
        </p:txBody>
      </p:sp>
      <p:pic>
        <p:nvPicPr>
          <p:cNvPr id="5" name="Picture 4" descr="natur07x1024x7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0000" contrast="10000"/>
          </a:blip>
          <a:srcRect/>
          <a:stretch>
            <a:fillRect/>
          </a:stretch>
        </p:blipFill>
        <p:spPr>
          <a:xfrm>
            <a:off x="457200" y="1643050"/>
            <a:ext cx="3375352" cy="32981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Страница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 Вот кто – с горочки спустился…»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988840"/>
            <a:ext cx="4762872" cy="42245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Многие названия произошли от географического положения, рельефа местности:</a:t>
            </a:r>
          </a:p>
          <a:p>
            <a:pPr algn="ctr">
              <a:buNone/>
            </a:pPr>
            <a:r>
              <a:rPr lang="ru-RU" sz="2400" b="1" kern="100" dirty="0" smtClean="0"/>
              <a:t>Большой Лог, </a:t>
            </a:r>
          </a:p>
          <a:p>
            <a:pPr algn="ctr">
              <a:buNone/>
            </a:pPr>
            <a:r>
              <a:rPr lang="ru-RU" sz="2400" b="1" kern="100" dirty="0" smtClean="0"/>
              <a:t>Бела Поляна, </a:t>
            </a:r>
          </a:p>
          <a:p>
            <a:pPr algn="ctr">
              <a:buNone/>
            </a:pPr>
            <a:r>
              <a:rPr lang="ru-RU" sz="2400" b="1" kern="100" dirty="0" smtClean="0"/>
              <a:t>Плоское, </a:t>
            </a:r>
          </a:p>
          <a:p>
            <a:pPr algn="ctr">
              <a:buNone/>
            </a:pPr>
            <a:r>
              <a:rPr lang="ru-RU" sz="2400" b="1" kern="100" dirty="0" smtClean="0"/>
              <a:t>Высокое, </a:t>
            </a:r>
          </a:p>
          <a:p>
            <a:pPr algn="ctr">
              <a:buNone/>
            </a:pPr>
            <a:r>
              <a:rPr lang="ru-RU" sz="2400" b="1" kern="100" dirty="0" err="1" smtClean="0"/>
              <a:t>Гниловка</a:t>
            </a:r>
            <a:r>
              <a:rPr lang="ru-RU" sz="2400" b="1" kern="100" dirty="0" smtClean="0"/>
              <a:t>, </a:t>
            </a:r>
          </a:p>
          <a:p>
            <a:pPr algn="ctr">
              <a:buNone/>
            </a:pPr>
            <a:r>
              <a:rPr lang="ru-RU" sz="2400" b="1" kern="100" dirty="0" smtClean="0"/>
              <a:t>Яруга (от слова «яруга»- овраг), </a:t>
            </a:r>
            <a:r>
              <a:rPr lang="ru-RU" sz="2400" b="1" kern="100" dirty="0" err="1" smtClean="0"/>
              <a:t>Низовцево</a:t>
            </a:r>
            <a:r>
              <a:rPr lang="ru-RU" sz="2400" b="1" kern="100" dirty="0" smtClean="0"/>
              <a:t>.</a:t>
            </a:r>
          </a:p>
          <a:p>
            <a:pPr>
              <a:buNone/>
            </a:pPr>
            <a:endParaRPr lang="ru-RU" sz="2400" kern="100" dirty="0"/>
          </a:p>
        </p:txBody>
      </p:sp>
      <p:pic>
        <p:nvPicPr>
          <p:cNvPr id="5" name="Picture 2" descr="C:\Documents and Settings\Home\Мои документы\Мои рисунки\Константиново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5685" t="2233" r="3151" b="3638"/>
          <a:stretch/>
        </p:blipFill>
        <p:spPr>
          <a:xfrm>
            <a:off x="5652120" y="2060848"/>
            <a:ext cx="314960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Страница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«С голубого ручейка…»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4536504" cy="482919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Самое большое количество названий населенных пунктов связано с водными объектами. 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Именами рек названы сёла: 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Засеймье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Верхосеймье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Пселец,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Пены,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Косоржа, </a:t>
            </a:r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FF0000"/>
                </a:solidFill>
              </a:rPr>
              <a:t>Олым</a:t>
            </a:r>
            <a:r>
              <a:rPr lang="ru-RU" sz="2400" b="1" dirty="0" smtClean="0">
                <a:solidFill>
                  <a:srgbClr val="FF0000"/>
                </a:solidFill>
              </a:rPr>
              <a:t>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Белица.</a:t>
            </a:r>
          </a:p>
          <a:p>
            <a:endParaRPr lang="ru-RU" dirty="0"/>
          </a:p>
        </p:txBody>
      </p:sp>
      <p:pic>
        <p:nvPicPr>
          <p:cNvPr id="5" name="Picture 7" descr="b4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1844824"/>
            <a:ext cx="3742706" cy="4385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Страница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«Гляжу в озёра синие…»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5" descr="sunri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697405"/>
            <a:ext cx="3251621" cy="3802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1412776"/>
            <a:ext cx="53285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 только реки давали название населённым пунктам, но и естественные и искусственные водоёмы</a:t>
            </a:r>
            <a:r>
              <a:rPr lang="ru-RU" sz="2000" b="1" smtClean="0">
                <a:solidFill>
                  <a:srgbClr val="002060"/>
                </a:solidFill>
              </a:rPr>
              <a:t>: </a:t>
            </a:r>
            <a:r>
              <a:rPr lang="ru-RU" sz="2000" b="1">
                <a:solidFill>
                  <a:srgbClr val="002060"/>
                </a:solidFill>
              </a:rPr>
              <a:t> </a:t>
            </a:r>
            <a:r>
              <a:rPr lang="ru-RU" sz="2000" b="1" smtClean="0">
                <a:solidFill>
                  <a:srgbClr val="002060"/>
                </a:solidFill>
              </a:rPr>
              <a:t>        </a:t>
            </a:r>
          </a:p>
          <a:p>
            <a:pPr algn="ctr"/>
            <a:r>
              <a:rPr lang="ru-RU" sz="2400" b="1" smtClean="0">
                <a:solidFill>
                  <a:srgbClr val="C00000"/>
                </a:solidFill>
              </a:rPr>
              <a:t>Прудки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Заболотье,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Озерки,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Верхотопье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Ключи, </a:t>
            </a:r>
          </a:p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Студенок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Плёсы ( от слова «плес» - лощина, лог),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Крупец (от слова «</a:t>
            </a:r>
            <a:r>
              <a:rPr lang="ru-RU" sz="2400" b="1" dirty="0" err="1" smtClean="0">
                <a:solidFill>
                  <a:srgbClr val="C00000"/>
                </a:solidFill>
              </a:rPr>
              <a:t>крупец</a:t>
            </a:r>
            <a:r>
              <a:rPr lang="ru-RU" sz="2400" b="1" dirty="0" smtClean="0">
                <a:solidFill>
                  <a:srgbClr val="C00000"/>
                </a:solidFill>
              </a:rPr>
              <a:t>»- источник),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Белый Колодезь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Страница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«А по камушкам…»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Характеристика почв и горных пород легко читается в  таких названиях: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Песочное,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Каменево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Каменка,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Меловое,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Бутово, Железногорск.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5" descr="COAS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050"/>
            <a:ext cx="4329114" cy="5000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Страница «Степь, да степь кругом…»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Достаточно много топонимов произошло от слов «лес», «луг», «степь»: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Луговое,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Степное,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Зелёная степь,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Лески,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Подлесье,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Боровское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Дубрава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Home\Рабочий стол\Новая папка (4)\74-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500174"/>
            <a:ext cx="4324352" cy="41610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Страница </a:t>
            </a:r>
            <a:b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Segoe Script" pitchFamily="34" charset="0"/>
              </a:rPr>
              <a:t>«То берёзка, то рябина..»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90063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Состав леса, распространённые представители растительности тоже нашли своё отражение в названиях: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Дубки,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Березняки,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Липовое,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Черемушки,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Ивица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Орехово,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Калиновка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Picture 5" descr="Картинка 3 из 107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623589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Тема78</Template>
  <TotalTime>301</TotalTime>
  <Words>375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Тема78</vt:lpstr>
      <vt:lpstr>Топонимика Курского края. Мой город, моё село.  Почему их так называют?</vt:lpstr>
      <vt:lpstr>Презентация PowerPoint</vt:lpstr>
      <vt:lpstr>Страница  «Я назову тебя ….»</vt:lpstr>
      <vt:lpstr>Страница  « Вот кто – с горочки спустился…»</vt:lpstr>
      <vt:lpstr>Страница  «С голубого ручейка…»</vt:lpstr>
      <vt:lpstr>Страница  «Гляжу в озёра синие…»</vt:lpstr>
      <vt:lpstr>Страница  «А по камушкам…»</vt:lpstr>
      <vt:lpstr>Страница «Степь, да степь кругом…»</vt:lpstr>
      <vt:lpstr>Страница  «То берёзка, то рябина..»</vt:lpstr>
      <vt:lpstr>Страница  «Соловей мой, соловей…»</vt:lpstr>
      <vt:lpstr>Страница   « Своими руками судьбу свою делаем…»</vt:lpstr>
      <vt:lpstr>Придумай название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Windows User</cp:lastModifiedBy>
  <cp:revision>37</cp:revision>
  <dcterms:created xsi:type="dcterms:W3CDTF">2015-07-01T07:23:04Z</dcterms:created>
  <dcterms:modified xsi:type="dcterms:W3CDTF">2023-08-02T09:31:30Z</dcterms:modified>
</cp:coreProperties>
</file>