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2" r:id="rId4"/>
    <p:sldId id="264" r:id="rId5"/>
    <p:sldId id="263" r:id="rId6"/>
    <p:sldId id="273" r:id="rId7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56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9208D9-CB4E-CB54-77EC-E5964B0C28F2}"/>
              </a:ext>
            </a:extLst>
          </p:cNvPr>
          <p:cNvSpPr txBox="1"/>
          <p:nvPr/>
        </p:nvSpPr>
        <p:spPr>
          <a:xfrm>
            <a:off x="3505200" y="3924300"/>
            <a:ext cx="1173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dirty="0">
                <a:latin typeface="Century Schoolbook" panose="02040604050505020304" pitchFamily="18" charset="0"/>
              </a:rPr>
              <a:t>ВЕЛИКАЯ ОТЕЧЕСТВЕННАЯ ВОЙНА</a:t>
            </a:r>
            <a:r>
              <a:rPr lang="ru-RU" sz="4400">
                <a:latin typeface="Century Schoolbook" panose="02040604050505020304" pitchFamily="18" charset="0"/>
              </a:rPr>
              <a:t/>
            </a:r>
            <a:br>
              <a:rPr lang="ru-RU" sz="4400">
                <a:latin typeface="Century Schoolbook" panose="02040604050505020304" pitchFamily="18" charset="0"/>
              </a:rPr>
            </a:br>
            <a:r>
              <a:rPr lang="ru-RU" sz="4400" smtClean="0">
                <a:latin typeface="Century Schoolbook" panose="02040604050505020304" pitchFamily="18" charset="0"/>
              </a:rPr>
              <a:t>КУРСКАЯ БИТВА</a:t>
            </a:r>
            <a:endParaRPr lang="ru-RU" sz="4400" dirty="0">
              <a:latin typeface="Century Schoolbook" panose="020406040505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C7B157C-E7C4-3357-4092-65071B7F71A1}"/>
              </a:ext>
            </a:extLst>
          </p:cNvPr>
          <p:cNvSpPr txBox="1"/>
          <p:nvPr/>
        </p:nvSpPr>
        <p:spPr>
          <a:xfrm>
            <a:off x="381000" y="266700"/>
            <a:ext cx="5788642" cy="8402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Курская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битва,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или битва на Курской дуге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— это сразу несколько оборонительных и наступательных операций советских войск против немецко-фашистских захватчиков.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Целью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битвы было сорвать крупное наступление сил вермахта и разгромить его стратегическую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группировку.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Курская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битва стала одним из ключевых сражений Великой Отечественной войны.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Военные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операции длились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с 5 июля по 23 августа 1943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года.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51" y="723900"/>
            <a:ext cx="11773726" cy="775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9050"/>
            <a:ext cx="18288000" cy="10287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B460FA4-0618-4C45-D66D-FD440FB90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66700"/>
            <a:ext cx="3276600" cy="46609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F583ACD-E51A-ADBD-91A0-FFB27B2EB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076700"/>
            <a:ext cx="3200400" cy="47105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D691FCF-B539-4116-4CE8-D270A1F5A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291" y="4059382"/>
            <a:ext cx="3425989" cy="4660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81020D3-1A2A-8577-586A-4D8FEC20E0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0" y="4146610"/>
            <a:ext cx="3064039" cy="4640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B4F7B31-7521-AEC1-D4A8-CA86A7FF6ECC}"/>
              </a:ext>
            </a:extLst>
          </p:cNvPr>
          <p:cNvSpPr txBox="1"/>
          <p:nvPr/>
        </p:nvSpPr>
        <p:spPr>
          <a:xfrm>
            <a:off x="-66675" y="5036197"/>
            <a:ext cx="4857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Calibri"/>
                <a:cs typeface="Calibri"/>
                <a:sym typeface="Calibri"/>
              </a:rPr>
              <a:t>Маршал  Советского Союза 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Calibri"/>
                <a:cs typeface="Calibri"/>
                <a:sym typeface="Calibri"/>
              </a:rPr>
              <a:t>Жуков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Calibri"/>
                <a:cs typeface="Calibri"/>
                <a:sym typeface="Calibri"/>
              </a:rPr>
              <a:t>Георгий Константинович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E21CBDD-6762-236C-DC85-F7ACA103868C}"/>
              </a:ext>
            </a:extLst>
          </p:cNvPr>
          <p:cNvSpPr txBox="1"/>
          <p:nvPr/>
        </p:nvSpPr>
        <p:spPr>
          <a:xfrm>
            <a:off x="3543300" y="8895849"/>
            <a:ext cx="5562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Calibri"/>
                <a:cs typeface="Calibri"/>
                <a:sym typeface="Calibri"/>
              </a:rPr>
              <a:t>Маршал Советского Союза 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Calibri"/>
                <a:cs typeface="Calibri"/>
                <a:sym typeface="Calibri"/>
              </a:rPr>
              <a:t>Рокоссовский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Calibri"/>
                <a:cs typeface="Calibri"/>
                <a:sym typeface="Calibri"/>
              </a:rPr>
              <a:t>Константин Константинович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B2EF937-FE6F-938C-2AEB-B8D14E62E1E5}"/>
              </a:ext>
            </a:extLst>
          </p:cNvPr>
          <p:cNvSpPr txBox="1"/>
          <p:nvPr/>
        </p:nvSpPr>
        <p:spPr>
          <a:xfrm>
            <a:off x="9634536" y="8895848"/>
            <a:ext cx="3968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Calibri"/>
                <a:cs typeface="Calibri"/>
                <a:sym typeface="Calibri"/>
              </a:rPr>
              <a:t>Маршал Советского Союза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Calibri"/>
                <a:cs typeface="Calibri"/>
                <a:sym typeface="Calibri"/>
              </a:rPr>
              <a:t>Конев Иван Степанович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cs typeface="Arial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F7C52F9-E79B-D1CB-878C-C2F6A89C7BC0}"/>
              </a:ext>
            </a:extLst>
          </p:cNvPr>
          <p:cNvSpPr txBox="1"/>
          <p:nvPr/>
        </p:nvSpPr>
        <p:spPr>
          <a:xfrm>
            <a:off x="14020800" y="8895849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Calibri"/>
                <a:cs typeface="Calibri"/>
                <a:sym typeface="Calibri"/>
              </a:rPr>
              <a:t>Генерал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Calibri"/>
                <a:cs typeface="Calibri"/>
                <a:sym typeface="Calibri"/>
              </a:rPr>
              <a:t>Ватутин Николай Федорович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cs typeface="Arial"/>
              <a:sym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1600" y="1104899"/>
            <a:ext cx="1181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ВЕЛИКИЕ </a:t>
            </a:r>
            <a:r>
              <a:rPr lang="ru-RU" sz="5400" b="1" dirty="0" smtClean="0"/>
              <a:t>ГЛАВНОКОМАНДУЮЩИЕ </a:t>
            </a:r>
            <a:r>
              <a:rPr lang="ru-RU" sz="5400" b="1" dirty="0" smtClean="0"/>
              <a:t>В КУРСКОЙ БИТВЕ</a:t>
            </a:r>
            <a:endParaRPr lang="ru-RU" sz="5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4763" y="0"/>
            <a:ext cx="1828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47D5C5-7227-84FB-EF71-2BF653AE5A7F}"/>
              </a:ext>
            </a:extLst>
          </p:cNvPr>
          <p:cNvSpPr txBox="1"/>
          <p:nvPr/>
        </p:nvSpPr>
        <p:spPr>
          <a:xfrm>
            <a:off x="304800" y="5067300"/>
            <a:ext cx="17678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 err="1">
                <a:solidFill>
                  <a:srgbClr val="333333"/>
                </a:solidFill>
                <a:effectLst/>
                <a:latin typeface="Century Schoolbook" panose="02040604050505020304" pitchFamily="18" charset="0"/>
              </a:rPr>
              <a:t>Тепловские</a:t>
            </a:r>
            <a:r>
              <a:rPr lang="ru-RU" sz="3200" b="1" i="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</a:rPr>
              <a:t> </a:t>
            </a:r>
            <a:r>
              <a:rPr lang="ru-RU" sz="3200" b="1" i="0" dirty="0" smtClean="0">
                <a:solidFill>
                  <a:srgbClr val="333333"/>
                </a:solidFill>
                <a:effectLst/>
                <a:latin typeface="Century Schoolbook" panose="02040604050505020304" pitchFamily="18" charset="0"/>
              </a:rPr>
              <a:t>высоты. Северный фас Курской дуги.</a:t>
            </a:r>
            <a:endParaRPr lang="ru-RU" sz="3200" b="1" i="0" dirty="0">
              <a:solidFill>
                <a:srgbClr val="333333"/>
              </a:solidFill>
              <a:effectLst/>
              <a:latin typeface="Century Schoolbook" panose="02040604050505020304" pitchFamily="18" charset="0"/>
            </a:endParaRPr>
          </a:p>
          <a:p>
            <a:pPr algn="ctr"/>
            <a:r>
              <a:rPr lang="ru-RU" sz="3200" b="0" i="0" dirty="0" smtClean="0">
                <a:solidFill>
                  <a:srgbClr val="333333"/>
                </a:solidFill>
                <a:effectLst/>
                <a:latin typeface="Century Schoolbook" panose="02040604050505020304" pitchFamily="18" charset="0"/>
              </a:rPr>
              <a:t>Здесь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</a:rPr>
              <a:t>, на севере Курской </a:t>
            </a:r>
            <a:r>
              <a:rPr lang="ru-RU" sz="3200" b="0" i="0" dirty="0" smtClean="0">
                <a:solidFill>
                  <a:srgbClr val="333333"/>
                </a:solidFill>
                <a:effectLst/>
                <a:latin typeface="Century Schoolbook" panose="02040604050505020304" pitchFamily="18" charset="0"/>
              </a:rPr>
              <a:t>области, 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</a:rPr>
              <a:t>в окрестностях сёл Тёплое и Ольховатка, находится самое высокое место Курской области, высота 274 метра. Это место, выше уровня Курска на 125 метров.</a:t>
            </a:r>
          </a:p>
          <a:p>
            <a:pPr algn="ctr"/>
            <a:endParaRPr lang="ru-RU" sz="3200" dirty="0">
              <a:solidFill>
                <a:srgbClr val="333333"/>
              </a:solidFill>
              <a:latin typeface="Century Schoolbook" panose="02040604050505020304" pitchFamily="18" charset="0"/>
            </a:endParaRPr>
          </a:p>
          <a:p>
            <a:pPr algn="ctr"/>
            <a:r>
              <a:rPr lang="ru-RU" sz="3200" b="0" i="0" dirty="0">
                <a:solidFill>
                  <a:srgbClr val="333333"/>
                </a:solidFill>
                <a:effectLst/>
                <a:latin typeface="Century Schoolbook" panose="02040604050505020304" pitchFamily="18" charset="0"/>
              </a:rPr>
              <a:t>Владение этими высотами, давало войскам неоспоримое стратегическое преимущество, это понимало и Германское командование, бросившее сюда огромные силы. Именно здесь, в этих местах развернулось одно из самых ожесточённых сражений Великой Отечественной войны, не менее страшное и кровопролитное чем на юге области, у знаменитой Прохоровки.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5FD3151-69AC-18D5-E68B-FBB145F0D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87"/>
          <a:stretch/>
        </p:blipFill>
        <p:spPr>
          <a:xfrm>
            <a:off x="0" y="0"/>
            <a:ext cx="7620000" cy="4495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D6535E7-7D35-FC92-A4CD-540DF1769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8878" y="1"/>
            <a:ext cx="7119122" cy="44958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F158A93-F672-B08B-892A-B4B0B1A330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95" t="2107" b="11454"/>
          <a:stretch/>
        </p:blipFill>
        <p:spPr>
          <a:xfrm>
            <a:off x="7628301" y="-1"/>
            <a:ext cx="3548878" cy="44958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9050" y="0"/>
            <a:ext cx="18288000" cy="1028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BE859E-C853-F90D-7170-E129B7F81D20}"/>
              </a:ext>
            </a:extLst>
          </p:cNvPr>
          <p:cNvSpPr txBox="1"/>
          <p:nvPr/>
        </p:nvSpPr>
        <p:spPr>
          <a:xfrm>
            <a:off x="9315450" y="542240"/>
            <a:ext cx="8515350" cy="790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 smtClean="0">
                <a:latin typeface="Century Schoolbook" panose="02040604050505020304" pitchFamily="18" charset="0"/>
              </a:rPr>
              <a:t>Прохоровское</a:t>
            </a:r>
            <a:r>
              <a:rPr lang="ru-RU" sz="3200" b="1" dirty="0" smtClean="0">
                <a:latin typeface="Century Schoolbook" panose="02040604050505020304" pitchFamily="18" charset="0"/>
              </a:rPr>
              <a:t> </a:t>
            </a:r>
            <a:r>
              <a:rPr lang="ru-RU" sz="3200" b="1" dirty="0">
                <a:latin typeface="Century Schoolbook" panose="02040604050505020304" pitchFamily="18" charset="0"/>
              </a:rPr>
              <a:t>сражение</a:t>
            </a:r>
            <a:r>
              <a:rPr lang="ru-RU" sz="2800" dirty="0">
                <a:latin typeface="Century Schoolbook" panose="02040604050505020304" pitchFamily="18" charset="0"/>
              </a:rPr>
              <a:t>, развивалось на южном фасе Курской дуги с 10 по 16 июля 1943 года под Прохоровкой. Именно 10 июля после неудачи в своем продвижении на Обоянь немцы направили главный удар на железнодорожную станцию Прохоровка.</a:t>
            </a:r>
          </a:p>
          <a:p>
            <a:pPr algn="just"/>
            <a:endParaRPr lang="ru-RU" sz="2800" dirty="0">
              <a:latin typeface="Century Schoolbook" panose="02040604050505020304" pitchFamily="18" charset="0"/>
            </a:endParaRPr>
          </a:p>
          <a:p>
            <a:pPr algn="just"/>
            <a:r>
              <a:rPr lang="ru-RU" sz="2800" dirty="0">
                <a:latin typeface="Century Schoolbook" panose="02040604050505020304" pitchFamily="18" charset="0"/>
              </a:rPr>
              <a:t>16 июля немцы прекратили атакующие действия и стали отходить в сторону Белгорода.</a:t>
            </a:r>
          </a:p>
          <a:p>
            <a:pPr algn="just"/>
            <a:endParaRPr lang="ru-RU" sz="2800" dirty="0">
              <a:latin typeface="Century Schoolbook" panose="02040604050505020304" pitchFamily="18" charset="0"/>
            </a:endParaRPr>
          </a:p>
          <a:p>
            <a:pPr algn="just"/>
            <a:r>
              <a:rPr lang="ru-RU" sz="2800" dirty="0">
                <a:latin typeface="Century Schoolbook" panose="02040604050505020304" pitchFamily="18" charset="0"/>
              </a:rPr>
              <a:t>Немецкий план «Цитадель» потерпел неудачу. Танковые силы вермахта были сильно потрепаны и уже не смогли восстановить былую мощь. Начался период отступления немецких войск.  </a:t>
            </a:r>
          </a:p>
          <a:p>
            <a:pPr algn="just"/>
            <a:endParaRPr lang="ru-RU" sz="2800" dirty="0">
              <a:latin typeface="Century Schoolbook" panose="02040604050505020304" pitchFamily="18" charset="0"/>
            </a:endParaRPr>
          </a:p>
          <a:p>
            <a:pPr algn="just"/>
            <a:r>
              <a:rPr lang="ru-RU" sz="2800" dirty="0">
                <a:latin typeface="Century Schoolbook" panose="02040604050505020304" pitchFamily="18" charset="0"/>
              </a:rPr>
              <a:t>Курская битва стала переломным событием в </a:t>
            </a:r>
            <a:r>
              <a:rPr lang="ru-RU" sz="2800" dirty="0" smtClean="0">
                <a:latin typeface="Century Schoolbook" panose="02040604050505020304" pitchFamily="18" charset="0"/>
              </a:rPr>
              <a:t>войне</a:t>
            </a:r>
            <a:r>
              <a:rPr lang="ru-RU" sz="2800" dirty="0">
                <a:latin typeface="Century Schoolbook" panose="020406040505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E1832C4-DFB6-FDD2-9B69-B5B19B9FF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87" y="5125493"/>
            <a:ext cx="7537250" cy="5137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A166061-1C93-03F9-E9ED-EB012ABA1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55" y="342900"/>
            <a:ext cx="7344714" cy="4589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FE6058C-61EF-0AFB-CBE1-682D7D51F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37"/>
          <a:stretch/>
        </p:blipFill>
        <p:spPr>
          <a:xfrm>
            <a:off x="914400" y="-23812"/>
            <a:ext cx="16623979" cy="103108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270</Words>
  <Application>Microsoft Office PowerPoint</Application>
  <PresentationFormat>Произвольный</PresentationFormat>
  <Paragraphs>29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без названия</dc:title>
  <dc:creator>alexasoboleva27</dc:creator>
  <cp:keywords>DAFouARhPgA,BAEpxmpR0hM</cp:keywords>
  <cp:lastModifiedBy>Windows User</cp:lastModifiedBy>
  <cp:revision>7</cp:revision>
  <dcterms:created xsi:type="dcterms:W3CDTF">2023-07-15T17:08:17Z</dcterms:created>
  <dcterms:modified xsi:type="dcterms:W3CDTF">2023-07-29T20:57:17Z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2023-07-15T00:00:00Z</vt:filetime>
  </property>
  <property fmtid="{D5CDD505-2E9C-101B-9397-08002B2CF9AE}" pid="3" name="Creator">
    <vt:lpwstr>Canva</vt:lpwstr>
  </property>
  <property fmtid="{D5CDD505-2E9C-101B-9397-08002B2CF9AE}" pid="4" name="LastSaved">
    <vt:filetime>2023-07-15T00:00:00Z</vt:filetime>
  </property>
</Properties>
</file>