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8"/>
  </p:notesMasterIdLst>
  <p:sldIdLst>
    <p:sldId id="257" r:id="rId2"/>
    <p:sldId id="260" r:id="rId3"/>
    <p:sldId id="262" r:id="rId4"/>
    <p:sldId id="261" r:id="rId5"/>
    <p:sldId id="264" r:id="rId6"/>
    <p:sldId id="265" r:id="rId7"/>
    <p:sldId id="266" r:id="rId8"/>
    <p:sldId id="267" r:id="rId9"/>
    <p:sldId id="274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27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28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6" r:id="rId59"/>
    <p:sldId id="315" r:id="rId60"/>
    <p:sldId id="317" r:id="rId61"/>
    <p:sldId id="318" r:id="rId62"/>
    <p:sldId id="319" r:id="rId63"/>
    <p:sldId id="325" r:id="rId64"/>
    <p:sldId id="320" r:id="rId65"/>
    <p:sldId id="321" r:id="rId66"/>
    <p:sldId id="322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6946"/>
    <a:srgbClr val="FDA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 autoAdjust="0"/>
    <p:restoredTop sz="94622" autoAdjust="0"/>
  </p:normalViewPr>
  <p:slideViewPr>
    <p:cSldViewPr>
      <p:cViewPr varScale="1">
        <p:scale>
          <a:sx n="89" d="100"/>
          <a:sy n="89" d="100"/>
        </p:scale>
        <p:origin x="-1152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C33412-0622-4EE5-A57E-48D9CCDE5E25}" type="datetimeFigureOut">
              <a:rPr lang="ru-RU" smtClean="0"/>
              <a:t>07.08.2023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B673-479B-42FB-9622-4849509D36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584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87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09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24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4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88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6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58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337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29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0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840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AD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790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840-53D3-43A5-B615-FA12529303C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48679"/>
            <a:ext cx="1296144" cy="668537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467544" y="6140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Электронный учебно-методический</a:t>
            </a:r>
            <a:r>
              <a:rPr lang="en-US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900" kern="1200" dirty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+mn-ea"/>
                <a:cs typeface="+mn-cs"/>
              </a:rPr>
              <a:t>комплекс «Я - курянин»</a:t>
            </a:r>
            <a:endParaRPr lang="ru-RU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7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43111"/>
            <a:ext cx="5544616" cy="4154984"/>
          </a:xfrm>
          <a:prstGeom prst="rect">
            <a:avLst/>
          </a:prstGeom>
          <a:solidFill>
            <a:srgbClr val="C00000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FFFF00"/>
                </a:solidFill>
              </a:rPr>
              <a:t>КРАСНАЯ КНИГА </a:t>
            </a:r>
          </a:p>
          <a:p>
            <a:pPr algn="ctr"/>
            <a:r>
              <a:rPr lang="ru-RU" sz="6600" b="1" dirty="0">
                <a:solidFill>
                  <a:srgbClr val="FFFF00"/>
                </a:solidFill>
              </a:rPr>
              <a:t>КУРСКОЙ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924944"/>
            <a:ext cx="3334494" cy="311635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827584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5" y="144512"/>
            <a:ext cx="4572000" cy="1077218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РЫБООБРАЗНЫЕ</a:t>
            </a:r>
            <a:br>
              <a:rPr lang="ru-RU" sz="3200" b="1" dirty="0">
                <a:solidFill>
                  <a:srgbClr val="FFFF00"/>
                </a:solidFill>
              </a:rPr>
            </a:br>
            <a:r>
              <a:rPr lang="ru-RU" sz="3200" b="1" dirty="0">
                <a:solidFill>
                  <a:srgbClr val="FFFF00"/>
                </a:solidFill>
              </a:rPr>
              <a:t>И РЫБЫ</a:t>
            </a: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36" y="1327165"/>
            <a:ext cx="57597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2503" y="3032956"/>
            <a:ext cx="299806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Минога украинская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quarter" idx="4294967295"/>
          </p:nvPr>
        </p:nvSpPr>
        <p:spPr>
          <a:xfrm>
            <a:off x="382960" y="4672960"/>
            <a:ext cx="8532440" cy="137572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44450" indent="0" algn="ctr" eaLnBrk="1" hangingPunct="1">
              <a:buFont typeface="Georgia" panose="02040502050405020303" pitchFamily="18" charset="0"/>
              <a:buNone/>
            </a:pPr>
            <a:r>
              <a:rPr lang="ru-RU" altLang="ru-RU" sz="2800" dirty="0"/>
              <a:t>Редкий малоизученный вид. Встречается в реке Псёл (</a:t>
            </a:r>
            <a:r>
              <a:rPr lang="ru-RU" altLang="ru-RU" sz="2800" dirty="0" err="1"/>
              <a:t>Беловский</a:t>
            </a:r>
            <a:r>
              <a:rPr lang="ru-RU" altLang="ru-RU" sz="2800" dirty="0"/>
              <a:t> район) и протоке Кривец реки Тускари в черте г. Курска.</a:t>
            </a:r>
          </a:p>
          <a:p>
            <a:pPr marL="44450" indent="0" eaLnBrk="1" hangingPunct="1">
              <a:buFont typeface="Georgia" panose="02040502050405020303" pitchFamily="18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8863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11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72116" cy="320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790898"/>
            <a:ext cx="43953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Подкаменщик обыкновенный</a:t>
            </a: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151" y="3068960"/>
            <a:ext cx="4896098" cy="314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95741" y="4300964"/>
            <a:ext cx="1955887" cy="50405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Быстрянка</a:t>
            </a:r>
          </a:p>
        </p:txBody>
      </p:sp>
    </p:spTree>
    <p:extLst>
      <p:ext uri="{BB962C8B-B14F-4D97-AF65-F5344CB8AC3E}">
        <p14:creationId xmlns:p14="http://schemas.microsoft.com/office/powerpoint/2010/main" val="31965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188640"/>
            <a:ext cx="3551357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ЗЕМНОВОДНЫЕ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8697"/>
            <a:ext cx="6768752" cy="509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737865"/>
            <a:ext cx="308238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Тритон гребенчатый</a:t>
            </a:r>
          </a:p>
        </p:txBody>
      </p:sp>
    </p:spTree>
    <p:extLst>
      <p:ext uri="{BB962C8B-B14F-4D97-AF65-F5344CB8AC3E}">
        <p14:creationId xmlns:p14="http://schemas.microsoft.com/office/powerpoint/2010/main" val="109479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13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19345"/>
            <a:ext cx="5328592" cy="3762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1052736"/>
            <a:ext cx="178856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Жаба серая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44624"/>
            <a:ext cx="3528392" cy="6311726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Вид с относительно невысокой численностью. Распространение: в западных и южных районах области. Отмечена в окрестностях городов: Дмитриев-Льговский и Льгов;  </a:t>
            </a:r>
          </a:p>
          <a:p>
            <a:pPr marL="45720" indent="0" algn="ctr"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 в с. Михайловка Железногорского района,   в Ивановской лесной даче (Рыльский район); в </a:t>
            </a:r>
            <a:r>
              <a:rPr lang="ru-RU" sz="2200" dirty="0" err="1">
                <a:solidFill>
                  <a:srgbClr val="002060"/>
                </a:solidFill>
              </a:rPr>
              <a:t>Глушковском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Суджанском</a:t>
            </a:r>
            <a:r>
              <a:rPr lang="ru-RU" sz="2200" dirty="0">
                <a:solidFill>
                  <a:srgbClr val="002060"/>
                </a:solidFill>
              </a:rPr>
              <a:t> и </a:t>
            </a:r>
            <a:r>
              <a:rPr lang="ru-RU" sz="2200" dirty="0" err="1">
                <a:solidFill>
                  <a:srgbClr val="002060"/>
                </a:solidFill>
              </a:rPr>
              <a:t>Обоянском</a:t>
            </a:r>
            <a:r>
              <a:rPr lang="ru-RU" sz="2200" dirty="0">
                <a:solidFill>
                  <a:srgbClr val="002060"/>
                </a:solidFill>
              </a:rPr>
              <a:t> районах, в окрестностях д. </a:t>
            </a:r>
            <a:r>
              <a:rPr lang="ru-RU" sz="2200" dirty="0" err="1">
                <a:solidFill>
                  <a:srgbClr val="002060"/>
                </a:solidFill>
              </a:rPr>
              <a:t>Амонь</a:t>
            </a:r>
            <a:r>
              <a:rPr lang="ru-RU" sz="2200" dirty="0">
                <a:solidFill>
                  <a:srgbClr val="002060"/>
                </a:solidFill>
              </a:rPr>
              <a:t> </a:t>
            </a:r>
            <a:r>
              <a:rPr lang="ru-RU" sz="2200" dirty="0" err="1">
                <a:solidFill>
                  <a:srgbClr val="002060"/>
                </a:solidFill>
              </a:rPr>
              <a:t>Хомутовского</a:t>
            </a:r>
            <a:r>
              <a:rPr lang="ru-RU" sz="2200" dirty="0">
                <a:solidFill>
                  <a:srgbClr val="002060"/>
                </a:solidFill>
              </a:rPr>
              <a:t> района и с. Ястребовка </a:t>
            </a:r>
            <a:r>
              <a:rPr lang="ru-RU" sz="2200" dirty="0" err="1">
                <a:solidFill>
                  <a:srgbClr val="002060"/>
                </a:solidFill>
              </a:rPr>
              <a:t>Мантуровского</a:t>
            </a:r>
            <a:r>
              <a:rPr lang="ru-RU" sz="2200" dirty="0">
                <a:solidFill>
                  <a:srgbClr val="002060"/>
                </a:solidFill>
              </a:rPr>
              <a:t> района.</a:t>
            </a:r>
          </a:p>
        </p:txBody>
      </p:sp>
    </p:spTree>
    <p:extLst>
      <p:ext uri="{BB962C8B-B14F-4D97-AF65-F5344CB8AC3E}">
        <p14:creationId xmlns:p14="http://schemas.microsoft.com/office/powerpoint/2010/main" val="2981139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14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4302"/>
            <a:ext cx="3960440" cy="370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594" y="4149080"/>
            <a:ext cx="342625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Квакша обыкновенная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4067945" y="1268760"/>
            <a:ext cx="4968552" cy="5400600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Крайне редкий, по всей видимости, исчезнувший вид. </a:t>
            </a:r>
          </a:p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20-е годы была распространена в западной половине области: в окрестностях городов Дмитриев-Льговский, Рыльск, Курск, в с. Михайловка </a:t>
            </a:r>
            <a:r>
              <a:rPr lang="ru-RU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Железногорского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района, в Ивановской лесной даче (Рыльский район). В 1940 г. отмечалась у с. </a:t>
            </a:r>
            <a:r>
              <a:rPr lang="ru-RU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Быховка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Дмитриевского района. К концу 60-х годов исчезла в большинстве названных мест, сохранившись в незначительном числе лишь в пойме р. </a:t>
            </a:r>
            <a:r>
              <a:rPr lang="ru-RU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Свапы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2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Железногорский</a:t>
            </a:r>
            <a:r>
              <a:rPr lang="ru-RU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район). Поиски вида в этом месте, проводившиеся в 1995-1997 гг., не дали положительных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147039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15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12776"/>
            <a:ext cx="4794684" cy="3817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9899" y="5301208"/>
            <a:ext cx="294753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Лягушка съедобная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395536" y="978197"/>
            <a:ext cx="3376613" cy="4248472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44450" indent="0" algn="ctr" eaLnBrk="1" hangingPunct="1">
              <a:buFont typeface="Georgia" panose="02040502050405020303" pitchFamily="18" charset="0"/>
              <a:buNone/>
            </a:pPr>
            <a:r>
              <a:rPr lang="ru-RU" altLang="ru-RU" sz="2400" dirty="0">
                <a:solidFill>
                  <a:srgbClr val="002060"/>
                </a:solidFill>
              </a:rPr>
              <a:t>Малоизученный в области вид. В Курской области отмечена в окрестностях сёл </a:t>
            </a:r>
            <a:r>
              <a:rPr lang="ru-RU" altLang="ru-RU" sz="2400" dirty="0" err="1">
                <a:solidFill>
                  <a:srgbClr val="002060"/>
                </a:solidFill>
              </a:rPr>
              <a:t>Жидеевка</a:t>
            </a:r>
            <a:r>
              <a:rPr lang="ru-RU" altLang="ru-RU" sz="2400" dirty="0">
                <a:solidFill>
                  <a:srgbClr val="002060"/>
                </a:solidFill>
              </a:rPr>
              <a:t> </a:t>
            </a:r>
            <a:r>
              <a:rPr lang="ru-RU" altLang="ru-RU" sz="2400" dirty="0" err="1">
                <a:solidFill>
                  <a:srgbClr val="002060"/>
                </a:solidFill>
              </a:rPr>
              <a:t>Железногорского</a:t>
            </a:r>
            <a:r>
              <a:rPr lang="ru-RU" altLang="ru-RU" sz="2400" dirty="0">
                <a:solidFill>
                  <a:srgbClr val="002060"/>
                </a:solidFill>
              </a:rPr>
              <a:t> района, </a:t>
            </a:r>
            <a:r>
              <a:rPr lang="ru-RU" altLang="ru-RU" sz="2400" dirty="0" err="1">
                <a:solidFill>
                  <a:srgbClr val="002060"/>
                </a:solidFill>
              </a:rPr>
              <a:t>Банищи</a:t>
            </a:r>
            <a:r>
              <a:rPr lang="ru-RU" altLang="ru-RU" sz="2400" dirty="0">
                <a:solidFill>
                  <a:srgbClr val="002060"/>
                </a:solidFill>
              </a:rPr>
              <a:t> Льговского района, </a:t>
            </a:r>
            <a:r>
              <a:rPr lang="ru-RU" altLang="ru-RU" sz="2400" dirty="0" err="1">
                <a:solidFill>
                  <a:srgbClr val="002060"/>
                </a:solidFill>
              </a:rPr>
              <a:t>Марково</a:t>
            </a:r>
            <a:r>
              <a:rPr lang="ru-RU" altLang="ru-RU" sz="2400" dirty="0">
                <a:solidFill>
                  <a:srgbClr val="002060"/>
                </a:solidFill>
              </a:rPr>
              <a:t> </a:t>
            </a:r>
            <a:r>
              <a:rPr lang="ru-RU" altLang="ru-RU" sz="2400" dirty="0" err="1">
                <a:solidFill>
                  <a:srgbClr val="002060"/>
                </a:solidFill>
              </a:rPr>
              <a:t>Глушковского</a:t>
            </a:r>
            <a:r>
              <a:rPr lang="ru-RU" altLang="ru-RU" sz="2400" dirty="0">
                <a:solidFill>
                  <a:srgbClr val="002060"/>
                </a:solidFill>
              </a:rPr>
              <a:t> района</a:t>
            </a:r>
            <a:r>
              <a:rPr lang="ru-RU" alt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2674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208164"/>
            <a:ext cx="4807726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ПРЕСМЫКАЮЩИЕСЯ</a:t>
            </a: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9" y="902486"/>
            <a:ext cx="6912768" cy="372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96752"/>
            <a:ext cx="283911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Черепаха болотная</a:t>
            </a:r>
          </a:p>
        </p:txBody>
      </p:sp>
      <p:sp>
        <p:nvSpPr>
          <p:cNvPr id="6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4749313"/>
            <a:ext cx="8784903" cy="1319192"/>
          </a:xfrm>
          <a:prstGeom prst="rect">
            <a:avLst/>
          </a:prstGeo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44450" indent="0" algn="ctr">
              <a:buNone/>
            </a:pPr>
            <a:r>
              <a:rPr lang="ru-RU" altLang="ru-RU" sz="2800" dirty="0">
                <a:solidFill>
                  <a:srgbClr val="002060"/>
                </a:solidFill>
              </a:rPr>
              <a:t>Исчезающий вид. В Курской области населяет юго-западные районы: </a:t>
            </a:r>
            <a:r>
              <a:rPr lang="ru-RU" altLang="ru-RU" sz="2800" dirty="0" err="1">
                <a:solidFill>
                  <a:srgbClr val="002060"/>
                </a:solidFill>
              </a:rPr>
              <a:t>Беловский</a:t>
            </a:r>
            <a:r>
              <a:rPr lang="ru-RU" altLang="ru-RU" sz="2800" dirty="0">
                <a:solidFill>
                  <a:srgbClr val="002060"/>
                </a:solidFill>
              </a:rPr>
              <a:t>, </a:t>
            </a:r>
            <a:r>
              <a:rPr lang="ru-RU" altLang="ru-RU" sz="2800" dirty="0" err="1">
                <a:solidFill>
                  <a:srgbClr val="002060"/>
                </a:solidFill>
              </a:rPr>
              <a:t>Глушковский</a:t>
            </a:r>
            <a:r>
              <a:rPr lang="ru-RU" altLang="ru-RU" sz="2800" dirty="0">
                <a:solidFill>
                  <a:srgbClr val="002060"/>
                </a:solidFill>
              </a:rPr>
              <a:t>, </a:t>
            </a:r>
            <a:r>
              <a:rPr lang="ru-RU" altLang="ru-RU" sz="2800" dirty="0" err="1">
                <a:solidFill>
                  <a:srgbClr val="002060"/>
                </a:solidFill>
              </a:rPr>
              <a:t>Суджанский</a:t>
            </a:r>
            <a:r>
              <a:rPr lang="ru-RU" altLang="ru-RU" sz="2800" dirty="0">
                <a:solidFill>
                  <a:srgbClr val="002060"/>
                </a:solidFill>
              </a:rPr>
              <a:t>. Встречается только в низовье реки </a:t>
            </a:r>
            <a:r>
              <a:rPr lang="ru-RU" altLang="ru-RU" sz="2800" dirty="0" err="1">
                <a:solidFill>
                  <a:srgbClr val="002060"/>
                </a:solidFill>
              </a:rPr>
              <a:t>Псёл</a:t>
            </a:r>
            <a:r>
              <a:rPr lang="ru-RU" altLang="ru-RU" sz="28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67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17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563821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412776"/>
            <a:ext cx="143026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Медянка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3937409"/>
            <a:ext cx="8797498" cy="2151533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000" dirty="0">
                <a:solidFill>
                  <a:srgbClr val="002060"/>
                </a:solidFill>
              </a:rPr>
              <a:t>Крайне редкий, возможно, уже исчезнувший вид. За последние годы единственная достоверная встреча:  отлов одного экземпляра в Рыльской районе в 1996 году. В тридцатых годах медянка считалась редким видом, приуроченным к пойменным местообитаниям в западных районах Курской области. В начале 70-х годов медянки встречались по сырым лощинкам в окрестностях </a:t>
            </a:r>
            <a:r>
              <a:rPr lang="ru-RU" sz="2000" dirty="0" err="1">
                <a:solidFill>
                  <a:srgbClr val="002060"/>
                </a:solidFill>
              </a:rPr>
              <a:t>Мининской</a:t>
            </a:r>
            <a:r>
              <a:rPr lang="ru-RU" sz="2000" dirty="0">
                <a:solidFill>
                  <a:srgbClr val="002060"/>
                </a:solidFill>
              </a:rPr>
              <a:t> дубравы в Железногорском районе, но с началом выкоса исчезли.</a:t>
            </a:r>
          </a:p>
        </p:txBody>
      </p:sp>
    </p:spTree>
    <p:extLst>
      <p:ext uri="{BB962C8B-B14F-4D97-AF65-F5344CB8AC3E}">
        <p14:creationId xmlns:p14="http://schemas.microsoft.com/office/powerpoint/2010/main" val="2856724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18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37659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1268760"/>
            <a:ext cx="240194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Гадюка степная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287338" y="4509120"/>
            <a:ext cx="8605142" cy="1368152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Вид сокращающийся в численности. Встречается на четырех участках ЦЧЗ и в окрестностях пос. Искра Курского района. В Курской области находится на северной границе ареала.</a:t>
            </a:r>
          </a:p>
        </p:txBody>
      </p:sp>
    </p:spTree>
    <p:extLst>
      <p:ext uri="{BB962C8B-B14F-4D97-AF65-F5344CB8AC3E}">
        <p14:creationId xmlns:p14="http://schemas.microsoft.com/office/powerpoint/2010/main" val="2946811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19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9"/>
            <a:ext cx="596676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1988840"/>
            <a:ext cx="333200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Гадюка обыкновенная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90819" y="4365104"/>
            <a:ext cx="8649288" cy="1584176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Исчезающий вид. Встречается на северо-западе Курской области: в Железногорском, Дмитриевском и </a:t>
            </a:r>
            <a:r>
              <a:rPr lang="ru-RU" sz="2400" dirty="0" err="1">
                <a:solidFill>
                  <a:srgbClr val="002060"/>
                </a:solidFill>
              </a:rPr>
              <a:t>Фатежском</a:t>
            </a:r>
            <a:r>
              <a:rPr lang="ru-RU" sz="2400" dirty="0">
                <a:solidFill>
                  <a:srgbClr val="002060"/>
                </a:solidFill>
              </a:rPr>
              <a:t> районах. В настоящее время во многих бывших местообитаниях исчезла или значительно сократилась в численности.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50997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671900" y="2937111"/>
            <a:ext cx="2016224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228" r="16400" b="1052"/>
          <a:stretch/>
        </p:blipFill>
        <p:spPr>
          <a:xfrm>
            <a:off x="2699792" y="794320"/>
            <a:ext cx="3960440" cy="567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6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20</a:t>
            </a:fld>
            <a:endParaRPr lang="ru-RU"/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292080" y="260648"/>
            <a:ext cx="1800200" cy="57606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rgbClr val="FFFF00"/>
                </a:solidFill>
              </a:rPr>
              <a:t>ПТИЦЫ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0250"/>
            <a:ext cx="4392488" cy="316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75047"/>
            <a:ext cx="231095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Поганка малая</a:t>
            </a:r>
          </a:p>
        </p:txBody>
      </p:sp>
      <p:sp>
        <p:nvSpPr>
          <p:cNvPr id="6" name="Объект 2"/>
          <p:cNvSpPr>
            <a:spLocks noGrp="1"/>
          </p:cNvSpPr>
          <p:nvPr>
            <p:ph sz="quarter" idx="4294967295"/>
          </p:nvPr>
        </p:nvSpPr>
        <p:spPr>
          <a:xfrm>
            <a:off x="4716016" y="1340768"/>
            <a:ext cx="4341613" cy="1872487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Редкий пролётный и, возможно, гнездящийся вид. В Курской области встречается преимущественно в поймах рек Сейма, </a:t>
            </a:r>
            <a:r>
              <a:rPr lang="ru-RU" sz="2400" dirty="0" err="1">
                <a:solidFill>
                  <a:srgbClr val="002060"/>
                </a:solidFill>
              </a:rPr>
              <a:t>Свапы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Псла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39" y="3411155"/>
            <a:ext cx="4214253" cy="280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15670" y="4553969"/>
            <a:ext cx="219906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Лебедь-шипун</a:t>
            </a:r>
          </a:p>
        </p:txBody>
      </p:sp>
    </p:spTree>
    <p:extLst>
      <p:ext uri="{BB962C8B-B14F-4D97-AF65-F5344CB8AC3E}">
        <p14:creationId xmlns:p14="http://schemas.microsoft.com/office/powerpoint/2010/main" val="2860891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21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"/>
          <a:stretch/>
        </p:blipFill>
        <p:spPr bwMode="auto">
          <a:xfrm>
            <a:off x="142510" y="26967"/>
            <a:ext cx="5098424" cy="351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476672"/>
            <a:ext cx="324146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Цапля большая белая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42510" y="3627120"/>
            <a:ext cx="8848725" cy="2538184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000" dirty="0">
                <a:solidFill>
                  <a:srgbClr val="002060"/>
                </a:solidFill>
              </a:rPr>
              <a:t>Обычный залётный и малочисленный гнездящийся вид, имеющий тенденцию к увеличению численности. В Курской области встречается преимущественно в бассейнах р. Сейма, Свапы, </a:t>
            </a:r>
            <a:r>
              <a:rPr lang="ru-RU" sz="2000" dirty="0" err="1">
                <a:solidFill>
                  <a:srgbClr val="002060"/>
                </a:solidFill>
              </a:rPr>
              <a:t>Псла</a:t>
            </a:r>
            <a:r>
              <a:rPr lang="ru-RU" sz="2000" dirty="0">
                <a:solidFill>
                  <a:srgbClr val="002060"/>
                </a:solidFill>
              </a:rPr>
              <a:t> и Оскола в южных и юго-западных районах. Отмечена в Беловском, </a:t>
            </a:r>
            <a:r>
              <a:rPr lang="ru-RU" sz="2000" dirty="0" err="1">
                <a:solidFill>
                  <a:srgbClr val="002060"/>
                </a:solidFill>
              </a:rPr>
              <a:t>Глушковском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Кореневском</a:t>
            </a:r>
            <a:r>
              <a:rPr lang="ru-RU" sz="2000" dirty="0">
                <a:solidFill>
                  <a:srgbClr val="002060"/>
                </a:solidFill>
              </a:rPr>
              <a:t>, Курском, Льговском, </a:t>
            </a:r>
            <a:r>
              <a:rPr lang="ru-RU" sz="2000" dirty="0" err="1">
                <a:solidFill>
                  <a:srgbClr val="002060"/>
                </a:solidFill>
              </a:rPr>
              <a:t>Мантуровском</a:t>
            </a:r>
            <a:r>
              <a:rPr lang="ru-RU" sz="2000" dirty="0">
                <a:solidFill>
                  <a:srgbClr val="002060"/>
                </a:solidFill>
              </a:rPr>
              <a:t>, </a:t>
            </a:r>
            <a:r>
              <a:rPr lang="ru-RU" sz="2000" dirty="0" err="1">
                <a:solidFill>
                  <a:srgbClr val="002060"/>
                </a:solidFill>
              </a:rPr>
              <a:t>Обоянском</a:t>
            </a:r>
            <a:r>
              <a:rPr lang="ru-RU" sz="2000" dirty="0">
                <a:solidFill>
                  <a:srgbClr val="002060"/>
                </a:solidFill>
              </a:rPr>
              <a:t> (охранная зона между ПП и З ЦЧЗ), Рыльском и </a:t>
            </a:r>
            <a:r>
              <a:rPr lang="ru-RU" sz="2000" dirty="0" err="1">
                <a:solidFill>
                  <a:srgbClr val="002060"/>
                </a:solidFill>
              </a:rPr>
              <a:t>Солнцевском</a:t>
            </a:r>
            <a:r>
              <a:rPr lang="ru-RU" sz="2000" dirty="0">
                <a:solidFill>
                  <a:srgbClr val="002060"/>
                </a:solidFill>
              </a:rPr>
              <a:t> районах. Встречи особей этого вида, как правило, приурочены к местам расположения колоний серой цапли, где возможно их совместное гнездование.</a:t>
            </a:r>
          </a:p>
        </p:txBody>
      </p:sp>
    </p:spTree>
    <p:extLst>
      <p:ext uri="{BB962C8B-B14F-4D97-AF65-F5344CB8AC3E}">
        <p14:creationId xmlns:p14="http://schemas.microsoft.com/office/powerpoint/2010/main" val="425304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22</a:t>
            </a:fld>
            <a:endParaRPr lang="ru-RU"/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"/>
          <a:stretch/>
        </p:blipFill>
        <p:spPr bwMode="auto">
          <a:xfrm>
            <a:off x="142510" y="116632"/>
            <a:ext cx="6589730" cy="4171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4900" y="1378423"/>
            <a:ext cx="212346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Цапля рыжая</a:t>
            </a:r>
          </a:p>
        </p:txBody>
      </p:sp>
      <p:sp>
        <p:nvSpPr>
          <p:cNvPr id="7" name="Объект 2"/>
          <p:cNvSpPr>
            <a:spLocks noGrp="1"/>
          </p:cNvSpPr>
          <p:nvPr>
            <p:ph sz="quarter" idx="4294967295"/>
          </p:nvPr>
        </p:nvSpPr>
        <p:spPr>
          <a:xfrm>
            <a:off x="142510" y="4437112"/>
            <a:ext cx="8785590" cy="1656184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Редкий залётный вид, имеющий тенденцию к увеличению численности. В Курской области наблюдаются нерегулярные залёты в поймы рек Сейма, Свапы, </a:t>
            </a:r>
            <a:r>
              <a:rPr lang="ru-RU" sz="2400" dirty="0" err="1">
                <a:solidFill>
                  <a:srgbClr val="002060"/>
                </a:solidFill>
              </a:rPr>
              <a:t>Псла</a:t>
            </a:r>
            <a:r>
              <a:rPr lang="ru-RU" sz="2400" dirty="0">
                <a:solidFill>
                  <a:srgbClr val="002060"/>
                </a:solidFill>
              </a:rPr>
              <a:t> и Оскола. Добыта в </a:t>
            </a:r>
            <a:r>
              <a:rPr lang="ru-RU" sz="2400" dirty="0" err="1">
                <a:solidFill>
                  <a:srgbClr val="002060"/>
                </a:solidFill>
              </a:rPr>
              <a:t>Мантуровском</a:t>
            </a:r>
            <a:r>
              <a:rPr lang="ru-RU" sz="2400" dirty="0">
                <a:solidFill>
                  <a:srgbClr val="002060"/>
                </a:solidFill>
              </a:rPr>
              <a:t> районе.</a:t>
            </a:r>
          </a:p>
        </p:txBody>
      </p:sp>
    </p:spTree>
    <p:extLst>
      <p:ext uri="{BB962C8B-B14F-4D97-AF65-F5344CB8AC3E}">
        <p14:creationId xmlns:p14="http://schemas.microsoft.com/office/powerpoint/2010/main" val="3147706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23</a:t>
            </a:fld>
            <a:endParaRPr lang="ru-RU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4968552" cy="414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692696"/>
            <a:ext cx="202651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Аист чёрный</a:t>
            </a:r>
          </a:p>
        </p:txBody>
      </p:sp>
      <p:sp>
        <p:nvSpPr>
          <p:cNvPr id="10" name="Объект 2"/>
          <p:cNvSpPr>
            <a:spLocks noGrp="1"/>
          </p:cNvSpPr>
          <p:nvPr>
            <p:ph sz="quarter" idx="4294967295"/>
          </p:nvPr>
        </p:nvSpPr>
        <p:spPr>
          <a:xfrm>
            <a:off x="467545" y="4378700"/>
            <a:ext cx="8424936" cy="1714595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Крайне редкий малоизученный вид. В Курской области отмечался в </a:t>
            </a:r>
            <a:r>
              <a:rPr lang="ru-RU" sz="2200" dirty="0" err="1">
                <a:solidFill>
                  <a:srgbClr val="002060"/>
                </a:solidFill>
              </a:rPr>
              <a:t>Глушковском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Кореневском</a:t>
            </a:r>
            <a:r>
              <a:rPr lang="ru-RU" sz="2200" dirty="0">
                <a:solidFill>
                  <a:srgbClr val="002060"/>
                </a:solidFill>
              </a:rPr>
              <a:t>, Льговском, Рыльском и </a:t>
            </a:r>
            <a:r>
              <a:rPr lang="ru-RU" sz="2200" dirty="0" err="1">
                <a:solidFill>
                  <a:srgbClr val="002060"/>
                </a:solidFill>
              </a:rPr>
              <a:t>Хомутовском</a:t>
            </a:r>
            <a:r>
              <a:rPr lang="ru-RU" sz="2200" dirty="0">
                <a:solidFill>
                  <a:srgbClr val="002060"/>
                </a:solidFill>
              </a:rPr>
              <a:t> районах. Возможно гнездование в глухих массивах пойменных лесов, в частности, в </a:t>
            </a:r>
            <a:r>
              <a:rPr lang="ru-RU" sz="2200" dirty="0" err="1">
                <a:solidFill>
                  <a:srgbClr val="002060"/>
                </a:solidFill>
              </a:rPr>
              <a:t>Банищанском</a:t>
            </a:r>
            <a:r>
              <a:rPr lang="ru-RU" sz="2200" dirty="0">
                <a:solidFill>
                  <a:srgbClr val="002060"/>
                </a:solidFill>
              </a:rPr>
              <a:t> лесу на территории Льговского и Рыльского районов.</a:t>
            </a:r>
          </a:p>
        </p:txBody>
      </p:sp>
    </p:spTree>
    <p:extLst>
      <p:ext uri="{BB962C8B-B14F-4D97-AF65-F5344CB8AC3E}">
        <p14:creationId xmlns:p14="http://schemas.microsoft.com/office/powerpoint/2010/main" val="1193494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24</a:t>
            </a:fld>
            <a:endParaRPr lang="ru-RU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837115" cy="388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54384" y="764704"/>
            <a:ext cx="106708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Скопа</a:t>
            </a:r>
          </a:p>
        </p:txBody>
      </p:sp>
      <p:sp>
        <p:nvSpPr>
          <p:cNvPr id="10" name="Объект 2"/>
          <p:cNvSpPr>
            <a:spLocks noGrp="1"/>
          </p:cNvSpPr>
          <p:nvPr>
            <p:ph sz="quarter" idx="4294967295"/>
          </p:nvPr>
        </p:nvSpPr>
        <p:spPr>
          <a:xfrm>
            <a:off x="82533" y="4115522"/>
            <a:ext cx="8881955" cy="2049781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Редкий пролётный, залётный и, возможно, гнездящийся вид. В Курской области в гнездовой период отмечается в бассейнах рек Сейма, </a:t>
            </a:r>
            <a:r>
              <a:rPr lang="ru-RU" sz="2200" dirty="0" err="1">
                <a:solidFill>
                  <a:srgbClr val="002060"/>
                </a:solidFill>
              </a:rPr>
              <a:t>Свапы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Псла</a:t>
            </a:r>
            <a:r>
              <a:rPr lang="ru-RU" sz="2200" dirty="0">
                <a:solidFill>
                  <a:srgbClr val="002060"/>
                </a:solidFill>
              </a:rPr>
              <a:t> и Оскола в Беловском, </a:t>
            </a:r>
            <a:r>
              <a:rPr lang="ru-RU" sz="2200" dirty="0" err="1">
                <a:solidFill>
                  <a:srgbClr val="002060"/>
                </a:solidFill>
              </a:rPr>
              <a:t>Горшеченском</a:t>
            </a:r>
            <a:r>
              <a:rPr lang="ru-RU" sz="2200" dirty="0">
                <a:solidFill>
                  <a:srgbClr val="002060"/>
                </a:solidFill>
              </a:rPr>
              <a:t>, Дмитриевском, Железногорском, </a:t>
            </a:r>
            <a:r>
              <a:rPr lang="ru-RU" sz="2200" dirty="0" err="1">
                <a:solidFill>
                  <a:srgbClr val="002060"/>
                </a:solidFill>
              </a:rPr>
              <a:t>Конышевском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Кореневском</a:t>
            </a:r>
            <a:r>
              <a:rPr lang="ru-RU" sz="2200" dirty="0">
                <a:solidFill>
                  <a:srgbClr val="002060"/>
                </a:solidFill>
              </a:rPr>
              <a:t>, Курском, Курчатовском, Льговском, </a:t>
            </a:r>
            <a:r>
              <a:rPr lang="ru-RU" sz="2200" dirty="0" err="1">
                <a:solidFill>
                  <a:srgbClr val="002060"/>
                </a:solidFill>
              </a:rPr>
              <a:t>Мантуровском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  <a:r>
              <a:rPr lang="ru-RU" sz="2200" dirty="0" err="1">
                <a:solidFill>
                  <a:srgbClr val="002060"/>
                </a:solidFill>
              </a:rPr>
              <a:t>Медвенском</a:t>
            </a:r>
            <a:r>
              <a:rPr lang="ru-RU" sz="2200" dirty="0">
                <a:solidFill>
                  <a:srgbClr val="002060"/>
                </a:solidFill>
              </a:rPr>
              <a:t>, Октябрьском, Рыльском и </a:t>
            </a:r>
            <a:r>
              <a:rPr lang="ru-RU" sz="2200" dirty="0" err="1">
                <a:solidFill>
                  <a:srgbClr val="002060"/>
                </a:solidFill>
              </a:rPr>
              <a:t>Хомутовском</a:t>
            </a:r>
            <a:r>
              <a:rPr lang="ru-RU" sz="2200" dirty="0">
                <a:solidFill>
                  <a:srgbClr val="002060"/>
                </a:solidFill>
              </a:rPr>
              <a:t> районах. </a:t>
            </a:r>
          </a:p>
        </p:txBody>
      </p:sp>
    </p:spTree>
    <p:extLst>
      <p:ext uri="{BB962C8B-B14F-4D97-AF65-F5344CB8AC3E}">
        <p14:creationId xmlns:p14="http://schemas.microsoft.com/office/powerpoint/2010/main" val="1149588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4" y="116632"/>
            <a:ext cx="6455746" cy="36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2204864"/>
            <a:ext cx="117416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Беркут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97454" y="4077072"/>
            <a:ext cx="8785225" cy="1759149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Редкий пролётный и кочующий вид. На территории Курской области встречается во время кочёвок, преимущественно осенних. Отмечался Дмитриевском, Железногорском районах и в черте г. Курска, а также на участках ЦЧЗ.</a:t>
            </a:r>
          </a:p>
        </p:txBody>
      </p:sp>
    </p:spTree>
    <p:extLst>
      <p:ext uri="{BB962C8B-B14F-4D97-AF65-F5344CB8AC3E}">
        <p14:creationId xmlns:p14="http://schemas.microsoft.com/office/powerpoint/2010/main" val="1182358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26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76664" cy="407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476672"/>
            <a:ext cx="120712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Сапсан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4307402"/>
            <a:ext cx="8726088" cy="1857901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Крайне редкий пролётный, в прошлом оседлый и гнездящийся вид. На территории Курской области встречается во время кочёвок, в прошлом упоминался в качестве оседлого гнездящегося вида. Один раз отмечался на участке ББ ЦЧЗ в гнездовой период.</a:t>
            </a:r>
          </a:p>
        </p:txBody>
      </p:sp>
    </p:spTree>
    <p:extLst>
      <p:ext uri="{BB962C8B-B14F-4D97-AF65-F5344CB8AC3E}">
        <p14:creationId xmlns:p14="http://schemas.microsoft.com/office/powerpoint/2010/main" val="26835962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27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" y="116632"/>
            <a:ext cx="5270426" cy="404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620688"/>
            <a:ext cx="127579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Тетерев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383609" y="4235290"/>
            <a:ext cx="8436864" cy="1713990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настоящее время встречается на ограниченной территории в Дмитриевском районе, в основном по границе с Брянской областью. Возможны залёты в соседние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Железногорский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Хомутовский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районы.</a:t>
            </a:r>
          </a:p>
        </p:txBody>
      </p:sp>
    </p:spTree>
    <p:extLst>
      <p:ext uri="{BB962C8B-B14F-4D97-AF65-F5344CB8AC3E}">
        <p14:creationId xmlns:p14="http://schemas.microsoft.com/office/powerpoint/2010/main" val="2382647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28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107504" y="188640"/>
            <a:ext cx="609899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2495" y="620688"/>
            <a:ext cx="187070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Ходулочник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494432" y="4581128"/>
            <a:ext cx="8376126" cy="1512168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Крайне редкий залётный вид. Гнездится южнее Курской области, но иногда залетает и в среднюю полосу России. Отмечен в пойме рек Сейма (Курчатовский район) и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Псла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Беловский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138981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29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988611" cy="39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476672"/>
            <a:ext cx="215597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Крачка малая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215244" y="4293096"/>
            <a:ext cx="8785225" cy="1296144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Курской области регулярно встречается и гнездится на водоемах в Курчатовском районе, в частности, на Курчатовском водохранилище. Отмечен залёт на пруды в черте г. Курска.</a:t>
            </a:r>
          </a:p>
        </p:txBody>
      </p:sp>
    </p:spTree>
    <p:extLst>
      <p:ext uri="{BB962C8B-B14F-4D97-AF65-F5344CB8AC3E}">
        <p14:creationId xmlns:p14="http://schemas.microsoft.com/office/powerpoint/2010/main" val="2526424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</a:t>
            </a:fld>
            <a:endParaRPr lang="ru-RU"/>
          </a:p>
        </p:txBody>
      </p:sp>
      <p:pic>
        <p:nvPicPr>
          <p:cNvPr id="7" name="Рисунок 3" descr="055285.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5600" r="2351" b="2935"/>
          <a:stretch/>
        </p:blipFill>
        <p:spPr bwMode="auto">
          <a:xfrm>
            <a:off x="539552" y="2383603"/>
            <a:ext cx="518457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00;p14"/>
          <p:cNvSpPr txBox="1">
            <a:spLocks/>
          </p:cNvSpPr>
          <p:nvPr/>
        </p:nvSpPr>
        <p:spPr>
          <a:xfrm>
            <a:off x="5796136" y="1268760"/>
            <a:ext cx="2919137" cy="287903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ru-RU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lang="ru-RU" sz="2400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Первое издание Красной книги Курской области вышло  в  2001 году под редакцией </a:t>
            </a:r>
          </a:p>
          <a:p>
            <a:pPr algn="ctr">
              <a:spcBef>
                <a:spcPts val="0"/>
              </a:spcBef>
              <a:buClr>
                <a:schemeClr val="dk1"/>
              </a:buClr>
              <a:buSzPts val="2800"/>
              <a:buFont typeface="Arial"/>
              <a:buNone/>
            </a:pPr>
            <a:r>
              <a:rPr lang="ru-RU" sz="2400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Н.И. Золотухина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7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764704"/>
            <a:ext cx="115608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Филин</a:t>
            </a:r>
          </a:p>
        </p:txBody>
      </p:sp>
      <p:pic>
        <p:nvPicPr>
          <p:cNvPr id="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452320" cy="46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620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4404305"/>
            <a:ext cx="130907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Коршун</a:t>
            </a:r>
          </a:p>
        </p:txBody>
      </p:sp>
      <p:pic>
        <p:nvPicPr>
          <p:cNvPr id="5" name="Picture 2" descr="Тотем Новолуния Jung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3"/>
            <a:ext cx="4320480" cy="400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88024" y="1275933"/>
            <a:ext cx="4248472" cy="504753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общую длину примерно 40—50 см, размах крыльев 140—155 см, длину крыла 41—51 см, весит 800—1100 г. Самки чёрного коршуна немного крупнее самцов. Чёрный коршун встречается как на равнинах, так и в лесном поясе гор. Чёрный коршун охотно кормится рыбой, птенцами, мелкими млекопитающими, земноводными, пресмыкающимися и насекомыми.</a:t>
            </a:r>
          </a:p>
        </p:txBody>
      </p:sp>
    </p:spTree>
    <p:extLst>
      <p:ext uri="{BB962C8B-B14F-4D97-AF65-F5344CB8AC3E}">
        <p14:creationId xmlns:p14="http://schemas.microsoft.com/office/powerpoint/2010/main" val="38941491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764704"/>
            <a:ext cx="287553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Подорлик большой</a:t>
            </a:r>
          </a:p>
        </p:txBody>
      </p:sp>
      <p:pic>
        <p:nvPicPr>
          <p:cNvPr id="5" name="Picture 4" descr="Изображение:AquCla phot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88640"/>
            <a:ext cx="4272273" cy="3384376"/>
          </a:xfrm>
          <a:noFill/>
        </p:spPr>
      </p:pic>
      <p:sp>
        <p:nvSpPr>
          <p:cNvPr id="3" name="Прямоугольник 2"/>
          <p:cNvSpPr/>
          <p:nvPr/>
        </p:nvSpPr>
        <p:spPr>
          <a:xfrm>
            <a:off x="167309" y="3717032"/>
            <a:ext cx="8856984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длина до 73 сантиметров, длина крыла – 49–55 см, весит до трех килограммов. Распространен в средней полосе европейской части России, южной Сибири, Приморье. В Курской области встречается во время сезонных миграций. Отмечался неоднократно в Льговском, </a:t>
            </a:r>
            <a:r>
              <a:rPr lang="ru-RU" alt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Хомутовском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Солнцевском</a:t>
            </a: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районах и в окрестностях Курска.</a:t>
            </a:r>
          </a:p>
        </p:txBody>
      </p:sp>
    </p:spTree>
    <p:extLst>
      <p:ext uri="{BB962C8B-B14F-4D97-AF65-F5344CB8AC3E}">
        <p14:creationId xmlns:p14="http://schemas.microsoft.com/office/powerpoint/2010/main" val="2911325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764704"/>
            <a:ext cx="257775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Водяная курочка</a:t>
            </a:r>
          </a:p>
        </p:txBody>
      </p:sp>
      <p:pic>
        <p:nvPicPr>
          <p:cNvPr id="4" name="Picture 3" descr="Gallinula chloropus Picture Gallery - Photo Gallery -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437750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1344536"/>
            <a:ext cx="4283968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Некрупная, размером с чирка птица. Общая длина26-35см. На расстоянии окраска кажется чёрно-бурой.</a:t>
            </a:r>
          </a:p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плавает. Ныряет же плохо, обычно только в случае опасности, и редко, добывая корм. </a:t>
            </a:r>
          </a:p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Обычно выбирает тихие речки и озёрца с обширными зарослями. Можно встретить в прибрежных зонах Курских водоёмов.</a:t>
            </a:r>
          </a:p>
        </p:txBody>
      </p:sp>
      <p:pic>
        <p:nvPicPr>
          <p:cNvPr id="6" name="Picture 5" descr="Водяная курочка (Холодянка) / акростихи / Стихи.ру - национальный сервер современной поэз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56992"/>
            <a:ext cx="434489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4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7128792" cy="5480259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008820" y="1556792"/>
            <a:ext cx="108876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Дрофа</a:t>
            </a:r>
          </a:p>
        </p:txBody>
      </p:sp>
    </p:spTree>
    <p:extLst>
      <p:ext uri="{BB962C8B-B14F-4D97-AF65-F5344CB8AC3E}">
        <p14:creationId xmlns:p14="http://schemas.microsoft.com/office/powerpoint/2010/main" val="3311632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4362"/>
            <a:ext cx="7776864" cy="4829838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520547"/>
            <a:ext cx="162108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Пустельга</a:t>
            </a:r>
          </a:p>
        </p:txBody>
      </p:sp>
    </p:spTree>
    <p:extLst>
      <p:ext uri="{BB962C8B-B14F-4D97-AF65-F5344CB8AC3E}">
        <p14:creationId xmlns:p14="http://schemas.microsoft.com/office/powerpoint/2010/main" val="4122484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i?id=1ae8b6e4bc85388c1ccf42184732284d537181df-9068434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269510"/>
            <a:ext cx="7704856" cy="489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616799"/>
            <a:ext cx="115127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Змееяд</a:t>
            </a:r>
          </a:p>
        </p:txBody>
      </p:sp>
    </p:spTree>
    <p:extLst>
      <p:ext uri="{BB962C8B-B14F-4D97-AF65-F5344CB8AC3E}">
        <p14:creationId xmlns:p14="http://schemas.microsoft.com/office/powerpoint/2010/main" val="36768387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kartinki24.ru/uploads/gallery/main/286/kartinki24_ru_swans_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13249"/>
            <a:ext cx="760404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591843"/>
            <a:ext cx="228607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Лебедь-кликун</a:t>
            </a:r>
          </a:p>
        </p:txBody>
      </p:sp>
    </p:spTree>
    <p:extLst>
      <p:ext uri="{BB962C8B-B14F-4D97-AF65-F5344CB8AC3E}">
        <p14:creationId xmlns:p14="http://schemas.microsoft.com/office/powerpoint/2010/main" val="21036421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532812"/>
            <a:ext cx="224638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Выпь (волчок)</a:t>
            </a:r>
          </a:p>
        </p:txBody>
      </p:sp>
      <p:sp>
        <p:nvSpPr>
          <p:cNvPr id="3" name="AutoShape 2" descr="https://1.bp.blogspot.com/-zgzm7b_XMj8/Xz_Jx9B4DxI/AAAAAAAAAGI/2Wiic8lSB_Y2Av8-N_4zKI4phYdMLTe1QCNcBGAsYHQ/s2048/shutterstock_1251948304_woudaa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2" descr="https://1.bp.blogspot.com/-zgzm7b_XMj8/Xz_Jx9B4DxI/AAAAAAAAAGI/2Wiic8lSB_Y2Av8-N_4zKI4phYdMLTe1QCNcBGAsYHQ/s2048/shutterstock_1251948304_woudaap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75" y="1268760"/>
            <a:ext cx="7619658" cy="48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6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39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775711" y="991308"/>
            <a:ext cx="155497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Выхухоль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4176464" cy="57606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rgbClr val="FFFF00"/>
                </a:solidFill>
              </a:rPr>
              <a:t>МЛЕКОПИТАЮЩИЕ</a:t>
            </a:r>
          </a:p>
        </p:txBody>
      </p:sp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4511940" cy="4058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340768"/>
            <a:ext cx="4176464" cy="4824536"/>
          </a:xfrm>
          <a:prstGeom prst="rect">
            <a:avLst/>
          </a:prstGeom>
          <a:solidFill>
            <a:srgbClr val="FFFF00"/>
          </a:solidFill>
        </p:spPr>
        <p:txBody>
          <a:bodyPr rtlCol="0">
            <a:normAutofit fontScale="62500" lnSpcReduction="20000"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dirty="0">
                <a:solidFill>
                  <a:srgbClr val="002060"/>
                </a:solidFill>
              </a:rPr>
              <a:t>Крайне редкий, исчезающий вид. В1956 г. партия зверьков была завезена из </a:t>
            </a:r>
            <a:r>
              <a:rPr lang="ru-RU" dirty="0" err="1">
                <a:solidFill>
                  <a:srgbClr val="002060"/>
                </a:solidFill>
              </a:rPr>
              <a:t>Хоперского</a:t>
            </a:r>
            <a:r>
              <a:rPr lang="ru-RU" dirty="0">
                <a:solidFill>
                  <a:srgbClr val="002060"/>
                </a:solidFill>
              </a:rPr>
              <a:t> заповедника, и вид был восстановлен в Курском заповеднике. В настоящее время существует несколько очагов обитания вида в поймах рек Сейм и Свапа. Один располагается на территории </a:t>
            </a:r>
            <a:r>
              <a:rPr lang="ru-RU" dirty="0" err="1">
                <a:solidFill>
                  <a:srgbClr val="002060"/>
                </a:solidFill>
              </a:rPr>
              <a:t>Железногорского</a:t>
            </a:r>
            <a:r>
              <a:rPr lang="ru-RU" dirty="0">
                <a:solidFill>
                  <a:srgbClr val="002060"/>
                </a:solidFill>
              </a:rPr>
              <a:t>, Дмитриевского и частично </a:t>
            </a:r>
            <a:r>
              <a:rPr lang="ru-RU" dirty="0" err="1">
                <a:solidFill>
                  <a:srgbClr val="002060"/>
                </a:solidFill>
              </a:rPr>
              <a:t>Фатежского</a:t>
            </a:r>
            <a:r>
              <a:rPr lang="ru-RU" dirty="0">
                <a:solidFill>
                  <a:srgbClr val="002060"/>
                </a:solidFill>
              </a:rPr>
              <a:t> районов, второй находится в </a:t>
            </a:r>
            <a:r>
              <a:rPr lang="ru-RU" dirty="0" err="1">
                <a:solidFill>
                  <a:srgbClr val="002060"/>
                </a:solidFill>
              </a:rPr>
              <a:t>Солнцевском</a:t>
            </a:r>
            <a:r>
              <a:rPr lang="ru-RU" dirty="0">
                <a:solidFill>
                  <a:srgbClr val="002060"/>
                </a:solidFill>
              </a:rPr>
              <a:t> районе, третий – в </a:t>
            </a:r>
            <a:r>
              <a:rPr lang="ru-RU" dirty="0" err="1">
                <a:solidFill>
                  <a:srgbClr val="002060"/>
                </a:solidFill>
              </a:rPr>
              <a:t>Глушковском</a:t>
            </a:r>
            <a:r>
              <a:rPr lang="ru-RU" dirty="0">
                <a:solidFill>
                  <a:srgbClr val="002060"/>
                </a:solidFill>
              </a:rPr>
              <a:t> и </a:t>
            </a:r>
            <a:r>
              <a:rPr lang="ru-RU" dirty="0" err="1">
                <a:solidFill>
                  <a:srgbClr val="002060"/>
                </a:solidFill>
              </a:rPr>
              <a:t>Кореневском</a:t>
            </a:r>
            <a:r>
              <a:rPr lang="ru-RU" dirty="0">
                <a:solidFill>
                  <a:srgbClr val="002060"/>
                </a:solidFill>
              </a:rPr>
              <a:t> районах, четвертый – </a:t>
            </a:r>
          </a:p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dirty="0">
                <a:solidFill>
                  <a:srgbClr val="002060"/>
                </a:solidFill>
              </a:rPr>
              <a:t>в Льговском и Рыльском районах.</a:t>
            </a:r>
          </a:p>
        </p:txBody>
      </p:sp>
    </p:spTree>
    <p:extLst>
      <p:ext uri="{BB962C8B-B14F-4D97-AF65-F5344CB8AC3E}">
        <p14:creationId xmlns:p14="http://schemas.microsoft.com/office/powerpoint/2010/main" val="416530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</a:t>
            </a:fld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6444208" y="3717032"/>
            <a:ext cx="576064" cy="1152128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endParaRPr lang="ru-RU" sz="22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C:\Users\user\Desktop\Брудновские 20\Красной-книг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7" r="10723"/>
          <a:stretch/>
        </p:blipFill>
        <p:spPr bwMode="auto">
          <a:xfrm>
            <a:off x="3114855" y="2552182"/>
            <a:ext cx="4248472" cy="33987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59" y="179487"/>
            <a:ext cx="6751767" cy="221599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44450" algn="ctr"/>
            <a:r>
              <a:rPr lang="ru-RU" altLang="ru-RU" sz="2300" dirty="0">
                <a:solidFill>
                  <a:srgbClr val="002060"/>
                </a:solidFill>
                <a:cs typeface="Times New Roman" panose="02020603050405020304" pitchFamily="18" charset="0"/>
              </a:rPr>
              <a:t>В Красной книге Курской области представлен  список редких и находящихся под угрозой исчезновения животных Курской области: </a:t>
            </a:r>
          </a:p>
          <a:p>
            <a:pPr marL="44450" algn="ctr"/>
            <a:r>
              <a:rPr lang="ru-RU" altLang="ru-RU" sz="2300" b="1" dirty="0">
                <a:solidFill>
                  <a:srgbClr val="002060"/>
                </a:solidFill>
                <a:cs typeface="Times New Roman" panose="02020603050405020304" pitchFamily="18" charset="0"/>
              </a:rPr>
              <a:t>животных - 160, растений - 234, </a:t>
            </a:r>
          </a:p>
          <a:p>
            <a:pPr marL="44450" algn="ctr"/>
            <a:r>
              <a:rPr lang="ru-RU" altLang="ru-RU" sz="2300" b="1" dirty="0">
                <a:solidFill>
                  <a:srgbClr val="002060"/>
                </a:solidFill>
                <a:cs typeface="Times New Roman" panose="02020603050405020304" pitchFamily="18" charset="0"/>
              </a:rPr>
              <a:t>лишайников - 31</a:t>
            </a:r>
          </a:p>
          <a:p>
            <a:pPr marL="44450" algn="ctr"/>
            <a:r>
              <a:rPr lang="ru-RU" altLang="ru-RU" sz="2300" b="1" dirty="0">
                <a:solidFill>
                  <a:srgbClr val="002060"/>
                </a:solidFill>
                <a:cs typeface="Times New Roman" panose="02020603050405020304" pitchFamily="18" charset="0"/>
              </a:rPr>
              <a:t>грибов - 14, </a:t>
            </a:r>
          </a:p>
        </p:txBody>
      </p:sp>
    </p:spTree>
    <p:extLst>
      <p:ext uri="{BB962C8B-B14F-4D97-AF65-F5344CB8AC3E}">
        <p14:creationId xmlns:p14="http://schemas.microsoft.com/office/powerpoint/2010/main" val="3219025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6"/>
          <a:stretch/>
        </p:blipFill>
        <p:spPr bwMode="auto">
          <a:xfrm>
            <a:off x="255871" y="116632"/>
            <a:ext cx="630555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355976" y="476672"/>
            <a:ext cx="277614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Ночница прудовая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4725144"/>
            <a:ext cx="8713788" cy="1440160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Вид, о котором нет достаточной информации. На подавляющей территории Курской области точное распространение вида неизвестно, единственная документированная находка из меловой пещеры в окрестностях г. Дмитриев-Льговский.</a:t>
            </a:r>
          </a:p>
        </p:txBody>
      </p:sp>
    </p:spTree>
    <p:extLst>
      <p:ext uri="{BB962C8B-B14F-4D97-AF65-F5344CB8AC3E}">
        <p14:creationId xmlns:p14="http://schemas.microsoft.com/office/powerpoint/2010/main" val="15490562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6" y="980727"/>
            <a:ext cx="7400052" cy="461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279648"/>
            <a:ext cx="290361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Норка европейская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3491880" y="4977551"/>
            <a:ext cx="4537199" cy="1572122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400" dirty="0">
                <a:solidFill>
                  <a:srgbClr val="002060"/>
                </a:solidFill>
              </a:rPr>
              <a:t>Крайне редкий вид. В Курской области обитает по берегам рек и ручьев бассейна Сейма, </a:t>
            </a:r>
            <a:r>
              <a:rPr lang="ru-RU" sz="2400" dirty="0" err="1">
                <a:solidFill>
                  <a:srgbClr val="002060"/>
                </a:solidFill>
              </a:rPr>
              <a:t>Свапы</a:t>
            </a:r>
            <a:r>
              <a:rPr lang="ru-RU" sz="2400" dirty="0">
                <a:solidFill>
                  <a:srgbClr val="002060"/>
                </a:solidFill>
              </a:rPr>
              <a:t> и </a:t>
            </a:r>
            <a:r>
              <a:rPr lang="ru-RU" sz="2400" dirty="0" err="1">
                <a:solidFill>
                  <a:srgbClr val="002060"/>
                </a:solidFill>
              </a:rPr>
              <a:t>Псла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2144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657"/>
            <a:ext cx="6768752" cy="423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48680"/>
            <a:ext cx="111120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Выдра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4581128"/>
            <a:ext cx="8785225" cy="1512168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300" dirty="0">
                <a:solidFill>
                  <a:srgbClr val="002060"/>
                </a:solidFill>
              </a:rPr>
              <a:t>Уязвимый вид, нуждающийся в постоянном контроле состояния популяции. В Курской области обитает по берегам рек и ручьёв бассейна Сейма, Свапы и </a:t>
            </a:r>
            <a:r>
              <a:rPr lang="ru-RU" sz="2300" dirty="0" err="1">
                <a:solidFill>
                  <a:srgbClr val="002060"/>
                </a:solidFill>
              </a:rPr>
              <a:t>Псла</a:t>
            </a:r>
            <a:r>
              <a:rPr lang="ru-RU" sz="2300" dirty="0">
                <a:solidFill>
                  <a:srgbClr val="002060"/>
                </a:solidFill>
              </a:rPr>
              <a:t>. В настоящее время численность вида снизилась на всем ареале.</a:t>
            </a:r>
          </a:p>
        </p:txBody>
      </p:sp>
    </p:spTree>
    <p:extLst>
      <p:ext uri="{BB962C8B-B14F-4D97-AF65-F5344CB8AC3E}">
        <p14:creationId xmlns:p14="http://schemas.microsoft.com/office/powerpoint/2010/main" val="38096545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29" y="1628800"/>
            <a:ext cx="5729621" cy="4297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764704"/>
            <a:ext cx="193091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Соня лесная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269273" y="146384"/>
            <a:ext cx="2808436" cy="5779632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Вид с невысокой численностью, достаточной информации о котором нет. В Курской области известны только три местонахождения: </a:t>
            </a:r>
            <a:r>
              <a:rPr lang="ru-RU" sz="2200" dirty="0" err="1">
                <a:solidFill>
                  <a:srgbClr val="002060"/>
                </a:solidFill>
              </a:rPr>
              <a:t>Банищанская</a:t>
            </a:r>
            <a:r>
              <a:rPr lang="ru-RU" sz="2200" dirty="0">
                <a:solidFill>
                  <a:srgbClr val="002060"/>
                </a:solidFill>
              </a:rPr>
              <a:t> лесная дача (Льговский район), окрестности </a:t>
            </a:r>
            <a:r>
              <a:rPr lang="ru-RU" sz="2200" dirty="0" err="1">
                <a:solidFill>
                  <a:srgbClr val="002060"/>
                </a:solidFill>
              </a:rPr>
              <a:t>хут</a:t>
            </a:r>
            <a:r>
              <a:rPr lang="ru-RU" sz="2200" dirty="0">
                <a:solidFill>
                  <a:srgbClr val="002060"/>
                </a:solidFill>
              </a:rPr>
              <a:t>. Пасечного и д. </a:t>
            </a:r>
            <a:r>
              <a:rPr lang="ru-RU" sz="2200" dirty="0" err="1">
                <a:solidFill>
                  <a:srgbClr val="002060"/>
                </a:solidFill>
              </a:rPr>
              <a:t>Зорино</a:t>
            </a:r>
            <a:r>
              <a:rPr lang="ru-RU" sz="2200" dirty="0">
                <a:solidFill>
                  <a:srgbClr val="002060"/>
                </a:solidFill>
              </a:rPr>
              <a:t> (</a:t>
            </a:r>
            <a:r>
              <a:rPr lang="ru-RU" sz="2200" dirty="0" err="1">
                <a:solidFill>
                  <a:srgbClr val="002060"/>
                </a:solidFill>
              </a:rPr>
              <a:t>Обоянский</a:t>
            </a:r>
            <a:r>
              <a:rPr lang="ru-RU" sz="2200" dirty="0">
                <a:solidFill>
                  <a:srgbClr val="002060"/>
                </a:solidFill>
              </a:rPr>
              <a:t> район), а также и некоторые лесные массивы </a:t>
            </a:r>
            <a:r>
              <a:rPr lang="ru-RU" sz="2200" dirty="0" err="1">
                <a:solidFill>
                  <a:srgbClr val="002060"/>
                </a:solidFill>
              </a:rPr>
              <a:t>Суджанского</a:t>
            </a:r>
            <a:r>
              <a:rPr lang="ru-RU" sz="2200" dirty="0">
                <a:solidFill>
                  <a:srgbClr val="002060"/>
                </a:solidFill>
              </a:rPr>
              <a:t> района.</a:t>
            </a:r>
          </a:p>
        </p:txBody>
      </p:sp>
    </p:spTree>
    <p:extLst>
      <p:ext uri="{BB962C8B-B14F-4D97-AF65-F5344CB8AC3E}">
        <p14:creationId xmlns:p14="http://schemas.microsoft.com/office/powerpoint/2010/main" val="38174970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"/>
          <a:stretch/>
        </p:blipFill>
        <p:spPr bwMode="auto">
          <a:xfrm>
            <a:off x="179388" y="116632"/>
            <a:ext cx="59817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93054" y="2924944"/>
            <a:ext cx="312694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Тушканчик большой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79388" y="4602063"/>
            <a:ext cx="8785225" cy="1419225"/>
          </a:xfrm>
          <a:prstGeom prst="rect">
            <a:avLst/>
          </a:prstGeom>
          <a:solidFill>
            <a:srgbClr val="FFFF00"/>
          </a:solidFill>
        </p:spPr>
        <p:txBody>
          <a:bodyPr rtlCol="0">
            <a:noAutofit/>
          </a:bodyPr>
          <a:lstStyle/>
          <a:p>
            <a:pPr marL="45720" indent="0" algn="ctr" eaLnBrk="1" fontAlgn="auto" hangingPunct="1"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2200" dirty="0">
                <a:solidFill>
                  <a:srgbClr val="002060"/>
                </a:solidFill>
              </a:rPr>
              <a:t>Редкий вид, с очень низкой популяционной плотностью. В Курской области распространён на северной границе ареала. В настоящее время встречается практически на всей территории области, но наиболее часто отмечается в южных и юго-восточных районах. </a:t>
            </a:r>
          </a:p>
        </p:txBody>
      </p:sp>
    </p:spTree>
    <p:extLst>
      <p:ext uri="{BB962C8B-B14F-4D97-AF65-F5344CB8AC3E}">
        <p14:creationId xmlns:p14="http://schemas.microsoft.com/office/powerpoint/2010/main" val="1632039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340768"/>
            <a:ext cx="7416824" cy="475180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48680"/>
            <a:ext cx="293907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Пеструшка степная</a:t>
            </a:r>
          </a:p>
        </p:txBody>
      </p:sp>
    </p:spTree>
    <p:extLst>
      <p:ext uri="{BB962C8B-B14F-4D97-AF65-F5344CB8AC3E}">
        <p14:creationId xmlns:p14="http://schemas.microsoft.com/office/powerpoint/2010/main" val="343271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48680"/>
            <a:ext cx="163294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Горностай</a:t>
            </a:r>
          </a:p>
        </p:txBody>
      </p:sp>
      <p:pic>
        <p:nvPicPr>
          <p:cNvPr id="1028" name="Picture 4" descr="https://laplaya-rus.ru/wp-content/uploads/7/1/1/7116e0bfe805ce10cfac41d77a6085c5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70207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8791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gtrkkursk.ru/sites/default/files/styles/og-1200/public/news/3324/preview-1011827830.jpg?itok=QcKMYt4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446"/>
            <a:ext cx="6845874" cy="385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70659" y="620688"/>
            <a:ext cx="224484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Сурок степной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9552" y="4155637"/>
            <a:ext cx="8424614" cy="20313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dirty="0">
                <a:solidFill>
                  <a:srgbClr val="002060"/>
                </a:solidFill>
                <a:latin typeface="+mn-lt"/>
              </a:rPr>
              <a:t>Другое название – байбак. Длина тела достигает 60 сантиметров, хвоста – 15 см. Весит до 10 килограммов. В Курской области его можно встретить в </a:t>
            </a:r>
            <a:r>
              <a:rPr lang="ru-RU" altLang="ru-RU" dirty="0" err="1">
                <a:solidFill>
                  <a:srgbClr val="002060"/>
                </a:solidFill>
                <a:latin typeface="+mn-lt"/>
              </a:rPr>
              <a:t>Солнцевском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, Беловском, </a:t>
            </a:r>
            <a:r>
              <a:rPr lang="ru-RU" altLang="ru-RU" dirty="0" err="1">
                <a:solidFill>
                  <a:srgbClr val="002060"/>
                </a:solidFill>
                <a:latin typeface="+mn-lt"/>
              </a:rPr>
              <a:t>Горшеченском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 и </a:t>
            </a:r>
            <a:r>
              <a:rPr lang="ru-RU" altLang="ru-RU" dirty="0" err="1">
                <a:solidFill>
                  <a:srgbClr val="002060"/>
                </a:solidFill>
                <a:latin typeface="+mn-lt"/>
              </a:rPr>
              <a:t>Обоянском</a:t>
            </a:r>
            <a:r>
              <a:rPr lang="ru-RU" altLang="ru-RU" dirty="0">
                <a:solidFill>
                  <a:srgbClr val="002060"/>
                </a:solidFill>
                <a:latin typeface="+mn-lt"/>
              </a:rPr>
              <a:t> районах. Численность в 1996–1997 годах составляла порядка 20 особей. В прошлом сурки были важными промысловыми животными, их добывали ради меха, мяса и жира. Истребление привело к тому, что зверьки стали очень редки или исчезли в большинстве мест обитания в России. Степной сурок нуждается в охране, охота на него запрещена. </a:t>
            </a:r>
          </a:p>
        </p:txBody>
      </p:sp>
    </p:spTree>
    <p:extLst>
      <p:ext uri="{BB962C8B-B14F-4D97-AF65-F5344CB8AC3E}">
        <p14:creationId xmlns:p14="http://schemas.microsoft.com/office/powerpoint/2010/main" val="1760977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Main" descr="&amp;Icy;&amp;zcy;&amp;ocy;&amp;bcy;&amp;rcy;&amp;acy;&amp;zhcy;&amp;iecy;&amp;ncy;&amp;icy;&amp;iecy; &amp;rcy;&amp;acy;&amp;scy;&amp;tcy;&amp;iecy;&amp;ncy;&amp;icy;&amp;yacy; Aconitum lasiostomum."/>
          <p:cNvPicPr>
            <a:picLocks noGrp="1"/>
          </p:cNvPicPr>
          <p:nvPr>
            <p:ph idx="1"/>
          </p:nvPr>
        </p:nvPicPr>
        <p:blipFill rotWithShape="1">
          <a:blip r:embed="rId2"/>
          <a:srcRect b="5468"/>
          <a:stretch/>
        </p:blipFill>
        <p:spPr bwMode="auto">
          <a:xfrm>
            <a:off x="323528" y="453879"/>
            <a:ext cx="421541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96408" y="980728"/>
            <a:ext cx="341189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Борец </a:t>
            </a:r>
            <a:r>
              <a:rPr lang="ru-RU" sz="2400" b="1" dirty="0" err="1">
                <a:solidFill>
                  <a:srgbClr val="002060"/>
                </a:solidFill>
              </a:rPr>
              <a:t>шерстистоустый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716016" y="188640"/>
            <a:ext cx="2592288" cy="57606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anose="02040502050405020303" pitchFamily="18" charset="0"/>
              <a:buNone/>
              <a:defRPr/>
            </a:pPr>
            <a:r>
              <a:rPr lang="ru-RU" sz="3200" dirty="0">
                <a:solidFill>
                  <a:srgbClr val="FFFF00"/>
                </a:solidFill>
              </a:rPr>
              <a:t>РАСТЕНИЯ</a:t>
            </a:r>
          </a:p>
        </p:txBody>
      </p:sp>
      <p:pic>
        <p:nvPicPr>
          <p:cNvPr id="6" name="imgMain" descr="&amp;Icy;&amp;zcy;&amp;ocy;&amp;bcy;&amp;rcy;&amp;acy;&amp;zhcy;&amp;iecy;&amp;ncy;&amp;icy;&amp;iecy; &amp;rcy;&amp;acy;&amp;scy;&amp;tcy;&amp;iecy;&amp;ncy;&amp;icy;&amp;yacy; Allium ursinum.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563866"/>
            <a:ext cx="3515612" cy="379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835696" y="5570143"/>
            <a:ext cx="4032448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Лук медвежий (черемша)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56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Main" descr="&amp;Icy;&amp;zcy;&amp;ocy;&amp;bcy;&amp;rcy;&amp;acy;&amp;zhcy;&amp;iecy;&amp;ncy;&amp;icy;&amp;iecy; &amp;rcy;&amp;acy;&amp;scy;&amp;tcy;&amp;iecy;&amp;ncy;&amp;icy;&amp;yacy; Betula humilis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81642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49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75856" y="476672"/>
            <a:ext cx="304980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Берёза приземистая</a:t>
            </a:r>
          </a:p>
        </p:txBody>
      </p:sp>
      <p:pic>
        <p:nvPicPr>
          <p:cNvPr id="5" name="imgMain" descr="&amp;Icy;&amp;zcy;&amp;ocy;&amp;bcy;&amp;rcy;&amp;acy;&amp;zhcy;&amp;iecy;&amp;ncy;&amp;icy;&amp;iecy; &amp;rcy;&amp;acy;&amp;scy;&amp;tcy;&amp;iecy;&amp;ncy;&amp;icy;&amp;yacy; Botrychium multifidum.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2420888"/>
            <a:ext cx="3364426" cy="379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91680" y="5416822"/>
            <a:ext cx="437869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Гроздовник многораздельный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8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4664"/>
            <a:ext cx="3021789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FF00"/>
                </a:solidFill>
              </a:rPr>
              <a:t>НАСЕКОМЫЕ</a:t>
            </a: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536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11879" y="1268760"/>
            <a:ext cx="126425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/>
              <a:t>Махаон</a:t>
            </a:r>
          </a:p>
        </p:txBody>
      </p:sp>
      <p:pic>
        <p:nvPicPr>
          <p:cNvPr id="8" name="Объект 3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4844" r="6173" b="4437"/>
          <a:stretch/>
        </p:blipFill>
        <p:spPr>
          <a:xfrm>
            <a:off x="4788024" y="2786780"/>
            <a:ext cx="4168814" cy="33531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164288" y="2577871"/>
            <a:ext cx="170085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/>
              <a:t>Жук-олень</a:t>
            </a:r>
          </a:p>
        </p:txBody>
      </p:sp>
    </p:spTree>
    <p:extLst>
      <p:ext uri="{BB962C8B-B14F-4D97-AF65-F5344CB8AC3E}">
        <p14:creationId xmlns:p14="http://schemas.microsoft.com/office/powerpoint/2010/main" val="11791730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andshaftportal.ru/wp-content/uploads/2021/07/557195_6cc433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27496" cy="48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80728"/>
            <a:ext cx="443294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Колокольчик широколистный</a:t>
            </a:r>
          </a:p>
        </p:txBody>
      </p:sp>
      <p:pic>
        <p:nvPicPr>
          <p:cNvPr id="6" name="imgMain" descr="&amp;Icy;&amp;zcy;&amp;ocy;&amp;bcy;&amp;rcy;&amp;acy;&amp;zhcy;&amp;iecy;&amp;ncy;&amp;icy;&amp;iecy; &amp;rcy;&amp;acy;&amp;scy;&amp;tcy;&amp;iecy;&amp;ncy;&amp;icy;&amp;yacy; Centaurea ruthenica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7790" y="2132856"/>
            <a:ext cx="3121942" cy="40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862100" y="5603904"/>
            <a:ext cx="254037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Василёк русский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900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https://xn----ctbedddvllb1adc2ck4c2k.xn--p1ai/wp-content/uploads/hohlatka-marshalla-corydalis-marschalliana-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51" y="2924945"/>
            <a:ext cx="4575207" cy="3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gagaru.club/uploads/posts/2023-02/1676462114_gagaru-club-p-zolototisyachnik-krasivii-oboi-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80728"/>
            <a:ext cx="399647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Золототысячник красивый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62100" y="5603904"/>
            <a:ext cx="310386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Хохлатка Маршалла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12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Main" descr="&amp;Icy;&amp;zcy;&amp;ocy;&amp;bcy;&amp;rcy;&amp;acy;&amp;zhcy;&amp;iecy;&amp;ncy;&amp;icy;&amp;iecy; &amp;rcy;&amp;acy;&amp;scy;&amp;tcy;&amp;iecy;&amp;ncy;&amp;icy;&amp;yacy; Fritillaria ruthenica.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3284516"/>
            <a:ext cx="435999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gMain" descr="&amp;Icy;&amp;zcy;&amp;ocy;&amp;bcy;&amp;rcy;&amp;acy;&amp;zhcy;&amp;iecy;&amp;ncy;&amp;icy;&amp;iecy; &amp;rcy;&amp;acy;&amp;scy;&amp;tcy;&amp;iecy;&amp;ncy;&amp;icy;&amp;yacy; Cypripedium calceolus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1"/>
            <a:ext cx="4464496" cy="3672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139952" y="620688"/>
            <a:ext cx="2943434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Венерин башмачок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настоящий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4980526"/>
            <a:ext cx="239725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Рябчик русский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42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Main" descr="&amp;Icy;&amp;zcy;&amp;ocy;&amp;bcy;&amp;rcy;&amp;acy;&amp;zhcy;&amp;iecy;&amp;ncy;&amp;icy;&amp;iecy; &amp;rcy;&amp;acy;&amp;scy;&amp;tcy;&amp;iecy;&amp;ncy;&amp;icy;&amp;yacy; Linum flavum.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3068960"/>
            <a:ext cx="4286850" cy="31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gMain" descr="&amp;Icy;&amp;zcy;&amp;ocy;&amp;bcy;&amp;rcy;&amp;acy;&amp;zhcy;&amp;iecy;&amp;ncy;&amp;icy;&amp;iecy; &amp;rcy;&amp;acy;&amp;scy;&amp;tcy;&amp;iecy;&amp;ncy;&amp;icy;&amp;yacy; Galatella angustissima.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648"/>
            <a:ext cx="4197363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476672"/>
            <a:ext cx="381008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Солонечник узколистный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3848" y="5574578"/>
            <a:ext cx="190629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Лён жёлтый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890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Main" descr="&amp;Icy;&amp;zcy;&amp;ocy;&amp;bcy;&amp;rcy;&amp;acy;&amp;zhcy;&amp;iecy;&amp;ncy;&amp;icy;&amp;iecy; &amp;rcy;&amp;acy;&amp;scy;&amp;tcy;&amp;iecy;&amp;ncy;&amp;icy;&amp;yacy; Helianthemum canum.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282" y="2102506"/>
            <a:ext cx="3852981" cy="415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80728"/>
            <a:ext cx="2980944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Шпажник тонкий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 (Гладиолус тонкий)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99203" y="5301208"/>
            <a:ext cx="269067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Солнцецвет седой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imgMain" descr="&amp;Icy;&amp;zcy;&amp;ocy;&amp;bcy;&amp;rcy;&amp;acy;&amp;zhcy;&amp;iecy;&amp;ncy;&amp;icy;&amp;iecy; &amp;rcy;&amp;acy;&amp;scy;&amp;tcy;&amp;iecy;&amp;ncy;&amp;icy;&amp;yacy; Gladiolus tenuis.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79512" y="116632"/>
            <a:ext cx="2646113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06537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Main" descr="&amp;Icy;&amp;zcy;&amp;ocy;&amp;bcy;&amp;rcy;&amp;acy;&amp;zhcy;&amp;iecy;&amp;ncy;&amp;icy;&amp;iecy; &amp;rcy;&amp;acy;&amp;scy;&amp;tcy;&amp;iecy;&amp;ncy;&amp;icy;&amp;yacy; Vaccinium myrtillus.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283591" y="2924945"/>
            <a:ext cx="4642039" cy="334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gMain" descr="&amp;Icy;&amp;zcy;&amp;ocy;&amp;bcy;&amp;rcy;&amp;acy;&amp;zhcy;&amp;iecy;&amp;ncy;&amp;icy;&amp;iecy; &amp;rcy;&amp;acy;&amp;scy;&amp;tcy;&amp;iecy;&amp;ncy;&amp;icy;&amp;yacy; Stipa dasyphylla.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9616" y="116632"/>
            <a:ext cx="3792484" cy="379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47864" y="908720"/>
            <a:ext cx="39807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Ковыль </a:t>
            </a:r>
            <a:r>
              <a:rPr lang="ru-RU" sz="2400" b="1" dirty="0" err="1">
                <a:solidFill>
                  <a:srgbClr val="002060"/>
                </a:solidFill>
              </a:rPr>
              <a:t>опушённолистный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5046501"/>
            <a:ext cx="3672031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Черника обыкновенная </a:t>
            </a:r>
            <a:b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(черника </a:t>
            </a:r>
            <a:r>
              <a:rPr lang="ru-RU" sz="2400" b="1" dirty="0" err="1">
                <a:solidFill>
                  <a:srgbClr val="002060"/>
                </a:solidFill>
                <a:cs typeface="Times New Roman" pitchFamily="18" charset="0"/>
              </a:rPr>
              <a:t>миртолистная</a:t>
            </a: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40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Main" descr="&amp;Icy;&amp;zcy;&amp;ocy;&amp;bcy;&amp;rcy;&amp;acy;&amp;zhcy;&amp;iecy;&amp;ncy;&amp;icy;&amp;iecy; &amp;rcy;&amp;acy;&amp;scy;&amp;tcy;&amp;iecy;&amp;ncy;&amp;icy;&amp;yacy; Vaccinium vitis-idaea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332656"/>
            <a:ext cx="410445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80728"/>
            <a:ext cx="362605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Брусника обыкновенная</a:t>
            </a:r>
          </a:p>
        </p:txBody>
      </p:sp>
      <p:pic>
        <p:nvPicPr>
          <p:cNvPr id="6" name="imgMain" descr="&amp;Icy;&amp;zcy;&amp;ocy;&amp;bcy;&amp;rcy;&amp;acy;&amp;zhcy;&amp;iecy;&amp;ncy;&amp;icy;&amp;iecy; &amp;rcy;&amp;acy;&amp;scy;&amp;tcy;&amp;iecy;&amp;ncy;&amp;icy;&amp;yacy; Vaccinium vitis-idaea.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478415" y="1549950"/>
            <a:ext cx="3178696" cy="469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06896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Main" descr="&amp;Icy;&amp;zcy;&amp;ocy;&amp;bcy;&amp;rcy;&amp;acy;&amp;zhcy;&amp;iecy;&amp;ncy;&amp;icy;&amp;iecy; &amp;rcy;&amp;acy;&amp;scy;&amp;tcy;&amp;iecy;&amp;ncy;&amp;icy;&amp;yacy; Valeriana rossica.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9744" y="2233971"/>
            <a:ext cx="3505022" cy="411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gMain" descr="&amp;Icy;&amp;zcy;&amp;ocy;&amp;bcy;&amp;rcy;&amp;acy;&amp;zhcy;&amp;iecy;&amp;ncy;&amp;icy;&amp;iecy; &amp;rcy;&amp;acy;&amp;scy;&amp;tcy;&amp;iecy;&amp;ncy;&amp;icy;&amp;yacy; Verbascum phoeniceum.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4649170" cy="394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57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95936" y="260648"/>
            <a:ext cx="3176319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Коровяк фиолетовый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62100" y="5603904"/>
            <a:ext cx="292310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Валериана русская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813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gMain" descr="&amp;Icy;&amp;zcy;&amp;ocy;&amp;bcy;&amp;rcy;&amp;acy;&amp;zhcy;&amp;iecy;&amp;ncy;&amp;icy;&amp;iecy; &amp;rcy;&amp;acy;&amp;scy;&amp;tcy;&amp;iecy;&amp;ncy;&amp;icy;&amp;yacy; Lycopodium clavatum.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155406" y="1635249"/>
            <a:ext cx="3531394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gMain" descr="&amp;Icy;&amp;zcy;&amp;ocy;&amp;bcy;&amp;rcy;&amp;acy;&amp;zhcy;&amp;iecy;&amp;ncy;&amp;icy;&amp;iecy; &amp;rcy;&amp;acy;&amp;scy;&amp;tcy;&amp;iecy;&amp;ncy;&amp;icy;&amp;yacy; Iris pineticola."/>
          <p:cNvPicPr/>
          <p:nvPr/>
        </p:nvPicPr>
        <p:blipFill rotWithShape="1">
          <a:blip r:embed="rId3"/>
          <a:srcRect b="5935"/>
          <a:stretch/>
        </p:blipFill>
        <p:spPr bwMode="auto">
          <a:xfrm>
            <a:off x="107504" y="116632"/>
            <a:ext cx="477018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58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260648"/>
            <a:ext cx="2621615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Касатик боровой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(Ирис боровой)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3550656"/>
            <a:ext cx="3476336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Плаун булавовидный </a:t>
            </a:r>
            <a:b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(Плаун обыкновенный)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074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gorodik-sad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117" y="1721580"/>
            <a:ext cx="3866208" cy="462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Символом Вейделевского района может стать редкий пион - Новости - МОЁ. Online Белгор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60" y="116632"/>
            <a:ext cx="4069180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59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476672"/>
            <a:ext cx="304673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Пион тонколистный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53762" y="5445224"/>
            <a:ext cx="269195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Кубышка жёлтая </a:t>
            </a:r>
          </a:p>
        </p:txBody>
      </p:sp>
    </p:spTree>
    <p:extLst>
      <p:ext uri="{BB962C8B-B14F-4D97-AF65-F5344CB8AC3E}">
        <p14:creationId xmlns:p14="http://schemas.microsoft.com/office/powerpoint/2010/main" val="329348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641815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3734366"/>
            <a:ext cx="347826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Мелиттурга </a:t>
            </a:r>
            <a:r>
              <a:rPr lang="ru-RU" sz="2400" b="1" dirty="0" err="1">
                <a:solidFill>
                  <a:srgbClr val="002060"/>
                </a:solidFill>
              </a:rPr>
              <a:t>булавоусая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1187624" y="4725144"/>
            <a:ext cx="7776418" cy="1368152"/>
          </a:xfrm>
          <a:prstGeom prst="rect">
            <a:avLst/>
          </a:prstGeo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44450" indent="0" algn="ctr" eaLnBrk="1" hangingPunct="1">
              <a:buFont typeface="Georgia" panose="02040502050405020303" pitchFamily="18" charset="0"/>
              <a:buNone/>
            </a:pP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Уязвимый вид, угроза исчезновения которого на территории области велика. Распространение:  </a:t>
            </a:r>
            <a:r>
              <a:rPr lang="ru-RU" alt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Мантуровский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alt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Горшеченский</a:t>
            </a:r>
            <a:r>
              <a:rPr lang="ru-RU" alt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районы.</a:t>
            </a:r>
          </a:p>
          <a:p>
            <a:pPr marL="44450" indent="0" eaLnBrk="1" hangingPunct="1">
              <a:buFont typeface="Georgia" panose="02040502050405020303" pitchFamily="18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978115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dsflora.ru/wp-content/uploads/2023/02/Strausnik-obyknovennyj-Matteuccia-struthiopteri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58169"/>
            <a:ext cx="3898181" cy="389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кувшинка бела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3"/>
          <a:stretch/>
        </p:blipFill>
        <p:spPr bwMode="auto">
          <a:xfrm>
            <a:off x="251520" y="116632"/>
            <a:ext cx="410697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60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35896" y="548680"/>
            <a:ext cx="251985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Кувшинка белая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5445224"/>
            <a:ext cx="388657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Страусник обыкновенный</a:t>
            </a:r>
          </a:p>
        </p:txBody>
      </p:sp>
    </p:spTree>
    <p:extLst>
      <p:ext uri="{BB962C8B-B14F-4D97-AF65-F5344CB8AC3E}">
        <p14:creationId xmlns:p14="http://schemas.microsoft.com/office/powerpoint/2010/main" val="41061638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432" y="2564904"/>
            <a:ext cx="4056847" cy="3791446"/>
          </a:xfrm>
          <a:prstGeom prst="rect">
            <a:avLst/>
          </a:prstGeom>
        </p:spPr>
      </p:pic>
      <p:pic>
        <p:nvPicPr>
          <p:cNvPr id="21506" name="Picture 2" descr="https://blog-travushka.ru/wp-content/uploads/2018/09/%D0%9F0084%D1%82%D0%BA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9349"/>
            <a:ext cx="4445067" cy="33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61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83968" y="1052736"/>
            <a:ext cx="31662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Плаун булавовидный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02045" y="5301208"/>
            <a:ext cx="304557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Прострел, сон-трава</a:t>
            </a:r>
          </a:p>
        </p:txBody>
      </p:sp>
    </p:spTree>
    <p:extLst>
      <p:ext uri="{BB962C8B-B14F-4D97-AF65-F5344CB8AC3E}">
        <p14:creationId xmlns:p14="http://schemas.microsoft.com/office/powerpoint/2010/main" val="37874004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s://dubabah.club/uploads/posts/2023-01/1674135018_dubabah-club-p-liliya-tsarskie-kudri-vkontakte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52709"/>
            <a:ext cx="4003641" cy="40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static.tildacdn.com/stor3362-3435-4366-b431-643639333430/21414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5" y="188640"/>
            <a:ext cx="4710475" cy="313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62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59601" y="332656"/>
            <a:ext cx="270093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Ветреница лесная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10175" y="5085184"/>
            <a:ext cx="2745624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Лилия кудреватая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 (Царские кудри)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8274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openfito.ru/galereya/image?view=image&amp;format=raw&amp;type=img&amp;id=88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"/>
          <a:stretch/>
        </p:blipFill>
        <p:spPr bwMode="auto">
          <a:xfrm>
            <a:off x="4355976" y="1780139"/>
            <a:ext cx="4642304" cy="295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016220" cy="3212976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63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47864" y="260648"/>
            <a:ext cx="2632708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Наперстянка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крупноцветковая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4962637"/>
            <a:ext cx="235564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Кошачья лапка</a:t>
            </a:r>
          </a:p>
        </p:txBody>
      </p:sp>
      <p:pic>
        <p:nvPicPr>
          <p:cNvPr id="24580" name="Picture 4" descr="http://vsegda-pomnim.com/uploads/posts/2022-04/1650520414_21-vsegda-pomnim-com-p-kak-viglyadyat-tsveti-koshachi-lapki-foto-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584172" cy="235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918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img-fotki.yandex.ru/get/52656/67700761.373/0_14fb5d_49e1c49c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"/>
          <a:stretch/>
        </p:blipFill>
        <p:spPr bwMode="auto">
          <a:xfrm>
            <a:off x="4138766" y="3068960"/>
            <a:ext cx="4828868" cy="31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s://thepresentation.ru/img/tmb/1/55312/d7cd276af2098fc1ab5d4a1cbf87558d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3420" r="40152" b="3340"/>
          <a:stretch/>
        </p:blipFill>
        <p:spPr bwMode="auto">
          <a:xfrm>
            <a:off x="251520" y="116632"/>
            <a:ext cx="3610580" cy="504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64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404664"/>
            <a:ext cx="383765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Ятрышник шлемоносный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455318"/>
            <a:ext cx="375846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Белокрыльник болотный</a:t>
            </a:r>
          </a:p>
        </p:txBody>
      </p:sp>
    </p:spTree>
    <p:extLst>
      <p:ext uri="{BB962C8B-B14F-4D97-AF65-F5344CB8AC3E}">
        <p14:creationId xmlns:p14="http://schemas.microsoft.com/office/powerpoint/2010/main" val="29220347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pt-zapovednik.ru/wp-content/uploads/2018/06/IMGP5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32502"/>
            <a:ext cx="4643053" cy="309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s://upload.wikimedia.org/wikipedia/commons/3/3a/%D0%94%D1%80%D0%B5%D0%BC%D0%BB%D0%B8%D0%BA_%D0%BC%D0%BE%D1%80%D0%BE%D0%B7%D0%BD%D0%B8%D0%BA%D0%BE%D0%B2%D1%8B%D0%B9_%D0%90%D0%BB%D1%8C%D0%B1%D0%BE%D0%BC_KR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 bwMode="auto">
          <a:xfrm>
            <a:off x="251520" y="188640"/>
            <a:ext cx="553021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65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32040" y="332656"/>
            <a:ext cx="2254400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Дремлик </a:t>
            </a:r>
          </a:p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морозниковый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3972345"/>
            <a:ext cx="2801921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Любка двулистная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(ночная фиалка)</a:t>
            </a:r>
          </a:p>
        </p:txBody>
      </p:sp>
    </p:spTree>
    <p:extLst>
      <p:ext uri="{BB962C8B-B14F-4D97-AF65-F5344CB8AC3E}">
        <p14:creationId xmlns:p14="http://schemas.microsoft.com/office/powerpoint/2010/main" val="34168881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https://pro-dachnikov.com/uploads/posts/2021-11/1637318319_10-pro-dachnikov-com-p-lyubka-zelyonotsvetnaya-foto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73" y="2902480"/>
            <a:ext cx="4617453" cy="346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live.staticflickr.com/4830/32827861118_8dffb66cdc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19600" cy="32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66</a:t>
            </a:fld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808025" y="260648"/>
            <a:ext cx="274517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Белозор болотный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196588"/>
            <a:ext cx="354738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Любка зеленоцветковая</a:t>
            </a:r>
          </a:p>
        </p:txBody>
      </p:sp>
    </p:spTree>
    <p:extLst>
      <p:ext uri="{BB962C8B-B14F-4D97-AF65-F5344CB8AC3E}">
        <p14:creationId xmlns:p14="http://schemas.microsoft.com/office/powerpoint/2010/main" val="4229036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7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5840413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43381" y="1340768"/>
            <a:ext cx="2419637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/>
              <a:t>Шмель моховой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4703007"/>
            <a:ext cx="6516216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4450" algn="ctr"/>
            <a:r>
              <a:rPr lang="ru-RU" alt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Горшеченский, </a:t>
            </a:r>
            <a:r>
              <a:rPr lang="ru-RU" altLang="ru-RU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Поныровский</a:t>
            </a:r>
            <a:r>
              <a:rPr lang="ru-RU" alt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, Железногорский, </a:t>
            </a:r>
            <a:r>
              <a:rPr lang="ru-RU" altLang="ru-RU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Щигровский</a:t>
            </a:r>
            <a:r>
              <a:rPr lang="ru-RU" alt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районы, окрестности г. Курска (оз. Линево).</a:t>
            </a:r>
          </a:p>
        </p:txBody>
      </p:sp>
    </p:spTree>
    <p:extLst>
      <p:ext uri="{BB962C8B-B14F-4D97-AF65-F5344CB8AC3E}">
        <p14:creationId xmlns:p14="http://schemas.microsoft.com/office/powerpoint/2010/main" val="338848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8</a:t>
            </a:fld>
            <a:endParaRPr lang="ru-RU"/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883275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28383" y="1484784"/>
            <a:ext cx="3555332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Богомол обыкновенный</a:t>
            </a:r>
          </a:p>
        </p:txBody>
      </p:sp>
      <p:sp>
        <p:nvSpPr>
          <p:cNvPr id="5" name="Объект 2"/>
          <p:cNvSpPr>
            <a:spLocks noGrp="1"/>
          </p:cNvSpPr>
          <p:nvPr>
            <p:ph sz="quarter" idx="4294967295"/>
          </p:nvPr>
        </p:nvSpPr>
        <p:spPr>
          <a:xfrm>
            <a:off x="467544" y="4416642"/>
            <a:ext cx="8443501" cy="1717961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44450" indent="0" algn="ctr" eaLnBrk="1" hangingPunct="1">
              <a:buFont typeface="Georgia" panose="02040502050405020303" pitchFamily="18" charset="0"/>
              <a:buNone/>
            </a:pPr>
            <a:r>
              <a:rPr lang="ru-RU" altLang="ru-RU" sz="2400" dirty="0"/>
              <a:t>Вид, находящийся на территории области под угрозой исчезновения.</a:t>
            </a:r>
          </a:p>
          <a:p>
            <a:pPr marL="44450" indent="0" algn="ctr" eaLnBrk="1" hangingPunct="1">
              <a:buFont typeface="Georgia" panose="02040502050405020303" pitchFamily="18" charset="0"/>
              <a:buNone/>
            </a:pPr>
            <a:r>
              <a:rPr lang="ru-RU" altLang="ru-RU" sz="2400" dirty="0"/>
              <a:t>Распространен в</a:t>
            </a:r>
            <a:r>
              <a:rPr lang="ru-RU" altLang="ru-RU" sz="2400" b="1" dirty="0"/>
              <a:t> </a:t>
            </a:r>
            <a:r>
              <a:rPr lang="ru-RU" altLang="ru-RU" sz="2400" dirty="0"/>
              <a:t>Курском, </a:t>
            </a:r>
            <a:r>
              <a:rPr lang="ru-RU" altLang="ru-RU" sz="2400" dirty="0" err="1"/>
              <a:t>Медвенском</a:t>
            </a:r>
            <a:r>
              <a:rPr lang="ru-RU" altLang="ru-RU" sz="2400" dirty="0"/>
              <a:t> и </a:t>
            </a:r>
            <a:r>
              <a:rPr lang="ru-RU" altLang="ru-RU" sz="2400" dirty="0" err="1"/>
              <a:t>Обоянском</a:t>
            </a:r>
            <a:r>
              <a:rPr lang="ru-RU" altLang="ru-RU" sz="2400" dirty="0"/>
              <a:t> районах.</a:t>
            </a:r>
          </a:p>
        </p:txBody>
      </p:sp>
    </p:spTree>
    <p:extLst>
      <p:ext uri="{BB962C8B-B14F-4D97-AF65-F5344CB8AC3E}">
        <p14:creationId xmlns:p14="http://schemas.microsoft.com/office/powerpoint/2010/main" val="260293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840-53D3-43A5-B615-FA12529303C1}" type="slidenum">
              <a:rPr lang="ru-RU" smtClean="0"/>
              <a:t>9</a:t>
            </a:fld>
            <a:endParaRPr lang="ru-RU"/>
          </a:p>
        </p:txBody>
      </p:sp>
      <p:pic>
        <p:nvPicPr>
          <p:cNvPr id="6" name="Picture 2" descr="https://upload.wikimedia.org/wikipedia/commons/thumb/e/ee/Vanessa_atalanta1.jpg/1024px-Vanessa_atalant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559743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8144" y="2204864"/>
            <a:ext cx="2682594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Бабочка Адмирал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4653136"/>
            <a:ext cx="8712968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Окраска пёстрая. Обитает на лесных опушках, в садах, в парках. Гусеницы живут на листьях крапивы, чертополоха, культурным растениям не вредят. Численность бабочек сокращается.</a:t>
            </a:r>
          </a:p>
        </p:txBody>
      </p:sp>
    </p:spTree>
    <p:extLst>
      <p:ext uri="{BB962C8B-B14F-4D97-AF65-F5344CB8AC3E}">
        <p14:creationId xmlns:p14="http://schemas.microsoft.com/office/powerpoint/2010/main" val="2761464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1624</Words>
  <Application>Microsoft Office PowerPoint</Application>
  <PresentationFormat>Экран (4:3)</PresentationFormat>
  <Paragraphs>209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Быстрянка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ПТИЦЫ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МЛЕКОПИТАЮЩИЕ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РАСТЕНИЯ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Глаголев</dc:creator>
  <cp:lastModifiedBy>Кафедра ДиНО</cp:lastModifiedBy>
  <cp:revision>48</cp:revision>
  <dcterms:created xsi:type="dcterms:W3CDTF">2023-04-10T08:53:20Z</dcterms:created>
  <dcterms:modified xsi:type="dcterms:W3CDTF">2023-08-07T07:45:06Z</dcterms:modified>
</cp:coreProperties>
</file>