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69" r:id="rId3"/>
    <p:sldId id="266" r:id="rId4"/>
    <p:sldId id="267" r:id="rId5"/>
    <p:sldId id="285" r:id="rId6"/>
    <p:sldId id="258" r:id="rId7"/>
    <p:sldId id="268" r:id="rId8"/>
    <p:sldId id="259" r:id="rId9"/>
    <p:sldId id="287" r:id="rId10"/>
    <p:sldId id="260" r:id="rId11"/>
    <p:sldId id="261" r:id="rId12"/>
    <p:sldId id="262" r:id="rId13"/>
    <p:sldId id="288" r:id="rId14"/>
    <p:sldId id="263" r:id="rId15"/>
    <p:sldId id="264" r:id="rId16"/>
    <p:sldId id="270" r:id="rId17"/>
    <p:sldId id="265" r:id="rId18"/>
    <p:sldId id="274" r:id="rId19"/>
    <p:sldId id="275" r:id="rId20"/>
    <p:sldId id="276" r:id="rId21"/>
    <p:sldId id="277" r:id="rId22"/>
    <p:sldId id="271" r:id="rId23"/>
    <p:sldId id="284" r:id="rId24"/>
    <p:sldId id="272" r:id="rId25"/>
    <p:sldId id="273" r:id="rId26"/>
    <p:sldId id="286" r:id="rId27"/>
    <p:sldId id="283" r:id="rId28"/>
    <p:sldId id="279" r:id="rId29"/>
    <p:sldId id="280" r:id="rId30"/>
    <p:sldId id="278" r:id="rId31"/>
    <p:sldId id="281" r:id="rId32"/>
    <p:sldId id="289" r:id="rId33"/>
    <p:sldId id="282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12" autoAdjust="0"/>
  </p:normalViewPr>
  <p:slideViewPr>
    <p:cSldViewPr>
      <p:cViewPr varScale="1">
        <p:scale>
          <a:sx n="109" d="100"/>
          <a:sy n="109" d="100"/>
        </p:scale>
        <p:origin x="-16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pull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3438" y="4643446"/>
            <a:ext cx="40719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gradFill flip="none" rotWithShape="1">
                  <a:gsLst>
                    <a:gs pos="0">
                      <a:srgbClr val="003399">
                        <a:shade val="30000"/>
                        <a:satMod val="115000"/>
                      </a:srgbClr>
                    </a:gs>
                    <a:gs pos="50000">
                      <a:srgbClr val="003399">
                        <a:shade val="67500"/>
                        <a:satMod val="115000"/>
                      </a:srgbClr>
                    </a:gs>
                    <a:gs pos="100000">
                      <a:srgbClr val="003399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Автор: </a:t>
            </a:r>
            <a:r>
              <a:rPr lang="ru-RU" sz="1400" b="1" dirty="0" err="1" smtClean="0">
                <a:gradFill flip="none" rotWithShape="1">
                  <a:gsLst>
                    <a:gs pos="0">
                      <a:srgbClr val="003399">
                        <a:shade val="30000"/>
                        <a:satMod val="115000"/>
                      </a:srgbClr>
                    </a:gs>
                    <a:gs pos="50000">
                      <a:srgbClr val="003399">
                        <a:shade val="67500"/>
                        <a:satMod val="115000"/>
                      </a:srgbClr>
                    </a:gs>
                    <a:gs pos="100000">
                      <a:srgbClr val="003399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Абезин</a:t>
            </a:r>
            <a:r>
              <a:rPr lang="ru-RU" sz="1400" b="1" dirty="0" smtClean="0">
                <a:gradFill flip="none" rotWithShape="1">
                  <a:gsLst>
                    <a:gs pos="0">
                      <a:srgbClr val="003399">
                        <a:shade val="30000"/>
                        <a:satMod val="115000"/>
                      </a:srgbClr>
                    </a:gs>
                    <a:gs pos="50000">
                      <a:srgbClr val="003399">
                        <a:shade val="67500"/>
                        <a:satMod val="115000"/>
                      </a:srgbClr>
                    </a:gs>
                    <a:gs pos="100000">
                      <a:srgbClr val="003399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Михаил</a:t>
            </a:r>
          </a:p>
          <a:p>
            <a:pPr algn="just"/>
            <a:r>
              <a:rPr lang="ru-RU" sz="1400" b="1" dirty="0" smtClean="0">
                <a:gradFill flip="none" rotWithShape="1">
                  <a:gsLst>
                    <a:gs pos="0">
                      <a:srgbClr val="003399">
                        <a:shade val="30000"/>
                        <a:satMod val="115000"/>
                      </a:srgbClr>
                    </a:gs>
                    <a:gs pos="50000">
                      <a:srgbClr val="003399">
                        <a:shade val="67500"/>
                        <a:satMod val="115000"/>
                      </a:srgbClr>
                    </a:gs>
                    <a:gs pos="100000">
                      <a:srgbClr val="003399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МБОУ </a:t>
            </a:r>
            <a:r>
              <a:rPr lang="ru-RU" sz="1400" b="1" dirty="0" smtClean="0">
                <a:gradFill flip="none" rotWithShape="1">
                  <a:gsLst>
                    <a:gs pos="0">
                      <a:srgbClr val="003399">
                        <a:shade val="30000"/>
                        <a:satMod val="115000"/>
                      </a:srgbClr>
                    </a:gs>
                    <a:gs pos="50000">
                      <a:srgbClr val="003399">
                        <a:shade val="67500"/>
                        <a:satMod val="115000"/>
                      </a:srgbClr>
                    </a:gs>
                    <a:gs pos="100000">
                      <a:srgbClr val="003399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«Гимназия №4», Курск</a:t>
            </a:r>
          </a:p>
          <a:p>
            <a:pPr algn="just"/>
            <a:r>
              <a:rPr lang="ru-RU" sz="1400" b="1" dirty="0" smtClean="0">
                <a:gradFill flip="none" rotWithShape="1">
                  <a:gsLst>
                    <a:gs pos="0">
                      <a:srgbClr val="003399">
                        <a:shade val="30000"/>
                        <a:satMod val="115000"/>
                      </a:srgbClr>
                    </a:gs>
                    <a:gs pos="50000">
                      <a:srgbClr val="003399">
                        <a:shade val="67500"/>
                        <a:satMod val="115000"/>
                      </a:srgbClr>
                    </a:gs>
                    <a:gs pos="100000">
                      <a:srgbClr val="003399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Руководитель: </a:t>
            </a:r>
            <a:r>
              <a:rPr lang="ru-RU" sz="1400" b="1" dirty="0" err="1" smtClean="0">
                <a:gradFill flip="none" rotWithShape="1">
                  <a:gsLst>
                    <a:gs pos="0">
                      <a:srgbClr val="003399">
                        <a:shade val="30000"/>
                        <a:satMod val="115000"/>
                      </a:srgbClr>
                    </a:gs>
                    <a:gs pos="50000">
                      <a:srgbClr val="003399">
                        <a:shade val="67500"/>
                        <a:satMod val="115000"/>
                      </a:srgbClr>
                    </a:gs>
                    <a:gs pos="100000">
                      <a:srgbClr val="003399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Толдонова</a:t>
            </a:r>
            <a:endParaRPr lang="ru-RU" sz="1400" b="1" dirty="0" smtClean="0">
              <a:gradFill flip="none" rotWithShape="1">
                <a:gsLst>
                  <a:gs pos="0">
                    <a:srgbClr val="003399">
                      <a:shade val="30000"/>
                      <a:satMod val="115000"/>
                    </a:srgbClr>
                  </a:gs>
                  <a:gs pos="50000">
                    <a:srgbClr val="003399">
                      <a:shade val="67500"/>
                      <a:satMod val="115000"/>
                    </a:srgbClr>
                  </a:gs>
                  <a:gs pos="100000">
                    <a:srgbClr val="003399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gradFill flip="none" rotWithShape="1">
                  <a:gsLst>
                    <a:gs pos="0">
                      <a:srgbClr val="003399">
                        <a:shade val="30000"/>
                        <a:satMod val="115000"/>
                      </a:srgbClr>
                    </a:gs>
                    <a:gs pos="50000">
                      <a:srgbClr val="003399">
                        <a:shade val="67500"/>
                        <a:satMod val="115000"/>
                      </a:srgbClr>
                    </a:gs>
                    <a:gs pos="100000">
                      <a:srgbClr val="003399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Татьяна Ивановна</a:t>
            </a:r>
          </a:p>
          <a:p>
            <a:pPr algn="just"/>
            <a:r>
              <a:rPr lang="ru-RU" sz="1400" b="1" dirty="0" smtClean="0">
                <a:gradFill flip="none" rotWithShape="1">
                  <a:gsLst>
                    <a:gs pos="0">
                      <a:srgbClr val="003399">
                        <a:shade val="30000"/>
                        <a:satMod val="115000"/>
                      </a:srgbClr>
                    </a:gs>
                    <a:gs pos="50000">
                      <a:srgbClr val="003399">
                        <a:shade val="67500"/>
                        <a:satMod val="115000"/>
                      </a:srgbClr>
                    </a:gs>
                    <a:gs pos="100000">
                      <a:srgbClr val="003399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учитель начальных классов,</a:t>
            </a:r>
          </a:p>
          <a:p>
            <a:pPr algn="just"/>
            <a:r>
              <a:rPr lang="ru-RU" sz="1400" b="1" dirty="0" smtClean="0">
                <a:gradFill flip="none" rotWithShape="1">
                  <a:gsLst>
                    <a:gs pos="0">
                      <a:srgbClr val="003399">
                        <a:shade val="30000"/>
                        <a:satMod val="115000"/>
                      </a:srgbClr>
                    </a:gs>
                    <a:gs pos="50000">
                      <a:srgbClr val="003399">
                        <a:shade val="67500"/>
                        <a:satMod val="115000"/>
                      </a:srgbClr>
                    </a:gs>
                    <a:gs pos="100000">
                      <a:srgbClr val="003399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МБОУ «Гимназия №4»,Курск</a:t>
            </a:r>
            <a:endParaRPr lang="ru-RU" sz="1400" dirty="0">
              <a:gradFill flip="none" rotWithShape="1">
                <a:gsLst>
                  <a:gs pos="0">
                    <a:srgbClr val="003399">
                      <a:shade val="30000"/>
                      <a:satMod val="115000"/>
                    </a:srgbClr>
                  </a:gs>
                  <a:gs pos="50000">
                    <a:srgbClr val="003399">
                      <a:shade val="67500"/>
                      <a:satMod val="115000"/>
                    </a:srgbClr>
                  </a:gs>
                  <a:gs pos="100000">
                    <a:srgbClr val="003399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atin typeface="+mj-lt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1357298"/>
            <a:ext cx="535785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Жизнь и </a:t>
            </a: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творчество </a:t>
            </a: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Евгения Ивановича </a:t>
            </a: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Носова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3796" name="Picture 4" descr="http://www.rp-net.ru/images/book/Nos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4273797" cy="5572164"/>
          </a:xfrm>
          <a:prstGeom prst="round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2435" y="3071810"/>
            <a:ext cx="4476783" cy="3357587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642918"/>
            <a:ext cx="40719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</a:rPr>
              <a:t>Грамоте будущего писателя обучала бабушка Варвара Ионовна.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</a:rPr>
              <a:t> Евгений Иванович до конца жизни помнил ее мучные «Аз» и «Буки» и описал их в одноименном рассказе</a:t>
            </a:r>
            <a:endParaRPr lang="ru-RU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0723" name="Picture 3" descr="C:\Users\User\Desktop\Фото школа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357166"/>
            <a:ext cx="3714776" cy="2345735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00034" y="2786058"/>
            <a:ext cx="3643338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«- Ты давай учись буквы писать. Знаешь буквы?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Н-не-к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…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- Вот тебе раз! Выходит, я – темень и ты не больно-то грамотей. Бабушка стерла ладонью мою прежнюю загогулину и на том месте подсеяла свежей муки.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- Вот и давай… И бумаги не надо, и карандаш при тебе. – Я этим самым карандашом почесал макушку.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- «Аз» знаешь?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- Это чего?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Буква такая. Самая первая».          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    («</a:t>
            </a:r>
            <a:r>
              <a:rPr kumimoji="0" lang="ru-RU" sz="14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Аз-Буки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…»)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785794"/>
            <a:ext cx="7929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 рубеже тридцатых годов родители Евгения Ивановича поступили на курский машиностроительный завод, и будущий писатель стал городским жителем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4786322"/>
            <a:ext cx="22124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Женя Носов с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другом детства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Ваней Кононовым,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1932 г.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9698" name="Picture 2" descr="C:\Users\User\Desktop\2-ой класс\Носов\DSC_8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214554"/>
            <a:ext cx="6072198" cy="4048132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428604"/>
            <a:ext cx="77867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«Мы жили в старом двухэтажном доме на шумной Гужевой улице. В те времена город еще не знал асфальта. Дом стоял в глубине двора, за большими каменными воротами, всегда распахнутыми настежь и похожими на триумфальную арку»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                                       («Дом за триумфальной аркой»)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14554"/>
            <a:ext cx="5284793" cy="4212263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72132" y="4429132"/>
            <a:ext cx="32861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Дом по ул. Красноармейская, 35 А,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где прошло детство писателя,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он описал и в рассказах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«НЛО нашего детства».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«Не имей десять рублей»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50030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Писатель у своего дома по улице  Ломоносова, 35,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в котором он жил с семьей до 1973 года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428604"/>
            <a:ext cx="3857652" cy="5958406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929058" y="3143248"/>
            <a:ext cx="485775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«Я помню Курск своего детства, петушиный, лошадиный, когда еще не было машин, а ходил по улицам старый дребезжащий трамвайчик… С восходом солнца на булыжные мостовые выходили тысячи лошадей, город сотрясался от конного грохота, а потом начинали перекликаться гудки. Каждый завод или фабрика имели свой гудок… Очень своеобразный город»</a:t>
            </a:r>
          </a:p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(Е.И. Носов Автобиография)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7651" name="Picture 3" descr="http://old-kursk.ru/book/kovalev-mem/pic/image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3857652" cy="2439032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5" name="Picture 7" descr="http://img3.nnm.ru/5/8/8/6/f/5886f4542bbb1fc50225154299f13ddd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14752"/>
            <a:ext cx="3571900" cy="2276491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61" name="Picture 13" descr="http://www.kursk.nash-ostrov.ru/images/TRANSPORT/TRAMVAI/tram_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500042"/>
            <a:ext cx="3754580" cy="2411145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500042"/>
            <a:ext cx="65357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Военное лихолетье</a:t>
            </a:r>
            <a:endParaRPr lang="ru-RU" sz="4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3571900" cy="5169504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000496" y="1571612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Закончив восьмой класс,  в 1943 году Евгений Иванович ушёл на фронт, став наводчиком орудия.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Полтора года он находился на передовых позициях в артиллерийской батарее истребителей танков.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боях под Кенигсбергом 8 февраля 1945 года он был тяжело ранен и День Победы встречал в госпитале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000496" y="5500702"/>
            <a:ext cx="47243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Фотография сделана в госпитале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17 апреля 1945 г.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Папаху и гимнастерку Евгению Ивановичу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одолжил заезжий фотограф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00042"/>
            <a:ext cx="80724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 своем фронтовом  пути рядовой Евгений  Носов подбил немало вражеской военной техники, был награжден орденами Красной Звезды и Отечественной войны II степени, медалями "За отвагу" и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"За победу над Германией»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5286380" cy="4311724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000760" y="3714752"/>
            <a:ext cx="25003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Славный боевой путь писателя пролег через многие города:  Брянск, Могилев, Бобруйск, Минск, </a:t>
            </a:r>
            <a:r>
              <a:rPr lang="ru-RU" b="1" dirty="0" err="1" smtClean="0">
                <a:solidFill>
                  <a:srgbClr val="002060"/>
                </a:solidFill>
              </a:rPr>
              <a:t>Белосток</a:t>
            </a:r>
            <a:r>
              <a:rPr lang="ru-RU" b="1" dirty="0" smtClean="0">
                <a:solidFill>
                  <a:srgbClr val="002060"/>
                </a:solidFill>
              </a:rPr>
              <a:t>, Варшаву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428604"/>
            <a:ext cx="75087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Увлечения писателя</a:t>
            </a:r>
            <a:endParaRPr lang="ru-RU" sz="4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285860"/>
            <a:ext cx="8072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 музейных витрин на нас смотрит множество маленьких глаз забавных фигурок, сделанных руками писателя из природных материалов и как бы оживающих на страницах его рассказов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714620"/>
            <a:ext cx="2381267" cy="357190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7" name="Picture 7" descr="C:\Users\User\Desktop\2-ой класс\Носов\DSC_8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500438"/>
            <a:ext cx="3321835" cy="2214557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8" name="Picture 8" descr="C:\Users\User\Desktop\2-ой класс\Носов\DSC_86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786058"/>
            <a:ext cx="2333625" cy="3500438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571480"/>
            <a:ext cx="378621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Вот белый гусь: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«Выправка, походка, тон, ходил важно, никогда не бежал, даже если припустит за ним собака, высоко и неподвижно держал шею, упругие полутораметровые крылья, звонкий голос, не признавал никого. Красивая птица: белоснежные тугие перья как глыба рафинада, белоснежный китель, клюв цвета апельсиновой корки, на него засматривались лучшие гусыни»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                             («Белый гусь»)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052844"/>
            <a:ext cx="4143404" cy="4504971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071678"/>
            <a:ext cx="6107949" cy="4071966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034" y="500042"/>
            <a:ext cx="81439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Рядом сидит пес </a:t>
            </a:r>
            <a:r>
              <a:rPr lang="ru-RU" b="1" dirty="0" err="1" smtClean="0">
                <a:solidFill>
                  <a:srgbClr val="002060"/>
                </a:solidFill>
              </a:rPr>
              <a:t>Сысой</a:t>
            </a:r>
            <a:r>
              <a:rPr lang="ru-RU" b="1" dirty="0" smtClean="0">
                <a:solidFill>
                  <a:srgbClr val="002060"/>
                </a:solidFill>
              </a:rPr>
              <a:t> из рассказа «</a:t>
            </a:r>
            <a:r>
              <a:rPr lang="ru-RU" b="1" dirty="0" err="1" smtClean="0">
                <a:solidFill>
                  <a:srgbClr val="002060"/>
                </a:solidFill>
              </a:rPr>
              <a:t>Аз-Буки</a:t>
            </a:r>
            <a:r>
              <a:rPr lang="ru-RU" b="1" dirty="0" smtClean="0">
                <a:solidFill>
                  <a:srgbClr val="002060"/>
                </a:solidFill>
              </a:rPr>
              <a:t>…»: «…неловкий, лопоухий увалень желтоватого </a:t>
            </a:r>
            <a:r>
              <a:rPr lang="ru-RU" b="1" dirty="0" err="1" smtClean="0">
                <a:solidFill>
                  <a:srgbClr val="002060"/>
                </a:solidFill>
              </a:rPr>
              <a:t>телячего</a:t>
            </a:r>
            <a:r>
              <a:rPr lang="ru-RU" b="1" dirty="0" smtClean="0">
                <a:solidFill>
                  <a:srgbClr val="002060"/>
                </a:solidFill>
              </a:rPr>
              <a:t> окраса. Глаза у него тяжелые, теплые, совсем как у бабушки Вари, в них не было ни </a:t>
            </a:r>
            <a:r>
              <a:rPr lang="ru-RU" b="1" dirty="0" err="1" smtClean="0">
                <a:solidFill>
                  <a:srgbClr val="002060"/>
                </a:solidFill>
              </a:rPr>
              <a:t>капушки</a:t>
            </a:r>
            <a:r>
              <a:rPr lang="ru-RU" b="1" dirty="0" smtClean="0">
                <a:solidFill>
                  <a:srgbClr val="002060"/>
                </a:solidFill>
              </a:rPr>
              <a:t> злости, а лишь открытый и ясный свет доверчивой души…»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www.workvdome.ru/xml_my_shop_new/img/101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1905000" cy="300990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6" descr="http://www.dddmarket.ru/image/new/new.2032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714488"/>
            <a:ext cx="1911080" cy="2500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6872" name="Picture 8" descr="http://j.livelib.ru/boocover/1000656104/l/310c/Evgenij_Nosov__Tridtsat_zer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429000"/>
            <a:ext cx="1905000" cy="2438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6874" name="Picture 10" descr="http://www.libex.ru/dimg/18ee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000504"/>
            <a:ext cx="1785950" cy="227993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500430" y="428604"/>
            <a:ext cx="51435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«Тридцать зерен», «Белый гусь», «Хитрюга», «</a:t>
            </a:r>
            <a:r>
              <a:rPr lang="ru-RU" sz="1600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Аз-Буки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…»,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«Как патефон петуха от смерти спас»…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Многим курским школьникам знакомы произведения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земляка Евгения Ивановича Носова.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Но каким он был человеком, чем увлекался, как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переплелись его жизнь и творчество? Чтобы найти ответы на эти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вопросы, я, прочитав рассказы писателя,  отправился в Литературный музей родного города</a:t>
            </a:r>
            <a:endParaRPr lang="ru-RU" sz="1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6876" name="Picture 12" descr="http://900igr.net/datai/literatura/Nosov-Kukla/0049-004-Opishi-illjustratsij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4643446"/>
            <a:ext cx="1285884" cy="18345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2910" y="1928802"/>
            <a:ext cx="40005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Стоят еж «Хитрюга» и петух из рассказа «Как патефон петуха от смерти спас»: «На шее – огненное ожерелье, спина серая в мелких белых </a:t>
            </a:r>
            <a:r>
              <a:rPr lang="ru-RU" b="1" dirty="0" err="1" smtClean="0">
                <a:solidFill>
                  <a:srgbClr val="002060"/>
                </a:solidFill>
              </a:rPr>
              <a:t>пестринках</a:t>
            </a:r>
            <a:r>
              <a:rPr lang="ru-RU" b="1" dirty="0" smtClean="0">
                <a:solidFill>
                  <a:srgbClr val="002060"/>
                </a:solidFill>
              </a:rPr>
              <a:t>, а в пышном хвосте длинные, серпообразные иссиня-черные </a:t>
            </a:r>
            <a:r>
              <a:rPr lang="ru-RU" b="1" smtClean="0">
                <a:solidFill>
                  <a:srgbClr val="002060"/>
                </a:solidFill>
              </a:rPr>
              <a:t>перья»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571480"/>
            <a:ext cx="3786214" cy="5679322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785926"/>
            <a:ext cx="3000379" cy="4500569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57158" y="1000108"/>
            <a:ext cx="5143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Вот и знакомые нам по рассказу «</a:t>
            </a:r>
            <a:r>
              <a:rPr lang="ru-RU" b="1" dirty="0" err="1" smtClean="0">
                <a:solidFill>
                  <a:srgbClr val="002060"/>
                </a:solidFill>
              </a:rPr>
              <a:t>Аз-Буки</a:t>
            </a:r>
            <a:r>
              <a:rPr lang="ru-RU" b="1" dirty="0" smtClean="0">
                <a:solidFill>
                  <a:srgbClr val="002060"/>
                </a:solidFill>
              </a:rPr>
              <a:t>…» дедушка писателя Алексей и бабушка Варя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000372"/>
            <a:ext cx="4900581" cy="3267054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3622160" cy="2357454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876"/>
            <a:ext cx="3986173" cy="2509663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571876"/>
            <a:ext cx="3465302" cy="250033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8596" y="6143644"/>
            <a:ext cx="4006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Картины Евгения Ивановича Носова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357166"/>
            <a:ext cx="47149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Евгений Иванович писал пейзажи родного Курского края, отражая в них всю его красоту.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Это увлечение писателя помогало ему в работе над произведениями. 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Как говорил он сам: «Я и в самом деле, когда что-нибудь описываю, непременно спрашиваю себя: “А как это можно нарисовать красками?”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3429000"/>
            <a:ext cx="2173994" cy="287249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571480"/>
            <a:ext cx="2025831" cy="2676721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71480"/>
            <a:ext cx="2571768" cy="3857652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643182"/>
            <a:ext cx="2523069" cy="3784603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86116" y="1071546"/>
            <a:ext cx="2855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Писатель часто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делал зарисовки и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 своим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произведениям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428736"/>
            <a:ext cx="2816234" cy="3731104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786058"/>
            <a:ext cx="2428892" cy="3643338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4000504"/>
            <a:ext cx="3071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Интересно, что в музее мы не только можем увидеть фотоаппараты писателя, но и фотографии, на которых он запечатлен с ними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04"/>
            <a:ext cx="2382276" cy="3143247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000760" y="642918"/>
            <a:ext cx="27146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Евгений Иванович замечательно фотографировал, и у него была интересная коллекция фотоаппаратов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429000"/>
            <a:ext cx="4143404" cy="2762269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429000"/>
            <a:ext cx="4071966" cy="2714644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4071934" y="642918"/>
            <a:ext cx="4286280" cy="3231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71480"/>
            <a:ext cx="4156412" cy="250033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4572001" y="857232"/>
            <a:ext cx="4214842" cy="198515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Евгений Иванович был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знатным рыболовом.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Любили ловить рыбу  и его герои:  вот лежит на витрине музея книга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«На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рыбачей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тропе»…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628" y="3071810"/>
            <a:ext cx="357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Удочки писателя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500042"/>
            <a:ext cx="3857652" cy="5786479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1472" y="1071546"/>
            <a:ext cx="3869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Свитер писателя, в котором он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ходил на рыбалку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030" name="Picture 6" descr="http://www.vipvkurske.com/uploads/04_2010/nos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214686"/>
            <a:ext cx="4095778" cy="3071834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er\Desktop\2-ой класс\Носов\DSC_8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714488"/>
            <a:ext cx="6429420" cy="428628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14678" y="6072206"/>
            <a:ext cx="2980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Картуз, сшитый писателем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714356"/>
            <a:ext cx="800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Евгений Иванович, как и многие его герои,  был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на все руки мастер :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он мог еще и часы починить, и шапку сшить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571605" y="4214818"/>
            <a:ext cx="3143272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285728"/>
            <a:ext cx="86439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Евгений Иванович</a:t>
            </a:r>
          </a:p>
          <a:p>
            <a:pPr algn="ctr"/>
            <a:r>
              <a:rPr lang="ru-RU" sz="4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нашей памяти</a:t>
            </a:r>
            <a:endParaRPr lang="ru-RU" sz="4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4786322"/>
            <a:ext cx="4143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Евгений Иванович умер 12 июня 2002 года и был похоронен в Курске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на мемориале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«Памяти павших» </a:t>
            </a:r>
          </a:p>
          <a:p>
            <a:pPr algn="ctr"/>
            <a:endParaRPr lang="ru-RU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60752"/>
            <a:ext cx="3857652" cy="4582891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500042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маленьком скверике рядом с домом,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где жил писатель, на пересечении улиц </a:t>
            </a:r>
            <a:r>
              <a:rPr lang="ru-RU" b="1" dirty="0" err="1" smtClean="0">
                <a:solidFill>
                  <a:srgbClr val="002060"/>
                </a:solidFill>
              </a:rPr>
              <a:t>Блинова</a:t>
            </a:r>
            <a:r>
              <a:rPr lang="ru-RU" b="1" dirty="0" smtClean="0">
                <a:solidFill>
                  <a:srgbClr val="002060"/>
                </a:solidFill>
              </a:rPr>
              <a:t> и Челюскинцев г. Курска в  … году был открыт ему памятник.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Писатель изображен сидящим на бревнышке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0182" name="Picture 6" descr="http://www.marshruty.ru/PhotoFiles/6/d/b/6/6db6bd65f60141fd904fdb76118bc65e/large/52012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7" y="1928802"/>
            <a:ext cx="5905501" cy="4429126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2-ой класс\Носов\DSC_8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3214686"/>
            <a:ext cx="2190765" cy="3178991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786314" y="4643446"/>
            <a:ext cx="17540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Литературный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музей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г. Курска</a:t>
            </a:r>
            <a:endParaRPr lang="ru-RU" sz="1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4819" name="Picture 3" descr="C:\Users\User\Desktop\2-ой класс\Носов\DSC_8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3857652" cy="2571768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0" name="Picture 4" descr="C:\Users\User\Desktop\2-ой класс\Носов\DSC_87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00042"/>
            <a:ext cx="3964809" cy="2643206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1" name="Picture 5" descr="C:\Users\User\Desktop\2-ой класс\Носов\DSC_87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62379"/>
            <a:ext cx="3929090" cy="2619393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8596" y="3214686"/>
            <a:ext cx="5929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Зал Литературного музея г. Курска, посвященный писателю  Евгению Ивановичу Носову</a:t>
            </a:r>
            <a:endParaRPr lang="ru-RU" sz="14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429132"/>
            <a:ext cx="4614322" cy="1998653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4" name="Picture 4" descr="http://salemedal.ru/wp-content/uploads/2013/01/Serp_i_mol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1643074" cy="2940238"/>
          </a:xfrm>
          <a:prstGeom prst="rect">
            <a:avLst/>
          </a:prstGeom>
          <a:noFill/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000232" y="642918"/>
            <a:ext cx="6643702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97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Евгений Иванович  - почетный житель города Курска. 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В 1990 году он был награжден </a:t>
            </a:r>
          </a:p>
          <a:p>
            <a:pPr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+mj-lt"/>
              </a:rPr>
              <a:t>высшей наградой за труд и ему было присвоено звание Героя Социалистического труда.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На доме, в котором он жил,  установлена мемориальная доска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 </a:t>
            </a:r>
          </a:p>
          <a:p>
            <a:pPr algn="ctr"/>
            <a:endParaRPr lang="ru-RU" sz="1600" b="1" dirty="0" smtClean="0">
              <a:solidFill>
                <a:srgbClr val="002060"/>
              </a:solidFill>
              <a:latin typeface="+mj-lt"/>
            </a:endParaRP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7" name="Picture 7" descr="http://www.warheroes.ru/content/images/heroes/monuments/Nosov_E_I_m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071810"/>
            <a:ext cx="3258519" cy="3328973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071678"/>
            <a:ext cx="6904944" cy="4353999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57224" y="714356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Книги Евгения Ивановича были переведены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 многие языки.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Память о нем останется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сердцах многих читателей, и не только россиян</a:t>
            </a:r>
            <a:endParaRPr lang="ru-RU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285992"/>
            <a:ext cx="4286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Много интересного я узнал в музее о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Евгении Ивановиче Носове,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 событиях, произошедших в его жизни, о людях, которые его окружали, о его увлечениях…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28604"/>
            <a:ext cx="3976698" cy="5965048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28794" y="5715016"/>
            <a:ext cx="2653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Писатель с любимой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собакой Жаканом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C:\Users\User\Desktop\2-ой класс\Носов\DSC_8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786190"/>
            <a:ext cx="3786214" cy="2524143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1480"/>
            <a:ext cx="3857620" cy="578643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6" name="Picture 6" descr="C:\Users\User\Desktop\2-ой класс\Носов\DSC_87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642918"/>
            <a:ext cx="3714776" cy="2476517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57686" y="3286124"/>
            <a:ext cx="4540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Экспонаты музея: личные вещи писателя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78579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Евгений Иванович Носов был удивительным человеком с открытой душой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 большим сердцем, чья жизнь и творчество тесно переплелись, оставив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нам – потомкам большое наследство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71480"/>
            <a:ext cx="4071965" cy="2714644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7" name="Picture 3" descr="C:\Users\User\Desktop\2-ой класс\Носов\DSC_8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7720" y="3571876"/>
            <a:ext cx="4143372" cy="2762248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8" name="Picture 4" descr="C:\Users\User\Desktop\2-ой класс\Носов\DSC_87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71876"/>
            <a:ext cx="4179123" cy="2786082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2-ой класс\Носов\DSC_86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464323"/>
            <a:ext cx="3976699" cy="5965049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57158" y="857232"/>
            <a:ext cx="4143404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 центре зала -  большой портрет писателя, с которого смотрит крепкий человек с искрящимися и добрыми глазами. </a:t>
            </a:r>
          </a:p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Очевидцы вспоминают, что Евгений Иванович бывал разным: неразговорчивым и прекрасным рассказчиком, смотрящим исподлобья и веселым.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ea typeface="Calibri" pitchFamily="34" charset="0"/>
                <a:cs typeface="Times New Roman" pitchFamily="18" charset="0"/>
              </a:rPr>
              <a:t>Евгений Иванович был человеком с широкой душой и большим сердцем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3438" y="3929066"/>
            <a:ext cx="41434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«Мой друг – человек не то чтобы неразговорчивый, а скорее застенчивый, сдержанный по природе – может иной раз много, даже потешно говорить» </a:t>
            </a:r>
          </a:p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         (В. Астафьев…) </a:t>
            </a:r>
            <a:endParaRPr lang="ru-RU" sz="2000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28" name="Picture 4" descr="http://www.kpravda.ru/image/article/article.022647.1.gif?20130114224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5000660" cy="3970623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:\Users\User\Desktop\2-ой класс\Носов\DSC_8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3286148" cy="4929222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14480" y="357166"/>
            <a:ext cx="64187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Детские годы писателя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1071546"/>
            <a:ext cx="450059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Евгений Иванович Носов родился 15 января 1925 года в селе Толмачево Курской области.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</a:rPr>
              <a:t>«Я родился студеным январским вечером 1925 года в тускло освещенной избе своего деда. Село Толмачево раскинулось вдоль речки Сейм, в водах которой отражались огни недалекого города Курска»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             (Е.И. Носов Автобиография)</a:t>
            </a:r>
            <a:endParaRPr lang="ru-RU" sz="1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6182" y="5643578"/>
            <a:ext cx="51010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На оборотной стороне рукой матери написано: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Снимался в Курске 16/8 1930г.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Жене Носову 5 ½ лет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2-ой класс\Носов\DSC_8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357430"/>
            <a:ext cx="6072198" cy="4048132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42910" y="785794"/>
            <a:ext cx="77867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+mj-lt"/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Возле бабушкиной избы уличный порядок прерывался никем не занятой </a:t>
            </a:r>
            <a:r>
              <a:rPr lang="ru-RU" b="1" dirty="0" err="1" smtClean="0">
                <a:solidFill>
                  <a:srgbClr val="002060"/>
                </a:solidFill>
                <a:latin typeface="+mj-lt"/>
              </a:rPr>
              <a:t>излогой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+mj-lt"/>
              </a:rPr>
              <a:t>езжий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 путь прогибался здесь так, что от подводы оставалась видна только одна дуга, мелькавшая в лад с конской побежкой»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</a:rPr>
              <a:t>                                                                        («</a:t>
            </a:r>
            <a:r>
              <a:rPr lang="ru-RU" b="1" dirty="0" err="1" smtClean="0">
                <a:solidFill>
                  <a:srgbClr val="002060"/>
                </a:solidFill>
                <a:latin typeface="+mj-lt"/>
              </a:rPr>
              <a:t>Аз-Буки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…») </a:t>
            </a:r>
            <a:endParaRPr lang="ru-RU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5357826"/>
            <a:ext cx="2385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Деревня Толмачево,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родина писателя</a:t>
            </a:r>
            <a:endParaRPr lang="ru-RU" sz="14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6248" y="1785926"/>
            <a:ext cx="44291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</a:rPr>
              <a:t>Евгений Иванович с детства научился рыбачить, собирать целебные травы. В раннем возрасте, где-то лет с пяти,  он научился рисовать.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</a:rPr>
              <a:t>Сам писатель вспоминал, что этим он  обязан был своему отцу Ивану Георгиевичу</a:t>
            </a:r>
            <a:r>
              <a:rPr lang="ru-RU" dirty="0" smtClean="0">
                <a:latin typeface="+mj-lt"/>
              </a:rPr>
              <a:t>, 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который любил вырезать фигурки из бумаги</a:t>
            </a:r>
            <a:endParaRPr lang="ru-RU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1747" name="Picture 3" descr="C:\Users\User\Desktop\2-ой класс\Носов\DSC_86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571899" cy="5734856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86248" y="5572140"/>
            <a:ext cx="3517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Отец писателя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Иван Георгиевич Носов, 1923 г.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785926"/>
            <a:ext cx="6900845" cy="4600563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00034" y="642918"/>
            <a:ext cx="3828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Евгений Иванович с мамой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Полиной Алексеевной, 1984 г.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635</TotalTime>
  <Words>1342</Words>
  <Application>Microsoft Office PowerPoint</Application>
  <PresentationFormat>Экран (4:3)</PresentationFormat>
  <Paragraphs>133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203</cp:revision>
  <dcterms:created xsi:type="dcterms:W3CDTF">2013-10-21T23:14:14Z</dcterms:created>
  <dcterms:modified xsi:type="dcterms:W3CDTF">2018-01-15T06:39:04Z</dcterms:modified>
</cp:coreProperties>
</file>