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55" r:id="rId1"/>
  </p:sldMasterIdLst>
  <p:notesMasterIdLst>
    <p:notesMasterId r:id="rId23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5143500" type="screen16x9"/>
  <p:notesSz cx="6858000" cy="9144000"/>
  <p:embeddedFontLst>
    <p:embeddedFont>
      <p:font typeface="Alfa Slab One" panose="020B0604020202020204" charset="0"/>
      <p:regular r:id="rId24"/>
    </p:embeddedFont>
    <p:embeddedFont>
      <p:font typeface="Bahnschrift" panose="020B0502040204020203" pitchFamily="34" charset="0"/>
      <p:regular r:id="rId25"/>
      <p:bold r:id="rId26"/>
    </p:embeddedFont>
    <p:embeddedFont>
      <p:font typeface="Bahnschrift SemiCondensed" panose="020B0502040204020203" pitchFamily="34" charset="0"/>
      <p:regular r:id="rId27"/>
      <p:bold r:id="rId28"/>
    </p:embeddedFont>
    <p:embeddedFont>
      <p:font typeface="Trebuchet MS" panose="020B0603020202020204" pitchFamily="34" charset="0"/>
      <p:regular r:id="rId29"/>
      <p:bold r:id="rId30"/>
      <p:italic r:id="rId31"/>
      <p:boldItalic r:id="rId32"/>
    </p:embeddedFont>
    <p:embeddedFont>
      <p:font typeface="Wingdings 3" panose="05040102010807070707" pitchFamily="18" charset="2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 autoAdjust="0"/>
    <p:restoredTop sz="94660"/>
  </p:normalViewPr>
  <p:slideViewPr>
    <p:cSldViewPr snapToGrid="0">
      <p:cViewPr varScale="1">
        <p:scale>
          <a:sx n="81" d="100"/>
          <a:sy n="81" d="100"/>
        </p:scale>
        <p:origin x="344" y="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09341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271a90ae5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271a90ae50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271a90ae50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271a90ae50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50603467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71233910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0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285693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425542202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2886180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411457914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79624572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04901503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2758520"/>
      </p:ext>
    </p:extLst>
  </p:cSld>
  <p:clrMapOvr>
    <a:masterClrMapping/>
  </p:clrMapOvr>
  <p:transition spd="slow" advTm="434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75516302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7680692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413104758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416401745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41173984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95461486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63764384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36202241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863529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E:\&#1055;&#1088;&#1077;&#1079;&#1077;&#1085;&#1090;&#1072;&#1094;&#1080;&#1103;\keys-of-moon-spring-flowers.wav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ru.freepik.com/search?format=search&amp;query=%D0%BE%D1%81%D0%B5%D0%BD%D1%8C" TargetMode="External"/><Relationship Id="rId2" Type="http://schemas.openxmlformats.org/officeDocument/2006/relationships/hyperlink" Target="http://sever-journal.ru/assets/Issues/2016/-11-12.2016/Sever2016.11-12s058-062.Medvedev.pdf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0" name="Google Shape;13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570653" y="312818"/>
            <a:ext cx="54729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Загадочное путешествие </a:t>
            </a:r>
          </a:p>
          <a:p>
            <a:pPr algn="ctr"/>
            <a:r>
              <a:rPr lang="ru-RU" sz="3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 тропинкам родного края</a:t>
            </a:r>
          </a:p>
        </p:txBody>
      </p:sp>
      <p:pic>
        <p:nvPicPr>
          <p:cNvPr id="9" name="keys-of-moon-spring-flowers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8692055" y="4838700"/>
            <a:ext cx="304800" cy="30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88948" y="3144441"/>
            <a:ext cx="2803107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 </a:t>
            </a:r>
          </a:p>
          <a:p>
            <a:pPr algn="ctr"/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Волобуева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Игоревна,</a:t>
            </a:r>
          </a:p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</a:p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комбинированного вида №127» г.Курск</a:t>
            </a:r>
          </a:p>
          <a:p>
            <a:pPr algn="ctr"/>
            <a:endParaRPr lang="ru-RU" sz="16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28544" y="585216"/>
            <a:ext cx="33893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Bahnschrift SemiCondensed" pitchFamily="34" charset="0"/>
              </a:rPr>
              <a:t>Посмотрите-ка, какая– </a:t>
            </a:r>
          </a:p>
          <a:p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Bahnschrift SemiCondensed" pitchFamily="34" charset="0"/>
              </a:rPr>
              <a:t>Вся горит, как золотая. </a:t>
            </a:r>
          </a:p>
          <a:p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Bahnschrift SemiCondensed" pitchFamily="34" charset="0"/>
              </a:rPr>
              <a:t>Ходит в шубке дорогой, </a:t>
            </a:r>
          </a:p>
          <a:p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Bahnschrift SemiCondensed" pitchFamily="34" charset="0"/>
              </a:rPr>
              <a:t>Хвост пушистый и большой.</a:t>
            </a:r>
            <a:br>
              <a:rPr lang="ru-RU" sz="2000" dirty="0">
                <a:solidFill>
                  <a:schemeClr val="accent6">
                    <a:lumMod val="75000"/>
                  </a:schemeClr>
                </a:solidFill>
                <a:latin typeface="Bahnschrift SemiCondensed" pitchFamily="34" charset="0"/>
              </a:rPr>
            </a:br>
            <a:endParaRPr lang="ru-RU" sz="2000" dirty="0">
              <a:solidFill>
                <a:schemeClr val="accent6">
                  <a:lumMod val="75000"/>
                </a:schemeClr>
              </a:solidFill>
              <a:latin typeface="Bahnschrift SemiCondensed" pitchFamily="34" charset="0"/>
            </a:endParaRPr>
          </a:p>
        </p:txBody>
      </p:sp>
      <p:pic>
        <p:nvPicPr>
          <p:cNvPr id="6" name="Рисунок 5" descr="1185bbc8fd8d49543d3960dede6bf5f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37" y="2218944"/>
            <a:ext cx="2133411" cy="2168652"/>
          </a:xfrm>
          <a:prstGeom prst="rect">
            <a:avLst/>
          </a:prstGeom>
        </p:spPr>
      </p:pic>
      <p:pic>
        <p:nvPicPr>
          <p:cNvPr id="7" name="Рисунок 6" descr="ad9ee980eb63f050604e57a3459e1566--cute-kittens-images-kitten-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762" y="2231136"/>
            <a:ext cx="2388108" cy="2388108"/>
          </a:xfrm>
          <a:prstGeom prst="rect">
            <a:avLst/>
          </a:prstGeom>
        </p:spPr>
      </p:pic>
      <p:pic>
        <p:nvPicPr>
          <p:cNvPr id="8" name="Рисунок 7" descr="e703bbde522044f90d634bbd4cff332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728" y="2219734"/>
            <a:ext cx="2253912" cy="2265397"/>
          </a:xfrm>
          <a:prstGeom prst="rect">
            <a:avLst/>
          </a:prstGeom>
        </p:spPr>
      </p:pic>
      <p:pic>
        <p:nvPicPr>
          <p:cNvPr id="9" name="Рисунок 8" descr="transparent-green-cartoon-tree-frog-agalychnis-hyla-5dd48f36995d43.629239751574211382628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184" y="158496"/>
            <a:ext cx="2255520" cy="2255520"/>
          </a:xfrm>
          <a:prstGeom prst="rect">
            <a:avLst/>
          </a:prstGeom>
        </p:spPr>
      </p:pic>
      <p:pic>
        <p:nvPicPr>
          <p:cNvPr id="10" name="Рисунок 9" descr="kr0u5jv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5479" y="0"/>
            <a:ext cx="2277637" cy="2277637"/>
          </a:xfrm>
          <a:prstGeom prst="rect">
            <a:avLst/>
          </a:prstGeom>
        </p:spPr>
      </p:pic>
      <p:pic>
        <p:nvPicPr>
          <p:cNvPr id="11" name="Рисунок 10" descr="kr0u5jv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4747" y="0"/>
            <a:ext cx="2277637" cy="2277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04032" y="512064"/>
            <a:ext cx="3499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Bahnschrift SemiCondensed" pitchFamily="34" charset="0"/>
              </a:rPr>
              <a:t>Он по-рабочему одет – </a:t>
            </a:r>
          </a:p>
          <a:p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Bahnschrift SemiCondensed" pitchFamily="34" charset="0"/>
              </a:rPr>
              <a:t>Удобно, просто, ловко. </a:t>
            </a:r>
          </a:p>
          <a:p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Bahnschrift SemiCondensed" pitchFamily="34" charset="0"/>
              </a:rPr>
              <a:t>На нем малиновый берет </a:t>
            </a:r>
          </a:p>
          <a:p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Bahnschrift SemiCondensed" pitchFamily="34" charset="0"/>
              </a:rPr>
              <a:t>И пёстрая спецовка.</a:t>
            </a:r>
          </a:p>
        </p:txBody>
      </p:sp>
      <p:pic>
        <p:nvPicPr>
          <p:cNvPr id="6" name="Рисунок 5" descr="b900878dd3ebedfe04091cf68883568ab5d5ab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884" y="2145792"/>
            <a:ext cx="2025838" cy="2316562"/>
          </a:xfrm>
          <a:prstGeom prst="rect">
            <a:avLst/>
          </a:prstGeom>
        </p:spPr>
      </p:pic>
      <p:pic>
        <p:nvPicPr>
          <p:cNvPr id="7" name="Рисунок 6" descr="depositphotos_88376804-stock-illustration-bird-atlantic-puffi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854" y="1950720"/>
            <a:ext cx="1934788" cy="2692908"/>
          </a:xfrm>
          <a:prstGeom prst="rect">
            <a:avLst/>
          </a:prstGeom>
        </p:spPr>
      </p:pic>
      <p:pic>
        <p:nvPicPr>
          <p:cNvPr id="8" name="Рисунок 7" descr="kisspng-stork-bird-drawing-child-nest-chappie-5b3517dde45766.318789651530206173935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369" y="1845106"/>
            <a:ext cx="2415495" cy="2737562"/>
          </a:xfrm>
          <a:prstGeom prst="rect">
            <a:avLst/>
          </a:prstGeom>
        </p:spPr>
      </p:pic>
      <p:pic>
        <p:nvPicPr>
          <p:cNvPr id="9" name="Рисунок 8" descr="transparent-green-cartoon-tree-frog-agalychnis-hyla-5dd48f36995d43.629239751574211382628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3146" y="182880"/>
            <a:ext cx="2729484" cy="2133600"/>
          </a:xfrm>
          <a:prstGeom prst="rect">
            <a:avLst/>
          </a:prstGeom>
        </p:spPr>
      </p:pic>
      <p:pic>
        <p:nvPicPr>
          <p:cNvPr id="10" name="Рисунок 9" descr="kr0u5jv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718" y="0"/>
            <a:ext cx="2277637" cy="2277637"/>
          </a:xfrm>
          <a:prstGeom prst="rect">
            <a:avLst/>
          </a:prstGeom>
        </p:spPr>
      </p:pic>
      <p:pic>
        <p:nvPicPr>
          <p:cNvPr id="11" name="Рисунок 10" descr="kr0u5jv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207" y="0"/>
            <a:ext cx="2277637" cy="2277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45536" y="341376"/>
            <a:ext cx="34991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Bahnschrift SemiCondensed" pitchFamily="34" charset="0"/>
              </a:rPr>
              <a:t>Скачет Шапка по бору </a:t>
            </a:r>
          </a:p>
          <a:p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Bahnschrift SemiCondensed" pitchFamily="34" charset="0"/>
              </a:rPr>
              <a:t>Объедает в нём кору. </a:t>
            </a:r>
          </a:p>
          <a:p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Bahnschrift SemiCondensed" pitchFamily="34" charset="0"/>
              </a:rPr>
              <a:t>Посмотрите! Поглядите! </a:t>
            </a:r>
          </a:p>
          <a:p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Bahnschrift SemiCondensed" pitchFamily="34" charset="0"/>
              </a:rPr>
              <a:t>Сколько удали и прыти.</a:t>
            </a:r>
          </a:p>
        </p:txBody>
      </p:sp>
      <p:pic>
        <p:nvPicPr>
          <p:cNvPr id="7" name="Рисунок 6" descr="Медведь-бурый-картинка-для-детей-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758" y="1889760"/>
            <a:ext cx="1712131" cy="1888236"/>
          </a:xfrm>
          <a:prstGeom prst="rect">
            <a:avLst/>
          </a:prstGeom>
        </p:spPr>
      </p:pic>
      <p:pic>
        <p:nvPicPr>
          <p:cNvPr id="8" name="Рисунок 7" descr="kisspng-hippety-hopper-kangaroo-clip-art-5b07af9c341c62.75368786152723036421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08" y="1981115"/>
            <a:ext cx="2804160" cy="1557867"/>
          </a:xfrm>
          <a:prstGeom prst="rect">
            <a:avLst/>
          </a:prstGeom>
        </p:spPr>
      </p:pic>
      <p:pic>
        <p:nvPicPr>
          <p:cNvPr id="9" name="Рисунок 8" descr="881167_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828" y="2548128"/>
            <a:ext cx="3160276" cy="2168652"/>
          </a:xfrm>
          <a:prstGeom prst="rect">
            <a:avLst/>
          </a:prstGeom>
        </p:spPr>
      </p:pic>
      <p:pic>
        <p:nvPicPr>
          <p:cNvPr id="10" name="Рисунок 9" descr="transparent-green-cartoon-tree-frog-agalychnis-hyla-5dd48f36995d43.629239751574211382628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5482" y="0"/>
            <a:ext cx="2559558" cy="2559558"/>
          </a:xfrm>
          <a:prstGeom prst="rect">
            <a:avLst/>
          </a:prstGeom>
        </p:spPr>
      </p:pic>
      <p:pic>
        <p:nvPicPr>
          <p:cNvPr id="11" name="Рисунок 10" descr="kr0u5jv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718" y="0"/>
            <a:ext cx="2277637" cy="2277637"/>
          </a:xfrm>
          <a:prstGeom prst="rect">
            <a:avLst/>
          </a:prstGeom>
        </p:spPr>
      </p:pic>
      <p:pic>
        <p:nvPicPr>
          <p:cNvPr id="12" name="Рисунок 11" descr="kr0u5jv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0835" y="0"/>
            <a:ext cx="2277637" cy="2277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6087" y="430932"/>
            <a:ext cx="459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Bahnschrift SemiCondensed" pitchFamily="34" charset="0"/>
              </a:rPr>
              <a:t>С веточки на веточку прыгает, резвится, Ловкая, проворная, а не птица.</a:t>
            </a:r>
          </a:p>
        </p:txBody>
      </p:sp>
      <p:pic>
        <p:nvPicPr>
          <p:cNvPr id="6" name="Рисунок 5" descr="27119564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682" y="1809498"/>
            <a:ext cx="2050094" cy="2541521"/>
          </a:xfrm>
          <a:prstGeom prst="rect">
            <a:avLst/>
          </a:prstGeom>
        </p:spPr>
      </p:pic>
      <p:pic>
        <p:nvPicPr>
          <p:cNvPr id="7" name="Рисунок 6" descr="b48e1de6eda348f8752da5a383408ac4--fan-art-disney-the-lion-king-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921" y="1609344"/>
            <a:ext cx="1675434" cy="2778252"/>
          </a:xfrm>
          <a:prstGeom prst="rect">
            <a:avLst/>
          </a:prstGeom>
        </p:spPr>
      </p:pic>
      <p:pic>
        <p:nvPicPr>
          <p:cNvPr id="8" name="Рисунок 7" descr="image_processing20200410-24721-lasxl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7983" y="1267968"/>
            <a:ext cx="2278029" cy="3400044"/>
          </a:xfrm>
          <a:prstGeom prst="rect">
            <a:avLst/>
          </a:prstGeom>
        </p:spPr>
      </p:pic>
      <p:pic>
        <p:nvPicPr>
          <p:cNvPr id="9" name="Рисунок 8" descr="transparent-green-cartoon-tree-frog-agalychnis-hyla-5dd48f36995d43.629239751574211382628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2938" y="0"/>
            <a:ext cx="2035302" cy="2035302"/>
          </a:xfrm>
          <a:prstGeom prst="rect">
            <a:avLst/>
          </a:prstGeom>
        </p:spPr>
      </p:pic>
      <p:pic>
        <p:nvPicPr>
          <p:cNvPr id="10" name="Рисунок 9" descr="kr0u5jv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718" y="0"/>
            <a:ext cx="2277637" cy="2277637"/>
          </a:xfrm>
          <a:prstGeom prst="rect">
            <a:avLst/>
          </a:prstGeom>
        </p:spPr>
      </p:pic>
      <p:pic>
        <p:nvPicPr>
          <p:cNvPr id="11" name="Рисунок 10" descr="kr0u5jv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7983" y="-121168"/>
            <a:ext cx="2277637" cy="2277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e7b8d04-9f4f-575e-9442-ba14cef0a87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27" y="829056"/>
            <a:ext cx="5665065" cy="35601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98336" y="1207008"/>
            <a:ext cx="23530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Condensed" pitchFamily="34" charset="0"/>
              </a:rPr>
              <a:t>Растения Курского Края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89504" y="548640"/>
            <a:ext cx="42428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6"/>
                </a:solidFill>
                <a:latin typeface="Bahnschrift SemiCondensed" pitchFamily="34" charset="0"/>
              </a:rPr>
              <a:t>На реке у бора — Чашка из фарфора. </a:t>
            </a:r>
          </a:p>
          <a:p>
            <a:r>
              <a:rPr lang="ru-RU" sz="2400" dirty="0">
                <a:solidFill>
                  <a:schemeClr val="accent6"/>
                </a:solidFill>
                <a:latin typeface="Bahnschrift SemiCondensed" pitchFamily="34" charset="0"/>
              </a:rPr>
              <a:t>Как день — она всплывает, </a:t>
            </a:r>
          </a:p>
          <a:p>
            <a:r>
              <a:rPr lang="ru-RU" sz="2400" dirty="0">
                <a:solidFill>
                  <a:schemeClr val="accent6"/>
                </a:solidFill>
                <a:latin typeface="Bahnschrift SemiCondensed" pitchFamily="34" charset="0"/>
              </a:rPr>
              <a:t>Как ночь — она ныряет.</a:t>
            </a:r>
            <a:br>
              <a:rPr lang="ru-RU" sz="2400" dirty="0">
                <a:solidFill>
                  <a:schemeClr val="accent6"/>
                </a:solidFill>
                <a:latin typeface="Bahnschrift SemiCondensed" pitchFamily="34" charset="0"/>
              </a:rPr>
            </a:br>
            <a:endParaRPr lang="ru-RU" sz="2400" dirty="0">
              <a:solidFill>
                <a:schemeClr val="accent6"/>
              </a:solidFill>
              <a:latin typeface="Bahnschrift SemiCondensed" pitchFamily="34" charset="0"/>
            </a:endParaRPr>
          </a:p>
        </p:txBody>
      </p:sp>
      <p:pic>
        <p:nvPicPr>
          <p:cNvPr id="6" name="Рисунок 5" descr="1455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656" y="2401824"/>
            <a:ext cx="3462455" cy="1828609"/>
          </a:xfrm>
          <a:prstGeom prst="rect">
            <a:avLst/>
          </a:prstGeom>
        </p:spPr>
      </p:pic>
      <p:pic>
        <p:nvPicPr>
          <p:cNvPr id="7" name="Рисунок 6" descr="lopuh-17-768x57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32" y="2157984"/>
            <a:ext cx="2663952" cy="1997964"/>
          </a:xfrm>
          <a:prstGeom prst="rect">
            <a:avLst/>
          </a:prstGeom>
        </p:spPr>
      </p:pic>
      <p:pic>
        <p:nvPicPr>
          <p:cNvPr id="8" name="Рисунок 7" descr="кролик-листьев-удивленный-вниз-160069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2720" y="1572006"/>
            <a:ext cx="2438400" cy="2706624"/>
          </a:xfrm>
          <a:prstGeom prst="rect">
            <a:avLst/>
          </a:prstGeom>
        </p:spPr>
      </p:pic>
      <p:pic>
        <p:nvPicPr>
          <p:cNvPr id="9" name="Рисунок 8" descr="transparent-green-cartoon-tree-frog-agalychnis-hyla-5dd48f36995d43.629239751574211382628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2602" y="157734"/>
            <a:ext cx="2498598" cy="2498598"/>
          </a:xfrm>
          <a:prstGeom prst="rect">
            <a:avLst/>
          </a:prstGeom>
        </p:spPr>
      </p:pic>
      <p:pic>
        <p:nvPicPr>
          <p:cNvPr id="10" name="Рисунок 9" descr="kr0u5jv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718" y="0"/>
            <a:ext cx="2277637" cy="2277637"/>
          </a:xfrm>
          <a:prstGeom prst="rect">
            <a:avLst/>
          </a:prstGeom>
        </p:spPr>
      </p:pic>
      <p:pic>
        <p:nvPicPr>
          <p:cNvPr id="11" name="Рисунок 10" descr="kr0u5jv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3499" y="0"/>
            <a:ext cx="2277637" cy="2277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35808" y="219456"/>
            <a:ext cx="407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6"/>
                </a:solidFill>
                <a:latin typeface="Bahnschrift SemiCondensed" pitchFamily="34" charset="0"/>
              </a:rPr>
              <a:t>Я на солнышко похожа, золотиста и нежна. </a:t>
            </a:r>
          </a:p>
          <a:p>
            <a:r>
              <a:rPr lang="ru-RU" sz="2000" dirty="0">
                <a:solidFill>
                  <a:schemeClr val="accent6"/>
                </a:solidFill>
                <a:latin typeface="Bahnschrift SemiCondensed" pitchFamily="34" charset="0"/>
              </a:rPr>
              <a:t>Ранним утром расцветаю и с теплом всех поздравляю.</a:t>
            </a:r>
          </a:p>
        </p:txBody>
      </p:sp>
      <p:pic>
        <p:nvPicPr>
          <p:cNvPr id="6" name="Рисунок 5" descr="1614552260_97-p-kartinka-romashki-na-belom-fone-1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142" y="1597152"/>
            <a:ext cx="2350261" cy="2790444"/>
          </a:xfrm>
          <a:prstGeom prst="rect">
            <a:avLst/>
          </a:prstGeom>
        </p:spPr>
      </p:pic>
      <p:pic>
        <p:nvPicPr>
          <p:cNvPr id="7" name="Рисунок 6" descr="1646564899_56-kartinkin-net-p-kartinki-tsvetochkov-6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8" y="1292352"/>
            <a:ext cx="2866284" cy="3229356"/>
          </a:xfrm>
          <a:prstGeom prst="rect">
            <a:avLst/>
          </a:prstGeom>
        </p:spPr>
      </p:pic>
      <p:pic>
        <p:nvPicPr>
          <p:cNvPr id="8" name="Рисунок 7" descr="kisspng-tulip-flower-clip-art-watercolor-tulip-jar-5b10d8a3b0aa26.018049441527830691723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7125" y="1653016"/>
            <a:ext cx="1783387" cy="3051572"/>
          </a:xfrm>
          <a:prstGeom prst="rect">
            <a:avLst/>
          </a:prstGeom>
        </p:spPr>
      </p:pic>
      <p:pic>
        <p:nvPicPr>
          <p:cNvPr id="9" name="Рисунок 8" descr="transparent-green-cartoon-tree-frog-agalychnis-hyla-5dd48f36995d43.629239751574211382628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4026" y="0"/>
            <a:ext cx="2352294" cy="2352294"/>
          </a:xfrm>
          <a:prstGeom prst="rect">
            <a:avLst/>
          </a:prstGeom>
        </p:spPr>
      </p:pic>
      <p:pic>
        <p:nvPicPr>
          <p:cNvPr id="10" name="Рисунок 9" descr="kr0u5jv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718" y="0"/>
            <a:ext cx="2277637" cy="2277637"/>
          </a:xfrm>
          <a:prstGeom prst="rect">
            <a:avLst/>
          </a:prstGeom>
        </p:spPr>
      </p:pic>
      <p:pic>
        <p:nvPicPr>
          <p:cNvPr id="11" name="Рисунок 10" descr="kr0u5jv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2737" y="0"/>
            <a:ext cx="2277637" cy="2277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52928" y="475488"/>
            <a:ext cx="3998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6"/>
                </a:solidFill>
                <a:latin typeface="Bahnschrift SemiCondensed" pitchFamily="34" charset="0"/>
              </a:rPr>
              <a:t>Этот злак вмиг отгадает</a:t>
            </a:r>
          </a:p>
          <a:p>
            <a:r>
              <a:rPr lang="ru-RU" sz="2000" dirty="0">
                <a:solidFill>
                  <a:schemeClr val="accent6"/>
                </a:solidFill>
                <a:latin typeface="Bahnschrift SemiCondensed" pitchFamily="34" charset="0"/>
              </a:rPr>
              <a:t>Тот, кто знает из чего</a:t>
            </a:r>
          </a:p>
          <a:p>
            <a:r>
              <a:rPr lang="ru-RU" sz="2000" dirty="0">
                <a:solidFill>
                  <a:schemeClr val="accent6"/>
                </a:solidFill>
                <a:latin typeface="Bahnschrift SemiCondensed" pitchFamily="34" charset="0"/>
              </a:rPr>
              <a:t>Чёрный хлеб нам выпекают.</a:t>
            </a:r>
          </a:p>
          <a:p>
            <a:r>
              <a:rPr lang="ru-RU" sz="2000" dirty="0">
                <a:solidFill>
                  <a:schemeClr val="accent6"/>
                </a:solidFill>
                <a:latin typeface="Bahnschrift SemiCondensed" pitchFamily="34" charset="0"/>
              </a:rPr>
              <a:t>Назови-ка мне его.</a:t>
            </a:r>
          </a:p>
        </p:txBody>
      </p:sp>
      <p:pic>
        <p:nvPicPr>
          <p:cNvPr id="6" name="Рисунок 5" descr="1589011582_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656" y="2353056"/>
            <a:ext cx="2932951" cy="2195131"/>
          </a:xfrm>
          <a:prstGeom prst="rect">
            <a:avLst/>
          </a:prstGeom>
        </p:spPr>
      </p:pic>
      <p:pic>
        <p:nvPicPr>
          <p:cNvPr id="7" name="Рисунок 6" descr="VP116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32" y="1853184"/>
            <a:ext cx="2513648" cy="2010918"/>
          </a:xfrm>
          <a:prstGeom prst="rect">
            <a:avLst/>
          </a:prstGeom>
        </p:spPr>
      </p:pic>
      <p:pic>
        <p:nvPicPr>
          <p:cNvPr id="8" name="Рисунок 7" descr="pictur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705" y="1928132"/>
            <a:ext cx="2677343" cy="2142472"/>
          </a:xfrm>
          <a:prstGeom prst="rect">
            <a:avLst/>
          </a:prstGeom>
        </p:spPr>
      </p:pic>
      <p:pic>
        <p:nvPicPr>
          <p:cNvPr id="9" name="Рисунок 8" descr="transparent-green-cartoon-tree-frog-agalychnis-hyla-5dd48f36995d43.629239751574211382628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2186" y="0"/>
            <a:ext cx="2632710" cy="2632710"/>
          </a:xfrm>
          <a:prstGeom prst="rect">
            <a:avLst/>
          </a:prstGeom>
        </p:spPr>
      </p:pic>
      <p:pic>
        <p:nvPicPr>
          <p:cNvPr id="10" name="Рисунок 9" descr="kr0u5jv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718" y="0"/>
            <a:ext cx="2277637" cy="2277637"/>
          </a:xfrm>
          <a:prstGeom prst="rect">
            <a:avLst/>
          </a:prstGeom>
        </p:spPr>
      </p:pic>
      <p:pic>
        <p:nvPicPr>
          <p:cNvPr id="11" name="Рисунок 10" descr="kr0u5jv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449" y="0"/>
            <a:ext cx="2277637" cy="2277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18688" y="182880"/>
            <a:ext cx="33406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6"/>
                </a:solidFill>
                <a:latin typeface="Bahnschrift SemiCondensed" pitchFamily="34" charset="0"/>
              </a:rPr>
              <a:t>Разноцветные панамки</a:t>
            </a:r>
          </a:p>
          <a:p>
            <a:r>
              <a:rPr lang="ru-RU" sz="2000" dirty="0">
                <a:solidFill>
                  <a:schemeClr val="accent6"/>
                </a:solidFill>
                <a:latin typeface="Bahnschrift SemiCondensed" pitchFamily="34" charset="0"/>
              </a:rPr>
              <a:t>Вылезают из землянки,</a:t>
            </a:r>
          </a:p>
          <a:p>
            <a:r>
              <a:rPr lang="ru-RU" sz="2000" dirty="0">
                <a:solidFill>
                  <a:schemeClr val="accent6"/>
                </a:solidFill>
                <a:latin typeface="Bahnschrift SemiCondensed" pitchFamily="34" charset="0"/>
              </a:rPr>
              <a:t>Вырастают под дождем,</a:t>
            </a:r>
          </a:p>
          <a:p>
            <a:r>
              <a:rPr lang="ru-RU" sz="2000" dirty="0">
                <a:solidFill>
                  <a:schemeClr val="accent6"/>
                </a:solidFill>
                <a:latin typeface="Bahnschrift SemiCondensed" pitchFamily="34" charset="0"/>
              </a:rPr>
              <a:t>Раскрываются зонтом.</a:t>
            </a:r>
          </a:p>
          <a:p>
            <a:r>
              <a:rPr lang="ru-RU" sz="2000" dirty="0">
                <a:solidFill>
                  <a:schemeClr val="accent6"/>
                </a:solidFill>
                <a:latin typeface="Bahnschrift SemiCondensed" pitchFamily="34" charset="0"/>
              </a:rPr>
              <a:t>Есть сырыми их нельзя.</a:t>
            </a:r>
          </a:p>
          <a:p>
            <a:r>
              <a:rPr lang="ru-RU" sz="2000" dirty="0">
                <a:solidFill>
                  <a:schemeClr val="accent6"/>
                </a:solidFill>
                <a:latin typeface="Bahnschrift SemiCondensed" pitchFamily="34" charset="0"/>
              </a:rPr>
              <a:t>Как грибы назвали зря?</a:t>
            </a:r>
          </a:p>
          <a:p>
            <a:endParaRPr lang="ru-RU" sz="2000" dirty="0">
              <a:solidFill>
                <a:schemeClr val="accent6"/>
              </a:solidFill>
              <a:latin typeface="Bahnschrift SemiCondensed" pitchFamily="34" charset="0"/>
            </a:endParaRPr>
          </a:p>
        </p:txBody>
      </p:sp>
      <p:pic>
        <p:nvPicPr>
          <p:cNvPr id="6" name="Рисунок 5" descr="c5fc5d222c07af67840efc426bae48c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862" y="2267712"/>
            <a:ext cx="1735586" cy="1949196"/>
          </a:xfrm>
          <a:prstGeom prst="rect">
            <a:avLst/>
          </a:prstGeom>
        </p:spPr>
      </p:pic>
      <p:pic>
        <p:nvPicPr>
          <p:cNvPr id="7" name="Рисунок 6" descr="siroezhka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118" y="2243328"/>
            <a:ext cx="1823334" cy="2241804"/>
          </a:xfrm>
          <a:prstGeom prst="rect">
            <a:avLst/>
          </a:prstGeom>
        </p:spPr>
      </p:pic>
      <p:pic>
        <p:nvPicPr>
          <p:cNvPr id="8" name="Рисунок 7" descr="21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045" y="2340864"/>
            <a:ext cx="2250798" cy="1937004"/>
          </a:xfrm>
          <a:prstGeom prst="rect">
            <a:avLst/>
          </a:prstGeom>
        </p:spPr>
      </p:pic>
      <p:pic>
        <p:nvPicPr>
          <p:cNvPr id="9" name="Рисунок 8" descr="transparent-green-cartoon-tree-frog-agalychnis-hyla-5dd48f36995d43.629239751574211382628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130" y="169926"/>
            <a:ext cx="2413254" cy="2413254"/>
          </a:xfrm>
          <a:prstGeom prst="rect">
            <a:avLst/>
          </a:prstGeom>
        </p:spPr>
      </p:pic>
      <p:pic>
        <p:nvPicPr>
          <p:cNvPr id="10" name="Рисунок 9" descr="kr0u5jv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2679" y="0"/>
            <a:ext cx="2277637" cy="2277637"/>
          </a:xfrm>
          <a:prstGeom prst="rect">
            <a:avLst/>
          </a:prstGeom>
        </p:spPr>
      </p:pic>
      <p:pic>
        <p:nvPicPr>
          <p:cNvPr id="11" name="Рисунок 10" descr="kr0u5jv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5040" y="197005"/>
            <a:ext cx="2277637" cy="2277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21280" y="426720"/>
            <a:ext cx="4608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6"/>
                </a:solidFill>
                <a:latin typeface="Bahnschrift SemiCondensed" pitchFamily="34" charset="0"/>
              </a:rPr>
              <a:t>Из коры их пёрышки, А под ними зёрнышки, И с еловых веточек Ждут зимою белочек. Кроме остреньких иголок Что растёт на ветках ёлок?</a:t>
            </a:r>
          </a:p>
        </p:txBody>
      </p:sp>
      <p:pic>
        <p:nvPicPr>
          <p:cNvPr id="6" name="Рисунок 5" descr="1630482074_12-papik-pro-p-shishka-risunok-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900" y="2133588"/>
            <a:ext cx="2752956" cy="2583191"/>
          </a:xfrm>
          <a:prstGeom prst="rect">
            <a:avLst/>
          </a:prstGeom>
        </p:spPr>
      </p:pic>
      <p:pic>
        <p:nvPicPr>
          <p:cNvPr id="7" name="Рисунок 6" descr="png-transparent-acorn-acorn-brown-fruit-drawing-illustration-food-scrat-tree-nut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93" y="1878502"/>
            <a:ext cx="2420268" cy="2167718"/>
          </a:xfrm>
          <a:prstGeom prst="rect">
            <a:avLst/>
          </a:prstGeom>
        </p:spPr>
      </p:pic>
      <p:pic>
        <p:nvPicPr>
          <p:cNvPr id="8" name="Рисунок 7" descr="png-clipart-autumn-leaf-color-fall-leaf-cartoon-food-leaf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022" y="1853184"/>
            <a:ext cx="2924092" cy="2241804"/>
          </a:xfrm>
          <a:prstGeom prst="rect">
            <a:avLst/>
          </a:prstGeom>
        </p:spPr>
      </p:pic>
      <p:pic>
        <p:nvPicPr>
          <p:cNvPr id="9" name="Рисунок 8" descr="transparent-green-cartoon-tree-frog-agalychnis-hyla-5dd48f36995d43.629239751574211382628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0266" y="0"/>
            <a:ext cx="2900934" cy="2365248"/>
          </a:xfrm>
          <a:prstGeom prst="rect">
            <a:avLst/>
          </a:prstGeom>
        </p:spPr>
      </p:pic>
      <p:pic>
        <p:nvPicPr>
          <p:cNvPr id="10" name="Рисунок 9" descr="kr0u5jv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718" y="0"/>
            <a:ext cx="2277637" cy="2277637"/>
          </a:xfrm>
          <a:prstGeom prst="rect">
            <a:avLst/>
          </a:prstGeom>
        </p:spPr>
      </p:pic>
      <p:pic>
        <p:nvPicPr>
          <p:cNvPr id="11" name="Рисунок 10" descr="kr0u5jv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3928" y="0"/>
            <a:ext cx="2277637" cy="2277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42744" y="769354"/>
            <a:ext cx="3143645" cy="34431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>
              <a:solidFill>
                <a:schemeClr val="tx1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lvl="0" algn="ctr"/>
            <a:r>
              <a:rPr lang="ru-RU" b="1" dirty="0">
                <a:solidFill>
                  <a:schemeClr val="tx1"/>
                </a:solidFill>
                <a:latin typeface="Alfa Slab One"/>
                <a:ea typeface="Alfa Slab One"/>
                <a:cs typeface="Alfa Slab One"/>
                <a:sym typeface="Alfa Slab One"/>
              </a:rPr>
              <a:t>Ход игры</a:t>
            </a:r>
            <a:r>
              <a:rPr lang="ru-RU" dirty="0">
                <a:solidFill>
                  <a:schemeClr val="tx1"/>
                </a:solidFill>
                <a:latin typeface="Alfa Slab One"/>
                <a:ea typeface="Alfa Slab One"/>
                <a:cs typeface="Alfa Slab One"/>
                <a:sym typeface="Alfa Slab One"/>
              </a:rPr>
              <a:t>:</a:t>
            </a:r>
          </a:p>
          <a:p>
            <a:pPr lvl="0" algn="ctr"/>
            <a:r>
              <a:rPr lang="ru-RU" dirty="0">
                <a:solidFill>
                  <a:schemeClr val="tx1"/>
                </a:solidFill>
                <a:latin typeface="Alfa Slab One"/>
                <a:ea typeface="Alfa Slab One"/>
                <a:cs typeface="Alfa Slab One"/>
                <a:sym typeface="Alfa Slab One"/>
              </a:rPr>
              <a:t>В игре представлены </a:t>
            </a:r>
            <a:r>
              <a:rPr lang="ru-RU" dirty="0">
                <a:solidFill>
                  <a:schemeClr val="tx1"/>
                </a:solidFill>
                <a:latin typeface="+mj-lt"/>
                <a:ea typeface="Alfa Slab One"/>
                <a:cs typeface="Alfa Slab One"/>
                <a:sym typeface="Alfa Slab One"/>
              </a:rPr>
              <a:t>3 </a:t>
            </a:r>
            <a:r>
              <a:rPr lang="ru-RU" dirty="0">
                <a:solidFill>
                  <a:schemeClr val="tx1"/>
                </a:solidFill>
                <a:latin typeface="Alfa Slab One"/>
                <a:ea typeface="Alfa Slab One"/>
                <a:cs typeface="Alfa Slab One"/>
                <a:sym typeface="Alfa Slab One"/>
              </a:rPr>
              <a:t>блока загадок о природе Курского края: времена года, животные, растения.</a:t>
            </a:r>
          </a:p>
          <a:p>
            <a:pPr lvl="0" algn="ctr"/>
            <a:r>
              <a:rPr lang="ru-RU" dirty="0">
                <a:solidFill>
                  <a:schemeClr val="tx1"/>
                </a:solidFill>
                <a:latin typeface="Alfa Slab One"/>
                <a:ea typeface="Alfa Slab One"/>
                <a:cs typeface="Alfa Slab One"/>
                <a:sym typeface="Alfa Slab One"/>
              </a:rPr>
              <a:t> Взрослый читает загадку, открывает картинки – варианты отгадок.</a:t>
            </a:r>
          </a:p>
          <a:p>
            <a:pPr lvl="0" algn="ctr"/>
            <a:r>
              <a:rPr lang="ru-RU" dirty="0">
                <a:solidFill>
                  <a:schemeClr val="tx1"/>
                </a:solidFill>
                <a:latin typeface="Alfa Slab One"/>
                <a:ea typeface="Alfa Slab One"/>
                <a:cs typeface="Alfa Slab One"/>
                <a:sym typeface="Alfa Slab One"/>
              </a:rPr>
              <a:t>Задача ребенка – из предложенных картинок выбрать верную отгадку.</a:t>
            </a:r>
          </a:p>
          <a:p>
            <a:pPr lvl="0" algn="ctr"/>
            <a:r>
              <a:rPr lang="ru-RU" dirty="0">
                <a:solidFill>
                  <a:schemeClr val="tx1"/>
                </a:solidFill>
                <a:latin typeface="Alfa Slab One"/>
                <a:ea typeface="Alfa Slab One"/>
                <a:cs typeface="Alfa Slab One"/>
                <a:sym typeface="Alfa Slab One"/>
              </a:rPr>
              <a:t>На правильный ответ появляется зеленая галочка, на неправильный – красный крестик.</a:t>
            </a:r>
          </a:p>
          <a:p>
            <a:pPr lvl="0" algn="ctr"/>
            <a:endParaRPr lang="ru-RU" dirty="0">
              <a:solidFill>
                <a:schemeClr val="tx1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lvl="0" algn="ctr"/>
            <a:r>
              <a:rPr lang="ru-RU" dirty="0">
                <a:solidFill>
                  <a:schemeClr val="tx1"/>
                </a:solidFill>
                <a:latin typeface="Alfa Slab One"/>
                <a:ea typeface="Alfa Slab One"/>
                <a:cs typeface="Alfa Slab One"/>
                <a:sym typeface="Alfa Slab One"/>
              </a:rPr>
              <a:t>Автор загадок – детский писатель Л.Ф. Медведев</a:t>
            </a:r>
          </a:p>
          <a:p>
            <a:pPr lvl="0" algn="ctr"/>
            <a:endParaRPr lang="ru-RU" dirty="0">
              <a:solidFill>
                <a:schemeClr val="tx1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6634" y="403463"/>
            <a:ext cx="2562423" cy="1658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chemeClr val="tx1"/>
                </a:solidFill>
                <a:latin typeface="Alfa Slab One"/>
                <a:ea typeface="Alfa Slab One"/>
                <a:cs typeface="Alfa Slab One"/>
                <a:sym typeface="Alfa Slab One"/>
              </a:rPr>
              <a:t>Цель</a:t>
            </a:r>
            <a:r>
              <a:rPr lang="ru-RU" dirty="0">
                <a:solidFill>
                  <a:schemeClr val="tx1"/>
                </a:solidFill>
                <a:latin typeface="Alfa Slab One"/>
                <a:ea typeface="Alfa Slab One"/>
                <a:cs typeface="Alfa Slab One"/>
                <a:sym typeface="Alfa Slab One"/>
              </a:rPr>
              <a:t>: </a:t>
            </a:r>
          </a:p>
          <a:p>
            <a:pPr lvl="0" algn="ctr"/>
            <a:r>
              <a:rPr lang="ru-RU" dirty="0">
                <a:solidFill>
                  <a:schemeClr val="tx1"/>
                </a:solidFill>
                <a:latin typeface="Alfa Slab One"/>
                <a:ea typeface="Alfa Slab One"/>
                <a:cs typeface="Alfa Slab One"/>
                <a:sym typeface="Alfa Slab One"/>
              </a:rPr>
              <a:t>- формирование у детей старшего дошкольного возраста патриотизма и любви к Родине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489086" y="1720645"/>
            <a:ext cx="2586088" cy="26613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chemeClr val="tx1"/>
                </a:solidFill>
                <a:latin typeface="Alfa Slab One"/>
                <a:ea typeface="Alfa Slab One"/>
                <a:cs typeface="Alfa Slab One"/>
                <a:sym typeface="Alfa Slab One"/>
              </a:rPr>
              <a:t>Задачи</a:t>
            </a:r>
            <a:r>
              <a:rPr lang="ru-RU" dirty="0">
                <a:solidFill>
                  <a:schemeClr val="tx1"/>
                </a:solidFill>
                <a:latin typeface="Alfa Slab One"/>
                <a:ea typeface="Alfa Slab One"/>
                <a:cs typeface="Alfa Slab One"/>
                <a:sym typeface="Alfa Slab One"/>
              </a:rPr>
              <a:t>: </a:t>
            </a:r>
          </a:p>
          <a:p>
            <a:pPr lvl="0" algn="ctr"/>
            <a:r>
              <a:rPr lang="ru-RU" dirty="0">
                <a:solidFill>
                  <a:schemeClr val="tx1"/>
                </a:solidFill>
                <a:latin typeface="Alfa Slab One"/>
                <a:ea typeface="Alfa Slab One"/>
                <a:cs typeface="Alfa Slab One"/>
                <a:sym typeface="Alfa Slab One"/>
              </a:rPr>
              <a:t>- познакомить детей с природой Курского края; </a:t>
            </a:r>
          </a:p>
          <a:p>
            <a:pPr marL="285750" lvl="0" indent="-285750" algn="ctr"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Alfa Slab One"/>
                <a:ea typeface="Alfa Slab One"/>
                <a:cs typeface="Alfa Slab One"/>
                <a:sym typeface="Alfa Slab One"/>
              </a:rPr>
              <a:t>обобщить и систематизировать знания</a:t>
            </a:r>
            <a:r>
              <a:rPr lang="en-US" dirty="0">
                <a:solidFill>
                  <a:schemeClr val="tx1"/>
                </a:solidFill>
                <a:latin typeface="Alfa Slab One"/>
                <a:ea typeface="Alfa Slab One"/>
                <a:cs typeface="Alfa Slab One"/>
                <a:sym typeface="Alfa Slab One"/>
              </a:rPr>
              <a:t>;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Alfa Slab One"/>
                <a:ea typeface="Alfa Slab One"/>
                <a:cs typeface="Alfa Slab One"/>
                <a:sym typeface="Alfa Slab One"/>
              </a:rPr>
              <a:t>- создание благоприятной обстановки для совместной деятельности детей.</a:t>
            </a:r>
          </a:p>
          <a:p>
            <a:pPr marL="285750" lvl="0" indent="-285750" algn="ctr">
              <a:buFontTx/>
              <a:buChar char="-"/>
            </a:pPr>
            <a:endParaRPr lang="ru-RU" dirty="0">
              <a:solidFill>
                <a:schemeClr val="tx1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26" y="608372"/>
            <a:ext cx="5256951" cy="3942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87794" y="255639"/>
            <a:ext cx="5211096" cy="118970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Ссылки на источники: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8426" y="1899507"/>
            <a:ext cx="7403691" cy="263043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hnschrift" panose="020B0502040204020203" pitchFamily="34" charset="0"/>
                <a:hlinkClick r:id="rId2"/>
              </a:rPr>
              <a:t>Загадки</a:t>
            </a:r>
            <a:endParaRPr lang="ru-RU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Bahnschrift" panose="020B0502040204020203" pitchFamily="34" charset="0"/>
            </a:endParaRPr>
          </a:p>
          <a:p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hnschrift" panose="020B0502040204020203" pitchFamily="34" charset="0"/>
                <a:hlinkClick r:id="rId3"/>
              </a:rPr>
              <a:t>Картинки к загадкам</a:t>
            </a:r>
            <a:endParaRPr lang="ru-RU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058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621583148_24-phonoteka_org-p-fon-vremena-goda-dlya-detei-2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663" y="633984"/>
            <a:ext cx="5258889" cy="36812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52160" y="1731264"/>
            <a:ext cx="2377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Времена </a:t>
            </a:r>
          </a:p>
          <a:p>
            <a:pPr algn="ctr"/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Года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846138"/>
            <a:ext cx="7505700" cy="954087"/>
          </a:xfrm>
        </p:spPr>
        <p:txBody>
          <a:bodyPr/>
          <a:lstStyle/>
          <a:p>
            <a:r>
              <a:rPr lang="ru-RU" dirty="0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72384" y="270365"/>
            <a:ext cx="32186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Bahnschrift SemiCondensed" pitchFamily="34" charset="0"/>
              </a:rPr>
              <a:t>Белоснежная хозяйка</a:t>
            </a:r>
          </a:p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Bahnschrift SemiCondensed" pitchFamily="34" charset="0"/>
              </a:rPr>
              <a:t>Всё укроет одеялом,</a:t>
            </a:r>
          </a:p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Bahnschrift SemiCondensed" pitchFamily="34" charset="0"/>
              </a:rPr>
              <a:t>Всё разгладит, приберёт,</a:t>
            </a:r>
          </a:p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Bahnschrift SemiCondensed" pitchFamily="34" charset="0"/>
              </a:rPr>
              <a:t>А потом земле усталой</a:t>
            </a:r>
          </a:p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Bahnschrift SemiCondensed" pitchFamily="34" charset="0"/>
              </a:rPr>
              <a:t>Колыбельную споёт.</a:t>
            </a:r>
          </a:p>
        </p:txBody>
      </p:sp>
      <p:pic>
        <p:nvPicPr>
          <p:cNvPr id="7" name="Рисунок 6" descr="картинка ЛЕТО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36" y="2279904"/>
            <a:ext cx="2553005" cy="1595628"/>
          </a:xfrm>
          <a:prstGeom prst="rect">
            <a:avLst/>
          </a:prstGeom>
        </p:spPr>
      </p:pic>
      <p:pic>
        <p:nvPicPr>
          <p:cNvPr id="8" name="Рисунок 7" descr="1619598891_3-phonoteka_org-p-multyashnaya-zima-fon-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362" y="2279904"/>
            <a:ext cx="2814799" cy="1583436"/>
          </a:xfrm>
          <a:prstGeom prst="rect">
            <a:avLst/>
          </a:prstGeom>
        </p:spPr>
      </p:pic>
      <p:pic>
        <p:nvPicPr>
          <p:cNvPr id="9" name="Рисунок 8" descr="pngtree-painted-golden-autumn-october-forest-background-beautiful-design-backgroundwoods-backgroundillustration-backgroundadvertising-image_6478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232" y="2279904"/>
            <a:ext cx="2771648" cy="1559052"/>
          </a:xfrm>
          <a:prstGeom prst="rect">
            <a:avLst/>
          </a:prstGeom>
        </p:spPr>
      </p:pic>
      <p:pic>
        <p:nvPicPr>
          <p:cNvPr id="11" name="Рисунок 10" descr="transparent-green-cartoon-tree-frog-agalychnis-hyla-5dd48f36995d43.629239751574211382628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2384" y="146304"/>
            <a:ext cx="2499360" cy="2071878"/>
          </a:xfrm>
          <a:prstGeom prst="rect">
            <a:avLst/>
          </a:prstGeom>
        </p:spPr>
      </p:pic>
      <p:pic>
        <p:nvPicPr>
          <p:cNvPr id="10" name="Рисунок 9" descr="kr0u5jv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718" y="0"/>
            <a:ext cx="2277637" cy="2277637"/>
          </a:xfrm>
          <a:prstGeom prst="rect">
            <a:avLst/>
          </a:prstGeom>
        </p:spPr>
      </p:pic>
      <p:pic>
        <p:nvPicPr>
          <p:cNvPr id="12" name="Рисунок 11" descr="kr0u5jv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4786" y="0"/>
            <a:ext cx="2277637" cy="2277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84576" y="548640"/>
            <a:ext cx="31211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Bahnschrift SemiCondensed" pitchFamily="34" charset="0"/>
              </a:rPr>
              <a:t>Шумит он в поле, и в саду,</a:t>
            </a:r>
            <a:br>
              <a:rPr lang="ru-RU" sz="2000" dirty="0">
                <a:solidFill>
                  <a:schemeClr val="accent5">
                    <a:lumMod val="75000"/>
                  </a:schemeClr>
                </a:solidFill>
                <a:latin typeface="Bahnschrift SemiCondensed" pitchFamily="34" charset="0"/>
              </a:rPr>
            </a:b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Bahnschrift SemiCondensed" pitchFamily="34" charset="0"/>
              </a:rPr>
              <a:t>А в дом не попадёт.</a:t>
            </a:r>
            <a:br>
              <a:rPr lang="ru-RU" sz="2000" dirty="0">
                <a:solidFill>
                  <a:schemeClr val="accent5">
                    <a:lumMod val="75000"/>
                  </a:schemeClr>
                </a:solidFill>
                <a:latin typeface="Bahnschrift SemiCondensed" pitchFamily="34" charset="0"/>
              </a:rPr>
            </a:b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Bahnschrift SemiCondensed" pitchFamily="34" charset="0"/>
              </a:rPr>
              <a:t>И никуда я не иду, </a:t>
            </a:r>
            <a:br>
              <a:rPr lang="ru-RU" sz="2000" dirty="0">
                <a:solidFill>
                  <a:schemeClr val="accent5">
                    <a:lumMod val="75000"/>
                  </a:schemeClr>
                </a:solidFill>
                <a:latin typeface="Bahnschrift SemiCondensed" pitchFamily="34" charset="0"/>
              </a:rPr>
            </a:b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Bahnschrift SemiCondensed" pitchFamily="34" charset="0"/>
              </a:rPr>
              <a:t>Покуда он идет.</a:t>
            </a:r>
          </a:p>
        </p:txBody>
      </p:sp>
      <p:pic>
        <p:nvPicPr>
          <p:cNvPr id="6" name="Рисунок 5" descr="depositphotos_7459563-stock-illustration-snowy-sky-with-cartoon-snowflak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08" y="2049184"/>
            <a:ext cx="2441932" cy="2057995"/>
          </a:xfrm>
          <a:prstGeom prst="rect">
            <a:avLst/>
          </a:prstGeom>
        </p:spPr>
      </p:pic>
      <p:pic>
        <p:nvPicPr>
          <p:cNvPr id="7" name="Рисунок 6" descr="1613710887_75-p-fon-dlya-prezentatsii-solnishko-9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695" y="2571750"/>
            <a:ext cx="3075093" cy="1729740"/>
          </a:xfrm>
          <a:prstGeom prst="rect">
            <a:avLst/>
          </a:prstGeom>
        </p:spPr>
      </p:pic>
      <p:pic>
        <p:nvPicPr>
          <p:cNvPr id="8" name="Рисунок 7" descr="kisspng-rain-cartoon-umbrella-wallpaper-rain-in-the-world-5a9c2444202df8.645675871520182340131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416" y="2044514"/>
            <a:ext cx="2377440" cy="2324608"/>
          </a:xfrm>
          <a:prstGeom prst="rect">
            <a:avLst/>
          </a:prstGeom>
        </p:spPr>
      </p:pic>
      <p:pic>
        <p:nvPicPr>
          <p:cNvPr id="9" name="Рисунок 8" descr="transparent-green-cartoon-tree-frog-agalychnis-hyla-5dd48f36995d43.629239751574211382628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7450" y="206502"/>
            <a:ext cx="2401062" cy="2073402"/>
          </a:xfrm>
          <a:prstGeom prst="rect">
            <a:avLst/>
          </a:prstGeom>
        </p:spPr>
      </p:pic>
      <p:pic>
        <p:nvPicPr>
          <p:cNvPr id="10" name="Рисунок 9" descr="kr0u5jv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381" y="0"/>
            <a:ext cx="2277637" cy="2277637"/>
          </a:xfrm>
          <a:prstGeom prst="rect">
            <a:avLst/>
          </a:prstGeom>
        </p:spPr>
      </p:pic>
      <p:pic>
        <p:nvPicPr>
          <p:cNvPr id="11" name="Рисунок 10" descr="kr0u5jv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6333" y="294113"/>
            <a:ext cx="2277637" cy="2277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50464" y="548640"/>
            <a:ext cx="3279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Bahnschrift SemiCondensed" pitchFamily="34" charset="0"/>
              </a:rPr>
              <a:t>Что за чудо-красота, </a:t>
            </a:r>
          </a:p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Bahnschrift SemiCondensed" pitchFamily="34" charset="0"/>
              </a:rPr>
              <a:t>Расписные ворота!</a:t>
            </a:r>
          </a:p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Bahnschrift SemiCondensed" pitchFamily="34" charset="0"/>
              </a:rPr>
              <a:t>Показались на пути!</a:t>
            </a:r>
            <a:br>
              <a:rPr lang="ru-RU" sz="2000" dirty="0">
                <a:solidFill>
                  <a:schemeClr val="accent5">
                    <a:lumMod val="75000"/>
                  </a:schemeClr>
                </a:solidFill>
                <a:latin typeface="Bahnschrift SemiCondensed" pitchFamily="34" charset="0"/>
              </a:rPr>
            </a:b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Bahnschrift SemiCondensed" pitchFamily="34" charset="0"/>
              </a:rPr>
              <a:t>В них ни въехать, ни войти!</a:t>
            </a:r>
          </a:p>
        </p:txBody>
      </p:sp>
      <p:pic>
        <p:nvPicPr>
          <p:cNvPr id="6" name="Рисунок 5" descr="gromimolniya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88" y="2307462"/>
            <a:ext cx="2617934" cy="1836294"/>
          </a:xfrm>
          <a:prstGeom prst="rect">
            <a:avLst/>
          </a:prstGeom>
        </p:spPr>
      </p:pic>
      <p:pic>
        <p:nvPicPr>
          <p:cNvPr id="7" name="Рисунок 6" descr="maxresdefaul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888" y="2499360"/>
            <a:ext cx="3378539" cy="1900428"/>
          </a:xfrm>
          <a:prstGeom prst="rect">
            <a:avLst/>
          </a:prstGeom>
        </p:spPr>
      </p:pic>
      <p:pic>
        <p:nvPicPr>
          <p:cNvPr id="8" name="Рисунок 7" descr="1614321821_27-p-risunki-s-raduzhnim-fonom-3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8336" y="2193798"/>
            <a:ext cx="2097024" cy="2097024"/>
          </a:xfrm>
          <a:prstGeom prst="rect">
            <a:avLst/>
          </a:prstGeom>
        </p:spPr>
      </p:pic>
      <p:pic>
        <p:nvPicPr>
          <p:cNvPr id="9" name="Рисунок 8" descr="transparent-green-cartoon-tree-frog-agalychnis-hyla-5dd48f36995d43.629239751574211382628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5258" y="0"/>
            <a:ext cx="2522982" cy="2522982"/>
          </a:xfrm>
          <a:prstGeom prst="rect">
            <a:avLst/>
          </a:prstGeom>
        </p:spPr>
      </p:pic>
      <p:pic>
        <p:nvPicPr>
          <p:cNvPr id="10" name="Рисунок 9" descr="kr0u5jv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718" y="0"/>
            <a:ext cx="2277637" cy="2277637"/>
          </a:xfrm>
          <a:prstGeom prst="rect">
            <a:avLst/>
          </a:prstGeom>
        </p:spPr>
      </p:pic>
      <p:pic>
        <p:nvPicPr>
          <p:cNvPr id="11" name="Рисунок 10" descr="kr0u5jv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7772" y="185854"/>
            <a:ext cx="2277637" cy="2277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52928" y="316992"/>
            <a:ext cx="3169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Bahnschrift SemiCondensed" pitchFamily="34" charset="0"/>
              </a:rPr>
              <a:t>Снег чернеет на полянке, </a:t>
            </a:r>
            <a:br>
              <a:rPr lang="ru-RU" sz="2000" dirty="0">
                <a:solidFill>
                  <a:schemeClr val="accent5">
                    <a:lumMod val="75000"/>
                  </a:schemeClr>
                </a:solidFill>
                <a:latin typeface="Bahnschrift SemiCondensed" pitchFamily="34" charset="0"/>
              </a:rPr>
            </a:b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Bahnschrift SemiCondensed" pitchFamily="34" charset="0"/>
              </a:rPr>
              <a:t>С каждым днем теплей погода.</a:t>
            </a:r>
            <a:br>
              <a:rPr lang="ru-RU" sz="2000" dirty="0">
                <a:solidFill>
                  <a:schemeClr val="accent5">
                    <a:lumMod val="75000"/>
                  </a:schemeClr>
                </a:solidFill>
                <a:latin typeface="Bahnschrift SemiCondensed" pitchFamily="34" charset="0"/>
              </a:rPr>
            </a:b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Bahnschrift SemiCondensed" pitchFamily="34" charset="0"/>
              </a:rPr>
              <a:t>Время класть в кладовку санки.</a:t>
            </a:r>
            <a:br>
              <a:rPr lang="ru-RU" sz="2000" dirty="0">
                <a:solidFill>
                  <a:schemeClr val="accent5">
                    <a:lumMod val="75000"/>
                  </a:schemeClr>
                </a:solidFill>
                <a:latin typeface="Bahnschrift SemiCondensed" pitchFamily="34" charset="0"/>
              </a:rPr>
            </a:b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Bahnschrift SemiCondensed" pitchFamily="34" charset="0"/>
              </a:rPr>
              <a:t>Это, что за время года?</a:t>
            </a:r>
          </a:p>
        </p:txBody>
      </p:sp>
      <p:pic>
        <p:nvPicPr>
          <p:cNvPr id="6" name="Рисунок 5" descr="1619491750_4-phonoteka_org-p-osennie-multyashnie-foni-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88" y="2304288"/>
            <a:ext cx="2923216" cy="1644154"/>
          </a:xfrm>
          <a:prstGeom prst="rect">
            <a:avLst/>
          </a:prstGeom>
        </p:spPr>
      </p:pic>
      <p:pic>
        <p:nvPicPr>
          <p:cNvPr id="7" name="Рисунок 6" descr="1624492649_12-phonoteka_org-p-zimnie-oboi-multyashnie-krasivo-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656" y="2287524"/>
            <a:ext cx="2974848" cy="1673352"/>
          </a:xfrm>
          <a:prstGeom prst="rect">
            <a:avLst/>
          </a:prstGeom>
        </p:spPr>
      </p:pic>
      <p:pic>
        <p:nvPicPr>
          <p:cNvPr id="8" name="Рисунок 7" descr="1613450685_21-p-fon-dlya-prezentatsii-pro-vesnu-2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264" y="2425244"/>
            <a:ext cx="2621280" cy="1685745"/>
          </a:xfrm>
          <a:prstGeom prst="rect">
            <a:avLst/>
          </a:prstGeom>
        </p:spPr>
      </p:pic>
      <p:pic>
        <p:nvPicPr>
          <p:cNvPr id="9" name="Рисунок 8" descr="transparent-green-cartoon-tree-frog-agalychnis-hyla-5dd48f36995d43.629239751574211382628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4794" y="157734"/>
            <a:ext cx="2340102" cy="2340102"/>
          </a:xfrm>
          <a:prstGeom prst="rect">
            <a:avLst/>
          </a:prstGeom>
        </p:spPr>
      </p:pic>
      <p:pic>
        <p:nvPicPr>
          <p:cNvPr id="10" name="Рисунок 9" descr="kr0u5jv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718" y="0"/>
            <a:ext cx="2277637" cy="2277637"/>
          </a:xfrm>
          <a:prstGeom prst="rect">
            <a:avLst/>
          </a:prstGeom>
        </p:spPr>
      </p:pic>
      <p:pic>
        <p:nvPicPr>
          <p:cNvPr id="11" name="Рисунок 10" descr="kr0u5jv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996" y="0"/>
            <a:ext cx="2277637" cy="2277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ikie-zhivotny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" y="658368"/>
            <a:ext cx="5827775" cy="36088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76416" y="1133856"/>
            <a:ext cx="2462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Condensed" pitchFamily="34" charset="0"/>
              </a:rPr>
              <a:t>Животные Курского Края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67584" y="548640"/>
            <a:ext cx="33406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Bahnschrift SemiCondensed" pitchFamily="34" charset="0"/>
              </a:rPr>
              <a:t>Настолько здорово поёт,</a:t>
            </a:r>
            <a:br>
              <a:rPr lang="ru-RU" sz="2000" dirty="0">
                <a:solidFill>
                  <a:schemeClr val="accent6">
                    <a:lumMod val="75000"/>
                  </a:schemeClr>
                </a:solidFill>
                <a:latin typeface="Bahnschrift SemiCondensed" pitchFamily="34" charset="0"/>
              </a:rPr>
            </a:b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Bahnschrift SemiCondensed" pitchFamily="34" charset="0"/>
              </a:rPr>
              <a:t>Что каждый сразу узнаёт.</a:t>
            </a:r>
            <a:br>
              <a:rPr lang="ru-RU" sz="2000" dirty="0">
                <a:solidFill>
                  <a:schemeClr val="accent6">
                    <a:lumMod val="75000"/>
                  </a:schemeClr>
                </a:solidFill>
                <a:latin typeface="Bahnschrift SemiCondensed" pitchFamily="34" charset="0"/>
              </a:rPr>
            </a:b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Bahnschrift SemiCondensed" pitchFamily="34" charset="0"/>
              </a:rPr>
              <a:t>А с виду – маленькая птичка:</a:t>
            </a:r>
            <a:br>
              <a:rPr lang="ru-RU" sz="2000" dirty="0">
                <a:solidFill>
                  <a:schemeClr val="accent6">
                    <a:lumMod val="75000"/>
                  </a:schemeClr>
                </a:solidFill>
                <a:latin typeface="Bahnschrift SemiCondensed" pitchFamily="34" charset="0"/>
              </a:rPr>
            </a:b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Bahnschrift SemiCondensed" pitchFamily="34" charset="0"/>
              </a:rPr>
              <a:t>Невзрачная и невеличка.</a:t>
            </a:r>
          </a:p>
        </p:txBody>
      </p:sp>
      <p:pic>
        <p:nvPicPr>
          <p:cNvPr id="6" name="Рисунок 5" descr="4276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18" y="2267712"/>
            <a:ext cx="2239202" cy="1583436"/>
          </a:xfrm>
          <a:prstGeom prst="rect">
            <a:avLst/>
          </a:prstGeom>
        </p:spPr>
      </p:pic>
      <p:pic>
        <p:nvPicPr>
          <p:cNvPr id="7" name="Рисунок 6" descr="b0bd0e33212e620eed2f0e244543f1e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376" y="2107601"/>
            <a:ext cx="2353056" cy="1774204"/>
          </a:xfrm>
          <a:prstGeom prst="rect">
            <a:avLst/>
          </a:prstGeom>
        </p:spPr>
      </p:pic>
      <p:pic>
        <p:nvPicPr>
          <p:cNvPr id="8" name="Рисунок 7" descr="427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8133" y="2164232"/>
            <a:ext cx="2667931" cy="1749400"/>
          </a:xfrm>
          <a:prstGeom prst="rect">
            <a:avLst/>
          </a:prstGeom>
        </p:spPr>
      </p:pic>
      <p:pic>
        <p:nvPicPr>
          <p:cNvPr id="9" name="Рисунок 8" descr="transparent-green-cartoon-tree-frog-agalychnis-hyla-5dd48f36995d43.629239751574211382628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906" y="0"/>
            <a:ext cx="2266950" cy="2266950"/>
          </a:xfrm>
          <a:prstGeom prst="rect">
            <a:avLst/>
          </a:prstGeom>
        </p:spPr>
      </p:pic>
      <p:pic>
        <p:nvPicPr>
          <p:cNvPr id="10" name="Рисунок 9" descr="kr0u5jv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7284" y="0"/>
            <a:ext cx="2277637" cy="2277637"/>
          </a:xfrm>
          <a:prstGeom prst="rect">
            <a:avLst/>
          </a:prstGeom>
        </p:spPr>
      </p:pic>
      <p:pic>
        <p:nvPicPr>
          <p:cNvPr id="11" name="Рисунок 10" descr="kr0u5jvz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2377" y="0"/>
            <a:ext cx="2277637" cy="2277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2"/>
</p:tagLst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440</TotalTime>
  <Words>442</Words>
  <Application>Microsoft Office PowerPoint</Application>
  <PresentationFormat>Экран (16:9)</PresentationFormat>
  <Paragraphs>68</Paragraphs>
  <Slides>21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Trebuchet MS</vt:lpstr>
      <vt:lpstr>Bahnschrift</vt:lpstr>
      <vt:lpstr>Alfa Slab One</vt:lpstr>
      <vt:lpstr>Times New Roman</vt:lpstr>
      <vt:lpstr>Bahnschrift SemiCondensed</vt:lpstr>
      <vt:lpstr>Wingdings 3</vt:lpstr>
      <vt:lpstr>Arial</vt:lpstr>
      <vt:lpstr>Аспект</vt:lpstr>
      <vt:lpstr>Презентация PowerPoint</vt:lpstr>
      <vt:lpstr>Презентация PowerPoint</vt:lpstr>
      <vt:lpstr>Презентация PowerPoint</vt:lpstr>
      <vt:lpstr>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Катя</dc:creator>
  <cp:lastModifiedBy>Svetlana</cp:lastModifiedBy>
  <cp:revision>60</cp:revision>
  <dcterms:modified xsi:type="dcterms:W3CDTF">2023-10-18T14:10:46Z</dcterms:modified>
</cp:coreProperties>
</file>