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61" r:id="rId3"/>
    <p:sldMasterId id="2147483662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4" r:id="rId18"/>
    <p:sldId id="275" r:id="rId19"/>
    <p:sldId id="276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642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1813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BEE"/>
            </a:gs>
            <a:gs pos="50000">
              <a:srgbClr val="BACBF2"/>
            </a:gs>
            <a:gs pos="100000">
              <a:srgbClr val="DEE5F8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" name="Google Shape;8;p1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9" name="Google Shape;9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BEE"/>
            </a:gs>
            <a:gs pos="50000">
              <a:srgbClr val="BACBF2"/>
            </a:gs>
            <a:gs pos="100000">
              <a:srgbClr val="DEE5F8"/>
            </a:gs>
          </a:gsLst>
          <a:lin ang="54000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31" name="Google Shape;31;p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BEE"/>
            </a:gs>
            <a:gs pos="50000">
              <a:srgbClr val="BACBF2"/>
            </a:gs>
            <a:gs pos="100000">
              <a:srgbClr val="DEE5F8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" name="Google Shape;86;p12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87" name="Google Shape;87;p1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88" name="Google Shape;88;p1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ts val="1200"/>
              <a:buFont typeface="Constantia"/>
              <a:buNone/>
              <a:defRPr sz="1200" b="0" i="0" u="none">
                <a:solidFill>
                  <a:srgbClr val="D1EAE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CABEE"/>
            </a:gs>
            <a:gs pos="50000">
              <a:srgbClr val="BACBF2"/>
            </a:gs>
            <a:gs pos="100000">
              <a:srgbClr val="DEE5F8"/>
            </a:gs>
          </a:gsLst>
          <a:lin ang="54000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14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04" name="Google Shape;104;p1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106" name="Google Shape;106;p14"/>
          <p:cNvSpPr/>
          <p:nvPr/>
        </p:nvSpPr>
        <p:spPr>
          <a:xfrm rot="-10380000" flipH="1">
            <a:off x="3165475" y="1108075"/>
            <a:ext cx="5257800" cy="4114800"/>
          </a:xfrm>
          <a:custGeom>
            <a:avLst/>
            <a:gdLst/>
            <a:ahLst/>
            <a:cxnLst/>
            <a:rect l="l" t="t" r="r" b="b"/>
            <a:pathLst>
              <a:path w="5257800" h="4114800" extrusionOk="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38499" dir="7500041" sx="98500" sy="100079" kx="98485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-10380000" flipH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63500" dist="6350" dir="12899787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00EBF8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533400" y="0"/>
            <a:ext cx="7854950" cy="3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95"/>
              <a:buNone/>
            </a:pPr>
            <a:endParaRPr sz="4100" b="1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50"/>
              <a:buNone/>
            </a:pPr>
            <a:endParaRPr sz="1000" b="1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50"/>
              <a:buNone/>
            </a:pPr>
            <a:endParaRPr sz="1000" b="1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r>
              <a:rPr lang="en-US" sz="2800" b="1" i="0" u="none" dirty="0" err="1" smtClean="0">
                <a:solidFill>
                  <a:srgbClr val="072428"/>
                </a:solidFill>
                <a:latin typeface="Arial"/>
                <a:ea typeface="Arial"/>
                <a:cs typeface="Arial"/>
                <a:sym typeface="Arial"/>
              </a:rPr>
              <a:t>Соловьиный</a:t>
            </a:r>
            <a:r>
              <a:rPr lang="en-US" sz="2800" b="1" i="0" u="none" dirty="0" smtClean="0">
                <a:solidFill>
                  <a:srgbClr val="07242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0" u="none" dirty="0" err="1">
                <a:solidFill>
                  <a:srgbClr val="072428"/>
                </a:solidFill>
                <a:latin typeface="Arial"/>
                <a:ea typeface="Arial"/>
                <a:cs typeface="Arial"/>
                <a:sym typeface="Arial"/>
              </a:rPr>
              <a:t>Курский</a:t>
            </a:r>
            <a:r>
              <a:rPr lang="en-US" sz="2800" b="1" i="0" u="none" dirty="0">
                <a:solidFill>
                  <a:srgbClr val="07242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none" dirty="0" err="1" smtClean="0">
                <a:solidFill>
                  <a:srgbClr val="072428"/>
                </a:solidFill>
                <a:latin typeface="Arial"/>
                <a:ea typeface="Arial"/>
                <a:cs typeface="Arial"/>
                <a:sym typeface="Arial"/>
              </a:rPr>
              <a:t>край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None/>
            </a:pPr>
            <a:endParaRPr sz="2800" b="1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50"/>
              <a:buNone/>
            </a:pPr>
            <a:endParaRPr sz="1000" b="1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50"/>
              <a:buNone/>
            </a:pPr>
            <a:endParaRPr sz="1000" b="1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50"/>
              <a:buNone/>
            </a:pPr>
            <a:endParaRPr sz="1000" b="1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950"/>
              <a:buNone/>
            </a:pPr>
            <a:endParaRPr sz="1000" b="1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45720" lvl="0" indent="0" algn="r" rtl="0">
              <a:spcBef>
                <a:spcPts val="200"/>
              </a:spcBef>
              <a:spcAft>
                <a:spcPts val="0"/>
              </a:spcAft>
              <a:buSzPts val="950"/>
              <a:buNone/>
            </a:pPr>
            <a:endParaRPr sz="1000" b="1" i="0" u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6" descr="C:\Users\Ракитины\Desktop\0944951.jpg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91" b="88310" l="23444" r="93222"/>
                    </a14:imgEffect>
                  </a14:imgLayer>
                </a14:imgProps>
              </a:ext>
            </a:extLst>
          </a:blip>
          <a:srcRect l="15894" t="5080" r="5094" b="8299"/>
          <a:stretch/>
        </p:blipFill>
        <p:spPr>
          <a:xfrm>
            <a:off x="5615102" y="-482321"/>
            <a:ext cx="3670126" cy="2634848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128" name="Google Shape;128;p16"/>
          <p:cNvSpPr txBox="1"/>
          <p:nvPr/>
        </p:nvSpPr>
        <p:spPr>
          <a:xfrm>
            <a:off x="1619250" y="5229225"/>
            <a:ext cx="52562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1026" name="Picture 2" descr="https://travelsoul.ru/wp-content/uploads/b/5/6/b56bdb570cda637c8e71383bbc89c26c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5" b="96502" l="4145" r="940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18" y="2229625"/>
            <a:ext cx="6737676" cy="37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 descr="C:\Users\Ракитины\Desktop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125537"/>
            <a:ext cx="3960812" cy="280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4500562" y="1304925"/>
            <a:ext cx="4103687" cy="48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None/>
            </a:pP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Икона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«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Знамение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»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Божией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Матери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Курская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Коренная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помогала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всем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людям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в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мирное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время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, а в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годы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войны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помогала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курянам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одерживать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победы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над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врагом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, а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затем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восстанавливать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свой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город</a:t>
            </a:r>
            <a:r>
              <a:rPr lang="en-US" sz="18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sz="1800" b="1" i="0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 dirty="0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None/>
            </a:pP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Моя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родимая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сторонка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! 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Такой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до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боли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край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родной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!</a:t>
            </a:r>
            <a:endParaRPr sz="1800" b="1" i="1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None/>
            </a:pP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Звенишь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во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мне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ты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песней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звонкой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живёшь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со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мной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одной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судьбой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sz="1800" b="1" i="1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None/>
            </a:pP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Такой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загадочный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чудесный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, с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прекрасной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чистою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душой</a:t>
            </a:r>
            <a:endParaRPr sz="1800" b="1" i="1" u="none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None/>
            </a:pP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И с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трелью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соловья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, и с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песней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о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нашей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Курской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1800" b="1" i="1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Коренной</a:t>
            </a:r>
            <a:r>
              <a:rPr lang="en-US" sz="1800" b="1" i="1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endParaRPr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/>
        </p:nvSpPr>
        <p:spPr>
          <a:xfrm>
            <a:off x="214312" y="785812"/>
            <a:ext cx="85725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Город Курск – Столица соловьиного края. Сначала Курск был маленькой крепостью, городищем, в котором было 3-4 десятка хижин-полуземлянок. Крепость была защищена валом, рвом и частоколом. Своё название город получил от названия реки Кур.</a:t>
            </a:r>
            <a:endParaRPr/>
          </a:p>
        </p:txBody>
      </p:sp>
      <p:pic>
        <p:nvPicPr>
          <p:cNvPr id="193" name="Google Shape;193;p26" descr="http://kladraz.ru/images/4(2)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2205037"/>
            <a:ext cx="3333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6"/>
          <p:cNvSpPr txBox="1"/>
          <p:nvPr/>
        </p:nvSpPr>
        <p:spPr>
          <a:xfrm>
            <a:off x="4643437" y="2492375"/>
            <a:ext cx="3960812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nstantia"/>
              <a:buNone/>
            </a:pPr>
            <a:r>
              <a:rPr lang="en-US" sz="20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Куропатки  изображены на гербе Курской области</a:t>
            </a:r>
            <a:endParaRPr/>
          </a:p>
        </p:txBody>
      </p:sp>
      <p:sp>
        <p:nvSpPr>
          <p:cNvPr id="195" name="Google Shape;195;p26"/>
          <p:cNvSpPr txBox="1"/>
          <p:nvPr/>
        </p:nvSpPr>
        <p:spPr>
          <a:xfrm>
            <a:off x="4572000" y="3213100"/>
            <a:ext cx="4103687" cy="2554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Давным-давно в наших лесах водилось очень много куропаток. Эта птица бесконечно предана тому месту, где родилась. И мы должны, как и наши предки, быть верными своему краю и охранять его.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/>
        </p:nvSpPr>
        <p:spPr>
          <a:xfrm>
            <a:off x="214312" y="428625"/>
            <a:ext cx="8715375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1800"/>
              <a:buFont typeface="Constantia"/>
              <a:buNone/>
            </a:pPr>
            <a:r>
              <a:rPr lang="en-US" sz="1800" b="1" i="1" u="none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Природа Курского края богата и разнообразна. Насчитывается 265 видов птиц, среди которых самой знаменитой является маленькая серая птичка.</a:t>
            </a:r>
            <a:endParaRPr/>
          </a:p>
        </p:txBody>
      </p:sp>
      <p:sp>
        <p:nvSpPr>
          <p:cNvPr id="201" name="Google Shape;201;p27"/>
          <p:cNvSpPr txBox="1"/>
          <p:nvPr/>
        </p:nvSpPr>
        <p:spPr>
          <a:xfrm>
            <a:off x="571500" y="1500187"/>
            <a:ext cx="4143375" cy="354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3200"/>
              <a:buFont typeface="Constantia"/>
              <a:buNone/>
            </a:pPr>
            <a:r>
              <a:rPr lang="en-US" sz="3200" b="1" i="1" u="none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Трели, песни разлились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3200"/>
              <a:buFont typeface="Constantia"/>
              <a:buNone/>
            </a:pPr>
            <a:r>
              <a:rPr lang="en-US" sz="3200" b="1" i="1" u="none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Среди листьев и ветвей.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3200"/>
              <a:buFont typeface="Constantia"/>
              <a:buNone/>
            </a:pPr>
            <a:r>
              <a:rPr lang="en-US" sz="3200" b="1" i="1" u="none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Как прекрасно твоё пение,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3200"/>
              <a:buFont typeface="Constantia"/>
              <a:buNone/>
            </a:pPr>
            <a:r>
              <a:rPr lang="en-US" sz="3200" b="1" i="1" u="none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Голосистый</a:t>
            </a:r>
            <a:endParaRPr/>
          </a:p>
        </p:txBody>
      </p:sp>
      <p:sp>
        <p:nvSpPr>
          <p:cNvPr id="202" name="Google Shape;202;p27"/>
          <p:cNvSpPr txBox="1"/>
          <p:nvPr/>
        </p:nvSpPr>
        <p:spPr>
          <a:xfrm>
            <a:off x="1428750" y="5357812"/>
            <a:ext cx="3500437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4400"/>
              <a:buFont typeface="Constantia"/>
              <a:buNone/>
            </a:pPr>
            <a:r>
              <a:rPr lang="en-US" sz="4400" b="1" i="1" u="none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соловей.</a:t>
            </a:r>
            <a:endParaRPr/>
          </a:p>
        </p:txBody>
      </p:sp>
      <p:pic>
        <p:nvPicPr>
          <p:cNvPr id="203" name="Google Shape;203;p27" descr="79ce1488190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9187" y="1285875"/>
            <a:ext cx="390525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8" descr="C:\Users\Ракитины\Desktop\images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1412875"/>
            <a:ext cx="3384550" cy="2376487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4572000" y="1854388"/>
            <a:ext cx="45720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nstantia"/>
              <a:buNone/>
            </a:pPr>
            <a:r>
              <a:rPr lang="en-US" sz="20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В </a:t>
            </a:r>
            <a:r>
              <a:rPr lang="en-US" sz="20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лесах</a:t>
            </a:r>
            <a:r>
              <a:rPr lang="en-US" sz="20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и </a:t>
            </a:r>
            <a:r>
              <a:rPr lang="en-US" sz="20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степях</a:t>
            </a:r>
            <a:r>
              <a:rPr lang="en-US" sz="20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Курской</a:t>
            </a:r>
            <a:r>
              <a:rPr lang="en-US" sz="20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области</a:t>
            </a:r>
            <a:r>
              <a:rPr lang="en-US" sz="20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обитают</a:t>
            </a:r>
            <a:r>
              <a:rPr lang="en-US" sz="20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59 </a:t>
            </a:r>
            <a:r>
              <a:rPr lang="en-US" sz="20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видов</a:t>
            </a:r>
            <a:r>
              <a:rPr lang="en-US" sz="20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0" u="none" dirty="0" err="1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животных</a:t>
            </a:r>
            <a:r>
              <a:rPr lang="en-US" sz="2000" b="1" i="0" u="none" dirty="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 dirty="0"/>
          </a:p>
        </p:txBody>
      </p:sp>
      <p:pic>
        <p:nvPicPr>
          <p:cNvPr id="210" name="Google Shape;210;p28" descr="Картинки по запросу природа курского кра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725" y="3716337"/>
            <a:ext cx="264795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/>
        </p:nvSpPr>
        <p:spPr>
          <a:xfrm>
            <a:off x="357187" y="214312"/>
            <a:ext cx="850106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2000"/>
              <a:buFont typeface="Constantia"/>
              <a:buNone/>
            </a:pP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На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территории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Курской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области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протекают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реки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Сейм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Псёл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Оскол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Тим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Кшень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Тускарь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Более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700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прудов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и </a:t>
            </a:r>
            <a:r>
              <a:rPr lang="en-US" sz="20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водохранилищ</a:t>
            </a:r>
            <a:r>
              <a:rPr lang="en-US" sz="20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 dirty="0"/>
          </a:p>
        </p:txBody>
      </p:sp>
      <p:pic>
        <p:nvPicPr>
          <p:cNvPr id="251" name="Google Shape;251;p34" descr="кур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1571625"/>
            <a:ext cx="4000500" cy="243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4" descr="сейм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7687" y="1357312"/>
            <a:ext cx="4286250" cy="265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 descr="тускарь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750" y="4143375"/>
            <a:ext cx="8429625" cy="252571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4"/>
          <p:cNvSpPr txBox="1"/>
          <p:nvPr/>
        </p:nvSpPr>
        <p:spPr>
          <a:xfrm>
            <a:off x="7215187" y="1500187"/>
            <a:ext cx="1143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1800"/>
              <a:buFont typeface="Constantia"/>
              <a:buNone/>
            </a:pPr>
            <a:r>
              <a:rPr lang="en-US" sz="1800" b="1" i="1" u="none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Сейм</a:t>
            </a:r>
            <a:endParaRPr/>
          </a:p>
        </p:txBody>
      </p:sp>
      <p:sp>
        <p:nvSpPr>
          <p:cNvPr id="255" name="Google Shape;255;p34"/>
          <p:cNvSpPr txBox="1"/>
          <p:nvPr/>
        </p:nvSpPr>
        <p:spPr>
          <a:xfrm>
            <a:off x="2357437" y="1571625"/>
            <a:ext cx="1143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1800"/>
              <a:buFont typeface="Constantia"/>
              <a:buNone/>
            </a:pPr>
            <a:r>
              <a:rPr lang="en-US" sz="1800" b="1" i="1" u="none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Кур</a:t>
            </a:r>
            <a:endParaRPr/>
          </a:p>
        </p:txBody>
      </p:sp>
      <p:sp>
        <p:nvSpPr>
          <p:cNvPr id="256" name="Google Shape;256;p34"/>
          <p:cNvSpPr txBox="1"/>
          <p:nvPr/>
        </p:nvSpPr>
        <p:spPr>
          <a:xfrm>
            <a:off x="500062" y="4357687"/>
            <a:ext cx="22860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1800"/>
              <a:buFont typeface="Constantia"/>
              <a:buNone/>
            </a:pPr>
            <a:r>
              <a:rPr lang="en-US" sz="1800" b="1" i="1" u="none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Тускарь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"/>
          <p:cNvSpPr txBox="1"/>
          <p:nvPr/>
        </p:nvSpPr>
        <p:spPr>
          <a:xfrm>
            <a:off x="428625" y="571500"/>
            <a:ext cx="8286750" cy="193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2400"/>
              <a:buFont typeface="Constantia"/>
              <a:buNone/>
            </a:pPr>
            <a:r>
              <a:rPr lang="en-US" sz="2400" b="1" i="1" u="none" dirty="0" err="1" smtClean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Курск</a:t>
            </a:r>
            <a:r>
              <a:rPr lang="ru-RU" sz="2400" b="1" i="1" u="none" dirty="0" err="1" smtClean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ий</a:t>
            </a:r>
            <a:r>
              <a:rPr lang="ru-RU" sz="2400" b="1" i="1" u="none" dirty="0" smtClean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край</a:t>
            </a:r>
            <a:r>
              <a:rPr lang="en-US" sz="2400" b="1" i="1" u="none" dirty="0" smtClean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вместе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со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всей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страной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пережил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страшные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годы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войны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. В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память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о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подвиге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советских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солдат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созданы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мемориальные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комплексы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,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музеи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и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памятники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. 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Город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Курск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носит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почётное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звание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«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Город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воинской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1" i="1" u="none" dirty="0" err="1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славы</a:t>
            </a:r>
            <a:r>
              <a:rPr lang="en-US" sz="2400" b="1" i="1" u="none" dirty="0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»</a:t>
            </a:r>
            <a:endParaRPr dirty="0"/>
          </a:p>
        </p:txBody>
      </p:sp>
      <p:pic>
        <p:nvPicPr>
          <p:cNvPr id="262" name="Google Shape;262;p35" descr="3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643187"/>
            <a:ext cx="5578475" cy="400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5" descr="P705031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312" y="2643187"/>
            <a:ext cx="3143250" cy="410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 descr="Картинки по запросу фото железногорска курской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36" descr="http://download.radiodacha.ru/pub/1989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590805"/>
            <a:ext cx="4897437" cy="403688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/>
          <p:nvPr/>
        </p:nvSpPr>
        <p:spPr>
          <a:xfrm>
            <a:off x="468312" y="5716587"/>
            <a:ext cx="76327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400"/>
              <a:buFont typeface="Constantia"/>
              <a:buNone/>
            </a:pPr>
            <a:r>
              <a:rPr lang="ru-RU" sz="2400" b="0" i="0" u="none" dirty="0" smtClean="0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Город </a:t>
            </a:r>
            <a:r>
              <a:rPr lang="en-US" sz="2400" b="0" i="0" u="none" dirty="0" err="1" smtClean="0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Железногорск</a:t>
            </a:r>
            <a:r>
              <a:rPr lang="ru-RU" sz="2400" dirty="0" smtClean="0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0" i="0" u="none" dirty="0" err="1" smtClean="0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Курской</a:t>
            </a:r>
            <a:r>
              <a:rPr lang="en-US" sz="2400" b="0" i="0" u="none" dirty="0" smtClean="0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r>
              <a:rPr lang="en-US" sz="2400" b="0" i="0" u="none" dirty="0" err="1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области</a:t>
            </a:r>
            <a:endParaRPr dirty="0"/>
          </a:p>
        </p:txBody>
      </p:sp>
      <p:sp>
        <p:nvSpPr>
          <p:cNvPr id="271" name="Google Shape;271;p36"/>
          <p:cNvSpPr txBox="1"/>
          <p:nvPr/>
        </p:nvSpPr>
        <p:spPr>
          <a:xfrm>
            <a:off x="1116012" y="404812"/>
            <a:ext cx="54721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800"/>
              <a:buFont typeface="Constantia"/>
              <a:buNone/>
            </a:pPr>
            <a:r>
              <a:rPr lang="en-US" sz="2800" b="0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Города Курской области</a:t>
            </a:r>
            <a:endParaRPr/>
          </a:p>
        </p:txBody>
      </p:sp>
      <p:pic>
        <p:nvPicPr>
          <p:cNvPr id="272" name="Google Shape;272;p36" descr="http://images.vector-images.com/46/zheleznogorsk_city_coa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1861" y="2079321"/>
            <a:ext cx="2681201" cy="3159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/>
        </p:nvSpPr>
        <p:spPr>
          <a:xfrm>
            <a:off x="3779837" y="836612"/>
            <a:ext cx="49688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0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                        г.Рыльск </a:t>
            </a:r>
            <a:endParaRPr/>
          </a:p>
        </p:txBody>
      </p:sp>
      <p:pic>
        <p:nvPicPr>
          <p:cNvPr id="278" name="Google Shape;278;p37" descr="http://static.panoramio.com/photos/large/651440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333375"/>
            <a:ext cx="5111750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 descr="http://images.vector-images.com/46/rylsk_city_coa1893_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4274" y="2889250"/>
            <a:ext cx="2484437" cy="23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8" descr="http://moscowfamily.ru/images/user/medium1534874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836612"/>
            <a:ext cx="4886325" cy="3830637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8"/>
          <p:cNvSpPr txBox="1"/>
          <p:nvPr/>
        </p:nvSpPr>
        <p:spPr>
          <a:xfrm>
            <a:off x="5724525" y="1052512"/>
            <a:ext cx="23764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0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г. Курчатов</a:t>
            </a:r>
            <a:endParaRPr/>
          </a:p>
        </p:txBody>
      </p:sp>
      <p:pic>
        <p:nvPicPr>
          <p:cNvPr id="286" name="Google Shape;286;p38" descr="http://rkursk.ru/other/towns/images/kurchatov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6712" y="2104373"/>
            <a:ext cx="2680200" cy="3124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 descr="Картинки по запросу герб города щигры курской области фото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9" descr="http://www.heraldicum.ru/russia/subjects/towns/images/shigry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7649" y="2016690"/>
            <a:ext cx="2249901" cy="317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 descr="http://www.vidania.ru/photokurskaya/kurskaya_640x480_001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0" y="1268412"/>
            <a:ext cx="532765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 txBox="1"/>
          <p:nvPr/>
        </p:nvSpPr>
        <p:spPr>
          <a:xfrm>
            <a:off x="5867400" y="1052512"/>
            <a:ext cx="23764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400"/>
              <a:buFont typeface="Constantia"/>
              <a:buNone/>
            </a:pPr>
            <a:r>
              <a:rPr lang="en-US" sz="2400" b="0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г. Щигры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500062" y="500062"/>
            <a:ext cx="3929062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Что мы Родиной зовём?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Дом, где мы с тобой живём,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И берёзки, вдоль которых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Рядом с мамой мы идём.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4643437" y="3071812"/>
            <a:ext cx="4071937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Что мы Родиной зовём?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Поле с тонким колоском,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Наши праздники и песни,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Тёплый вечер за окном.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285750" y="5072062"/>
            <a:ext cx="85725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Что мы Родиной зовём?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 Всё, что в сердце бережём,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                          И под небом синим-синим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                                                                                  Край, в котором мы живём.</a:t>
            </a:r>
            <a:endParaRPr/>
          </a:p>
        </p:txBody>
      </p:sp>
      <p:pic>
        <p:nvPicPr>
          <p:cNvPr id="136" name="Google Shape;136;p17" descr="berezk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14312"/>
            <a:ext cx="3873500" cy="258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 descr="pol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2143125"/>
            <a:ext cx="4222750" cy="237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3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3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/>
          <p:nvPr/>
        </p:nvSpPr>
        <p:spPr>
          <a:xfrm>
            <a:off x="971550" y="692150"/>
            <a:ext cx="7056437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rPr lang="en-US" sz="24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Пословицы о Родине.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Береги землю родимую, как мать любимую.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Всякому мила своя сторона.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</a:pPr>
            <a:r>
              <a:rPr lang="en-US" sz="2400" b="0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Родная земля-матушка, а чужая сторона – мачеха.</a:t>
            </a:r>
            <a:endParaRPr/>
          </a:p>
        </p:txBody>
      </p:sp>
      <p:pic>
        <p:nvPicPr>
          <p:cNvPr id="308" name="Google Shape;308;p41" descr="http://www.olimpicblog.ru/wp-content/uploads/2010/10/Goro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3068637"/>
            <a:ext cx="42005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 descr="Kurskaya_Ob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62" y="2071687"/>
            <a:ext cx="7065962" cy="455771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1071562" y="428625"/>
            <a:ext cx="7286625" cy="157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400"/>
              <a:buFont typeface="Constantia"/>
              <a:buNone/>
            </a:pPr>
            <a:r>
              <a:rPr lang="en-US" sz="24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Курская область расположена в центре России.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400"/>
              <a:buFont typeface="Constantia"/>
              <a:buNone/>
            </a:pPr>
            <a:r>
              <a:rPr lang="en-US" sz="24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Площадь Курской области  около 30 000 квадратных километров.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/>
        </p:nvSpPr>
        <p:spPr>
          <a:xfrm>
            <a:off x="285750" y="214312"/>
            <a:ext cx="85725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На Курской земле люди жили с древних времён.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2000"/>
              <a:buFont typeface="Constantia"/>
              <a:buNone/>
            </a:pPr>
            <a:r>
              <a:rPr lang="en-US" sz="20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Первые жители обитали в землянках, одевались в звериные шкуры, охотились на мамонтов.</a:t>
            </a:r>
            <a:endParaRPr/>
          </a:p>
        </p:txBody>
      </p:sp>
      <p:pic>
        <p:nvPicPr>
          <p:cNvPr id="149" name="Google Shape;149;p19" descr="1100-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2470" y="1285875"/>
            <a:ext cx="4258851" cy="535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/>
        </p:nvSpPr>
        <p:spPr>
          <a:xfrm>
            <a:off x="785812" y="714375"/>
            <a:ext cx="74295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763"/>
              </a:buClr>
              <a:buSzPts val="2400"/>
              <a:buFont typeface="Constantia"/>
              <a:buNone/>
            </a:pPr>
            <a:r>
              <a:rPr lang="en-US" sz="2400" b="1" i="1" u="none">
                <a:solidFill>
                  <a:srgbClr val="083763"/>
                </a:solidFill>
                <a:latin typeface="Constantia"/>
                <a:ea typeface="Constantia"/>
                <a:cs typeface="Constantia"/>
                <a:sym typeface="Constantia"/>
              </a:rPr>
              <a:t>Позже стали заниматься рыболовством, скотоводством, земледелием.</a:t>
            </a:r>
            <a:endParaRPr/>
          </a:p>
        </p:txBody>
      </p:sp>
      <p:pic>
        <p:nvPicPr>
          <p:cNvPr id="155" name="Google Shape;155;p20" descr="f06d3bd8e25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1643062"/>
            <a:ext cx="4248150" cy="490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 descr="64977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1620837"/>
            <a:ext cx="4000500" cy="4951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/>
        </p:nvSpPr>
        <p:spPr>
          <a:xfrm>
            <a:off x="142875" y="142875"/>
            <a:ext cx="87868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1800"/>
              <a:buFont typeface="Constantia"/>
              <a:buNone/>
            </a:pPr>
            <a:r>
              <a:rPr lang="en-US" sz="18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В далёком прошлом Курский край назывался Посемьем (от названия реки Сейм). Здесь произрастали густые леса, в которых было много дичи. Сюда приходили охотиться местные жители и приезжали из других мест. </a:t>
            </a:r>
            <a:endParaRPr/>
          </a:p>
        </p:txBody>
      </p:sp>
      <p:pic>
        <p:nvPicPr>
          <p:cNvPr id="162" name="Google Shape;162;p21" descr="cde6efcd63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1357312"/>
            <a:ext cx="8786812" cy="5357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2" descr="http://kladraz.ru/images/5(9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562" y="3860800"/>
            <a:ext cx="4244975" cy="255428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684212" y="82550"/>
            <a:ext cx="7920037" cy="369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 Решил поохотиться рыльский князь. Он разбил лагерь на берегу реки и дружина разошлась по лесу. Три дня охотники ходили по лесу, но им не везло. Усталые, они пробирались в кустах по-над речкой.</a:t>
            </a:r>
            <a:endParaRPr/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- А как речка-то называется? (спрашивает у местной старушки)</a:t>
            </a:r>
            <a:endParaRPr/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- Тускарь.</a:t>
            </a:r>
            <a:endParaRPr/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- Что за прозвище такое?</a:t>
            </a:r>
            <a:endParaRPr/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- Татарское, по-русски означает «разбить лагерь».</a:t>
            </a:r>
            <a:endParaRPr/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- Ишь ты, не зря князь здесь лагерь разбил.</a:t>
            </a:r>
            <a:endParaRPr/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Вот тут передохнём и пойдём в лагерь.</a:t>
            </a:r>
            <a:endParaRPr/>
          </a:p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 И тут один охотник замер от удивления. В могучих корнях дерева он увидел какую-то доску. Это была икона Божией Матери! Богородица! Она лежала ликом вниз</a:t>
            </a:r>
            <a:r>
              <a:rPr lang="en-US" sz="1800" b="0" i="0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3" descr="икона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620712"/>
            <a:ext cx="4572000" cy="58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/>
          <p:nvPr/>
        </p:nvSpPr>
        <p:spPr>
          <a:xfrm>
            <a:off x="5003800" y="1052512"/>
            <a:ext cx="37449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Первое чудо произошло тут же. В том месте, где лежала икона, вдруг забил ключ. Это было 8 сентября 1 295 года</a:t>
            </a:r>
            <a:endParaRPr/>
          </a:p>
        </p:txBody>
      </p:sp>
      <p:sp>
        <p:nvSpPr>
          <p:cNvPr id="175" name="Google Shape;175;p23"/>
          <p:cNvSpPr txBox="1"/>
          <p:nvPr/>
        </p:nvSpPr>
        <p:spPr>
          <a:xfrm>
            <a:off x="5037137" y="2184400"/>
            <a:ext cx="385603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nstantia"/>
              <a:buNone/>
            </a:pPr>
            <a:r>
              <a:rPr lang="en-US" sz="1800" b="1" i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Впоследствии здесь был учреждён мужской монастырь. В честь иконы в Курске был построен Знаменский собор.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/>
          <p:nvPr/>
        </p:nvSpPr>
        <p:spPr>
          <a:xfrm>
            <a:off x="857250" y="357187"/>
            <a:ext cx="7786687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303E"/>
              </a:buClr>
              <a:buSzPts val="3600"/>
              <a:buFont typeface="Constantia"/>
              <a:buNone/>
            </a:pPr>
            <a:r>
              <a:rPr lang="en-US" sz="3600" b="1" i="1" u="none">
                <a:solidFill>
                  <a:srgbClr val="02303E"/>
                </a:solidFill>
                <a:latin typeface="Constantia"/>
                <a:ea typeface="Constantia"/>
                <a:cs typeface="Constantia"/>
                <a:sym typeface="Constantia"/>
              </a:rPr>
              <a:t>Знаменский собор</a:t>
            </a:r>
            <a:endParaRPr/>
          </a:p>
        </p:txBody>
      </p:sp>
      <p:pic>
        <p:nvPicPr>
          <p:cNvPr id="181" name="Google Shape;181;p24" descr="C:\Users\Ракитины\Desktop\0_7e545_51e74f62_X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112" y="1341437"/>
            <a:ext cx="76200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592</Words>
  <Application>Microsoft Office PowerPoint</Application>
  <PresentationFormat>Экран (4:3)</PresentationFormat>
  <Paragraphs>68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1_Поток</vt:lpstr>
      <vt:lpstr>Поток</vt:lpstr>
      <vt:lpstr>2_Поток</vt:lpstr>
      <vt:lpstr>3_Поток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Кафедра ДиНО</cp:lastModifiedBy>
  <cp:revision>3</cp:revision>
  <dcterms:modified xsi:type="dcterms:W3CDTF">2023-08-18T11:52:36Z</dcterms:modified>
</cp:coreProperties>
</file>