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1" r:id="rId4"/>
    <p:sldId id="259" r:id="rId5"/>
    <p:sldId id="260" r:id="rId6"/>
    <p:sldId id="264" r:id="rId7"/>
    <p:sldId id="263" r:id="rId8"/>
    <p:sldId id="266" r:id="rId9"/>
    <p:sldId id="265" r:id="rId10"/>
    <p:sldId id="267" r:id="rId11"/>
    <p:sldId id="262" r:id="rId12"/>
    <p:sldId id="269" r:id="rId13"/>
    <p:sldId id="268" r:id="rId14"/>
    <p:sldId id="272" r:id="rId15"/>
    <p:sldId id="273" r:id="rId16"/>
    <p:sldId id="276" r:id="rId17"/>
    <p:sldId id="274" r:id="rId18"/>
    <p:sldId id="277" r:id="rId19"/>
    <p:sldId id="271" r:id="rId20"/>
    <p:sldId id="270" r:id="rId21"/>
    <p:sldId id="292" r:id="rId22"/>
    <p:sldId id="279" r:id="rId23"/>
    <p:sldId id="293" r:id="rId24"/>
    <p:sldId id="286" r:id="rId25"/>
    <p:sldId id="289" r:id="rId26"/>
    <p:sldId id="290" r:id="rId27"/>
    <p:sldId id="291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786" y="-3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22EF7-6031-4599-BB36-AC91BF9C08BE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B53D3-0E8A-49DE-8946-66F4579761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5C86D-DE38-483D-9D77-CC6CD1D62739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C3074-2A04-4461-B27B-7EA9B635A6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A910E-9A48-4383-A253-7E83B045DC00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9D597-322E-4AE1-A338-1380B95600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01C40-CB68-42D6-BF95-64A5B473DEE6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C1C5E-ACD5-467D-805F-16B39925C4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8F505-7950-4FD9-8C80-2AA2D41A4A2E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7832E-EB6D-466D-B075-AB41934A3E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5E1E8-F8A3-4323-9E06-1FA3898D8C85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7125F-0FF9-40B7-86B8-25DA9CC67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DB73F-50F8-4DD3-9ECE-8EF69A877140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2854D-B309-4EB1-A0C6-9B917D4BE4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User\Desktop\6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0"/>
            <a:ext cx="1393825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9"/>
          <p:cNvSpPr/>
          <p:nvPr userDrawn="1"/>
        </p:nvSpPr>
        <p:spPr>
          <a:xfrm>
            <a:off x="8432800" y="6488113"/>
            <a:ext cx="7112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Valya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User\Desktop\2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243888" y="5929313"/>
            <a:ext cx="90011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User\Desktop\5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6072188"/>
            <a:ext cx="99536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835963">
            <a:off x="7626350" y="-279400"/>
            <a:ext cx="13573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7431" flipH="1">
            <a:off x="200025" y="-331788"/>
            <a:ext cx="1430338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76229-6006-4775-B586-CFEAA6AFB112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10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B5969-30D2-4625-9F8E-5BF4135CA7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9"/>
          <p:cNvSpPr/>
          <p:nvPr userDrawn="1"/>
        </p:nvSpPr>
        <p:spPr>
          <a:xfrm>
            <a:off x="8432800" y="6488113"/>
            <a:ext cx="7112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Valya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User\Desktop\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43888" y="5929313"/>
            <a:ext cx="90011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User\Desktop\5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6072188"/>
            <a:ext cx="99536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835963">
            <a:off x="7626350" y="-279400"/>
            <a:ext cx="13573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7431" flipH="1">
            <a:off x="200025" y="-331788"/>
            <a:ext cx="1430338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4282E-AD10-471F-B35E-251AFAA93576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AEEBE-37FB-4AD1-8B8D-BA25B6B3DA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A3762-585A-4403-A3A7-4CF09C822C79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E4257-7F3F-42C4-9D9E-CECE4B40F3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DE930-D4F7-45A7-B0A5-A4FB37932C3D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9B249-537C-47F5-AB17-385AE1B5C9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8432800" y="6488113"/>
            <a:ext cx="7112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Valya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2.pn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666038" y="5334000"/>
            <a:ext cx="147796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User\Desktop\5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5505450"/>
            <a:ext cx="17145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764037">
            <a:off x="7462838" y="-255588"/>
            <a:ext cx="1522412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2" descr="C:\Users\User\Desktop\7.png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3571875" y="714375"/>
            <a:ext cx="138112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5"/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7431" flipH="1">
            <a:off x="206375" y="-425450"/>
            <a:ext cx="17145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C07DE8-F2E0-49E8-B3AF-EFF79DB2572A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19BF6D-279C-4DAB-92DB-DA57F7E22F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60" r:id="rId6"/>
    <p:sldLayoutId id="2147483661" r:id="rId7"/>
    <p:sldLayoutId id="2147483654" r:id="rId8"/>
    <p:sldLayoutId id="2147483653" r:id="rId9"/>
    <p:sldLayoutId id="2147483652" r:id="rId10"/>
    <p:sldLayoutId id="21474836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12.wdp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microsoft.com/office/2007/relationships/hdphoto" Target="../media/hdphoto16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Подзаголовок 2"/>
          <p:cNvSpPr txBox="1">
            <a:spLocks/>
          </p:cNvSpPr>
          <p:nvPr/>
        </p:nvSpPr>
        <p:spPr bwMode="auto">
          <a:xfrm>
            <a:off x="1547813" y="692150"/>
            <a:ext cx="65246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4000" b="1" i="1" dirty="0" smtClean="0">
                <a:solidFill>
                  <a:srgbClr val="FF0000"/>
                </a:solidFill>
                <a:latin typeface="Monotype Corsiva" pitchFamily="66" charset="0"/>
              </a:rPr>
              <a:t>Растения </a:t>
            </a:r>
            <a:r>
              <a:rPr lang="ru-RU" sz="4000" b="1" i="1" dirty="0">
                <a:solidFill>
                  <a:srgbClr val="FF0000"/>
                </a:solidFill>
                <a:latin typeface="Monotype Corsiva" pitchFamily="66" charset="0"/>
              </a:rPr>
              <a:t>и животные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4000" b="1" i="1" dirty="0">
                <a:solidFill>
                  <a:srgbClr val="FF0000"/>
                </a:solidFill>
                <a:latin typeface="Monotype Corsiva" pitchFamily="66" charset="0"/>
              </a:rPr>
              <a:t>Курской области</a:t>
            </a:r>
            <a:endParaRPr lang="ru-RU" sz="2700" dirty="0">
              <a:solidFill>
                <a:srgbClr val="0070C0"/>
              </a:solidFill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ru-RU" sz="27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3314" name="Подзаголовок 2"/>
          <p:cNvSpPr txBox="1">
            <a:spLocks/>
          </p:cNvSpPr>
          <p:nvPr/>
        </p:nvSpPr>
        <p:spPr bwMode="auto">
          <a:xfrm>
            <a:off x="2051050" y="5994400"/>
            <a:ext cx="52578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ru-RU" sz="27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13316" name="Picture 4" descr="43c5558831634cc52040270b000d66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492375"/>
            <a:ext cx="4392612" cy="3294063"/>
          </a:xfrm>
          <a:prstGeom prst="rect">
            <a:avLst/>
          </a:prstGeom>
          <a:noFill/>
        </p:spPr>
      </p:pic>
      <p:pic>
        <p:nvPicPr>
          <p:cNvPr id="5" name="Содержимое 4" descr="лес курск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487613"/>
            <a:ext cx="36036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 idx="4294967295"/>
          </p:nvPr>
        </p:nvSpPr>
        <p:spPr>
          <a:xfrm>
            <a:off x="971550" y="4724400"/>
            <a:ext cx="7545388" cy="2133600"/>
          </a:xfrm>
        </p:spPr>
        <p:txBody>
          <a:bodyPr/>
          <a:lstStyle/>
          <a:p>
            <a:r>
              <a:rPr lang="ru-RU" sz="2800" b="1" dirty="0" smtClean="0"/>
              <a:t>На болотах, озёрах, реках и прудах Курской области произрастает камыш, тростник, ива и ольха. Также можно встретить большое количество кувшинок, водорослей, кубышек.</a:t>
            </a:r>
          </a:p>
        </p:txBody>
      </p:sp>
      <p:pic>
        <p:nvPicPr>
          <p:cNvPr id="23554" name="Picture 4" descr="5fdcbac24ee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47813" y="188913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 idx="4294967295"/>
          </p:nvPr>
        </p:nvSpPr>
        <p:spPr>
          <a:xfrm>
            <a:off x="900113" y="4581525"/>
            <a:ext cx="7488237" cy="2087563"/>
          </a:xfrm>
        </p:spPr>
        <p:txBody>
          <a:bodyPr/>
          <a:lstStyle/>
          <a:p>
            <a:r>
              <a:rPr lang="ru-RU" sz="3000" b="1" smtClean="0"/>
              <a:t>Природа Курской области хорошо подходит для жизни многих животных. В лесах водится большое количество лосей, косуль, кабанов.</a:t>
            </a:r>
          </a:p>
        </p:txBody>
      </p:sp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3960812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/>
          </p:cNvSpPr>
          <p:nvPr/>
        </p:nvSpPr>
        <p:spPr bwMode="auto">
          <a:xfrm>
            <a:off x="1547813" y="188913"/>
            <a:ext cx="61928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4400" b="1">
                <a:solidFill>
                  <a:srgbClr val="FF0000"/>
                </a:solidFill>
                <a:latin typeface="Calibri" pitchFamily="34" charset="0"/>
              </a:rPr>
              <a:t>Животный мир </a:t>
            </a:r>
            <a:br>
              <a:rPr lang="ru-RU" sz="4400" b="1">
                <a:solidFill>
                  <a:srgbClr val="FF0000"/>
                </a:solidFill>
                <a:latin typeface="Calibri" pitchFamily="34" charset="0"/>
              </a:rPr>
            </a:br>
            <a:r>
              <a:rPr lang="ru-RU" sz="4400" b="1">
                <a:solidFill>
                  <a:srgbClr val="FF0000"/>
                </a:solidFill>
                <a:latin typeface="Calibri" pitchFamily="34" charset="0"/>
              </a:rPr>
              <a:t>Курской области</a:t>
            </a:r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628775"/>
            <a:ext cx="4408488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 idx="4294967295"/>
          </p:nvPr>
        </p:nvSpPr>
        <p:spPr>
          <a:xfrm>
            <a:off x="971550" y="4221163"/>
            <a:ext cx="7488238" cy="2447925"/>
          </a:xfrm>
        </p:spPr>
        <p:txBody>
          <a:bodyPr/>
          <a:lstStyle/>
          <a:p>
            <a:r>
              <a:rPr lang="ru-RU" sz="2800" b="1" dirty="0" smtClean="0"/>
              <a:t>Барсуки также нашли свое пристанище в Курских лесах. Несмотря на то, что они практически вымерли к концу 19 века, сегодня они снова заполонили собой большую часть лесов.</a:t>
            </a:r>
          </a:p>
        </p:txBody>
      </p:sp>
      <p:pic>
        <p:nvPicPr>
          <p:cNvPr id="25602" name="Picture 3" descr="list-barsu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88913"/>
            <a:ext cx="6335713" cy="393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3500438"/>
            <a:ext cx="6048375" cy="3024187"/>
          </a:xfrm>
        </p:spPr>
        <p:txBody>
          <a:bodyPr/>
          <a:lstStyle/>
          <a:p>
            <a:r>
              <a:rPr lang="ru-RU" sz="2800" b="1" smtClean="0">
                <a:latin typeface="Times New Roman" pitchFamily="18" charset="0"/>
              </a:rPr>
              <a:t>Лисицы заняли своё место в лесах, они охотятся на болотах или высматривают добычу за кустарниками. Однако о волках этого сказать нельзя - они практически исчезли с Курских земель.</a:t>
            </a:r>
            <a:r>
              <a:rPr lang="ru-RU" sz="4000" smtClean="0"/>
              <a:t> </a:t>
            </a:r>
          </a:p>
        </p:txBody>
      </p:sp>
      <p:pic>
        <p:nvPicPr>
          <p:cNvPr id="5122" name="Picture 2" descr="https://i.artfile.ru/2048x1365_894396_%5bwww.ArtFile.ru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2945"/>
            <a:ext cx="4608512" cy="307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therevelator.org/wp-content/uploads/2018/12/wolf-jutland-Poul-Henrik-Peders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02" r="28362" b="14747"/>
          <a:stretch/>
        </p:blipFill>
        <p:spPr bwMode="auto">
          <a:xfrm>
            <a:off x="6300192" y="2348880"/>
            <a:ext cx="2487706" cy="33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 idx="4294967295"/>
          </p:nvPr>
        </p:nvSpPr>
        <p:spPr>
          <a:xfrm>
            <a:off x="755650" y="5013325"/>
            <a:ext cx="7777163" cy="1844675"/>
          </a:xfrm>
        </p:spPr>
        <p:txBody>
          <a:bodyPr/>
          <a:lstStyle/>
          <a:p>
            <a:r>
              <a:rPr lang="ru-RU" sz="4000" dirty="0" smtClean="0"/>
              <a:t>В лесах и долинах можно встретить белок, зайцев и ежей.</a:t>
            </a:r>
          </a:p>
        </p:txBody>
      </p:sp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0"/>
            <a:ext cx="3529012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2014-03-30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90800"/>
            <a:ext cx="3132138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9560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9300" y="2565400"/>
            <a:ext cx="33147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 idx="4294967295"/>
          </p:nvPr>
        </p:nvSpPr>
        <p:spPr>
          <a:xfrm>
            <a:off x="683568" y="4581525"/>
            <a:ext cx="7776864" cy="2087563"/>
          </a:xfrm>
        </p:spPr>
        <p:txBody>
          <a:bodyPr/>
          <a:lstStyle/>
          <a:p>
            <a:r>
              <a:rPr lang="ru-RU" sz="2400" b="1" dirty="0" smtClean="0"/>
              <a:t>На земном покрове водится большое количество ящериц и змей. </a:t>
            </a:r>
            <a:br>
              <a:rPr lang="ru-RU" sz="2400" b="1" dirty="0" smtClean="0"/>
            </a:br>
            <a:r>
              <a:rPr lang="ru-RU" sz="2400" b="1" dirty="0" smtClean="0"/>
              <a:t>В Курской области водятся такие как: прыткая, живородящая ящерица и ящерица веретеница, змеи - гадюки и ужи. Также представителями земноводных Курской области являются жабы обыкновенные.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628775"/>
            <a:ext cx="295275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0"/>
            <a:ext cx="2808288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1681163"/>
            <a:ext cx="2830513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5300663"/>
            <a:ext cx="8302625" cy="1341437"/>
          </a:xfrm>
        </p:spPr>
        <p:txBody>
          <a:bodyPr/>
          <a:lstStyle/>
          <a:p>
            <a:r>
              <a:rPr lang="ru-RU" sz="2800" b="1" dirty="0" smtClean="0"/>
              <a:t>Поля и степи являются прекрасной средой обитания для различных грызунов - крапчатого суслика, степного хорька и мышей-полёвок.</a:t>
            </a:r>
          </a:p>
        </p:txBody>
      </p:sp>
      <p:pic>
        <p:nvPicPr>
          <p:cNvPr id="29698" name="Picture 4" descr="8cf825cca51cfab38f544528c28304d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0"/>
            <a:ext cx="40513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7" descr="800px-Spermophilus_suslicu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2682875"/>
            <a:ext cx="3673475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9" descr="63509170618-768x5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2708275"/>
            <a:ext cx="371475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 idx="4294967295"/>
          </p:nvPr>
        </p:nvSpPr>
        <p:spPr>
          <a:xfrm>
            <a:off x="971550" y="5229225"/>
            <a:ext cx="7489825" cy="1430338"/>
          </a:xfrm>
        </p:spPr>
        <p:txBody>
          <a:bodyPr/>
          <a:lstStyle/>
          <a:p>
            <a:r>
              <a:rPr lang="ru-RU" sz="2800" b="1" dirty="0" smtClean="0"/>
              <a:t>Прекрасен и богат мир пернатых. В лесах можно встретить зяблика и синицу, иволгу и гаичку </a:t>
            </a:r>
            <a:r>
              <a:rPr lang="ru-RU" sz="2800" b="1" dirty="0" err="1" smtClean="0"/>
              <a:t>буроголовую</a:t>
            </a:r>
            <a:r>
              <a:rPr lang="ru-RU" sz="2800" b="1" dirty="0" smtClean="0"/>
              <a:t>, пеночку</a:t>
            </a:r>
            <a:r>
              <a:rPr lang="ru-RU" sz="2800" dirty="0" smtClean="0"/>
              <a:t>.</a:t>
            </a:r>
          </a:p>
        </p:txBody>
      </p:sp>
      <p:pic>
        <p:nvPicPr>
          <p:cNvPr id="30722" name="Picture 4" descr="84b29351794d6bfb49e47bee4a68cf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9319" y="2803004"/>
            <a:ext cx="3564681" cy="231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2781300"/>
            <a:ext cx="23749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7" descr="DSC_5012+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0"/>
            <a:ext cx="38163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s://polit.ru/media/photolib/2019/12/28/ps_26194636951_a162f9e263_k_15775502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8" y="2803004"/>
            <a:ext cx="3187995" cy="239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 idx="4294967295"/>
          </p:nvPr>
        </p:nvSpPr>
        <p:spPr>
          <a:xfrm>
            <a:off x="900113" y="5300663"/>
            <a:ext cx="7920037" cy="1296689"/>
          </a:xfrm>
        </p:spPr>
        <p:txBody>
          <a:bodyPr/>
          <a:lstStyle/>
          <a:p>
            <a:r>
              <a:rPr lang="ru-RU" sz="2400" b="1" dirty="0" smtClean="0"/>
              <a:t>В высокоствольных лесах Курской области обитают горлинки, кукушки, дрозды, пестрые дятлы. На более увлажненных участках слышатся трели соловьев.</a:t>
            </a:r>
            <a:r>
              <a:rPr lang="ru-RU" sz="4000" dirty="0" smtClean="0"/>
              <a:t> </a:t>
            </a:r>
          </a:p>
        </p:txBody>
      </p:sp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7397" y="1395674"/>
            <a:ext cx="2384425" cy="36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5" descr="pticy-16 (1)"/>
          <p:cNvPicPr>
            <a:picLocks noChangeAspect="1" noChangeArrowheads="1"/>
          </p:cNvPicPr>
          <p:nvPr/>
        </p:nvPicPr>
        <p:blipFill rotWithShape="1">
          <a:blip r:embed="rId3"/>
          <a:srcRect l="-10641" t="-14386" r="10641" b="30307"/>
          <a:stretch/>
        </p:blipFill>
        <p:spPr bwMode="auto">
          <a:xfrm>
            <a:off x="0" y="2997200"/>
            <a:ext cx="2916238" cy="196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со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2492375"/>
            <a:ext cx="313213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034" y="1378743"/>
            <a:ext cx="2952750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0" descr="Горлицу путают с голубем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9338" y="0"/>
            <a:ext cx="3059112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 idx="4294967295"/>
          </p:nvPr>
        </p:nvSpPr>
        <p:spPr>
          <a:xfrm>
            <a:off x="611188" y="5516563"/>
            <a:ext cx="8229600" cy="1143000"/>
          </a:xfrm>
        </p:spPr>
        <p:txBody>
          <a:bodyPr/>
          <a:lstStyle/>
          <a:p>
            <a:r>
              <a:rPr lang="ru-RU" sz="2400" b="1" dirty="0" smtClean="0"/>
              <a:t>В деревнях, поселках и городах часто встречаются ласточки, галки и синицы. В зимний  период можно увидеть свиристелей, снегирей</a:t>
            </a:r>
            <a:r>
              <a:rPr lang="ru-RU" sz="4000" b="1" dirty="0" smtClean="0"/>
              <a:t>.</a:t>
            </a:r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2844800"/>
            <a:ext cx="37084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s://photocentra.ru/images/main81/819798_ma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97479"/>
            <a:ext cx="3301008" cy="247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ichold.ru/wp-content/uploads/2018/11/220-0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2772231" cy="21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photocentra.ru/images/main26/261849_ma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300" y="-454"/>
            <a:ext cx="3418700" cy="268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pichold.ru/wp-content/uploads/2018/11/s1200-4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8" t="8006" b="18560"/>
          <a:stretch/>
        </p:blipFill>
        <p:spPr bwMode="auto">
          <a:xfrm>
            <a:off x="0" y="25152"/>
            <a:ext cx="3772605" cy="239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536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150" y="5517232"/>
            <a:ext cx="6184900" cy="864096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В центре Европейской части России расположилась Курская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область 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7704" y="746484"/>
            <a:ext cx="5562600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4437063"/>
            <a:ext cx="8229600" cy="2151062"/>
          </a:xfrm>
        </p:spPr>
        <p:txBody>
          <a:bodyPr/>
          <a:lstStyle/>
          <a:p>
            <a:r>
              <a:rPr lang="ru-RU" sz="2400" smtClean="0"/>
              <a:t>В степях можно встретить пустельгу обыкновенную, жаворонков, куропаток и даже коростель и каменку обыкновенную. И только дрофу увидеть крайне сложно, она практически исчезла из Курской области.</a:t>
            </a:r>
          </a:p>
        </p:txBody>
      </p:sp>
      <p:pic>
        <p:nvPicPr>
          <p:cNvPr id="33795" name="Picture 5" descr="дроф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0"/>
            <a:ext cx="3889375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AutoShape 7" descr="серая куропатка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797" name="AutoShape 9" descr="серая куропатка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798" name="AutoShape 11" descr="серая куропатка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3799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2717800"/>
            <a:ext cx="2663825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s://krasivosti.pro/uploads/posts/2021-12/1639694852_21-krasivosti-pro-p-zhavoronki-ptitsi-ptitsi-krasivo-foto-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4" t="11701" r="12688"/>
          <a:stretch/>
        </p:blipFill>
        <p:spPr bwMode="auto">
          <a:xfrm>
            <a:off x="971600" y="1436219"/>
            <a:ext cx="2380130" cy="331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kpravda.ru/wp-content/uploads/2019/12/ssssej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8674"/>
            <a:ext cx="9130553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5301208"/>
            <a:ext cx="7344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В </a:t>
            </a:r>
            <a:r>
              <a:rPr lang="ru-RU" sz="2000" b="1" dirty="0" smtClean="0"/>
              <a:t>водоёмах </a:t>
            </a:r>
            <a:r>
              <a:rPr lang="ru-RU" sz="2000" b="1" dirty="0"/>
              <a:t>области водятся 32 вида рыб. Наиболее часто встречаются окунь, пескарь, плотва, уклейка, карась, щука. Менее многочисленны лещ, краснопёрка, линь, язь, жерех, налим, вьюн, </a:t>
            </a:r>
            <a:r>
              <a:rPr lang="ru-RU" sz="2000" b="1" dirty="0" err="1"/>
              <a:t>густера</a:t>
            </a:r>
            <a:r>
              <a:rPr lang="ru-RU" sz="2000" b="1" dirty="0"/>
              <a:t>, судак, сом.</a:t>
            </a:r>
          </a:p>
        </p:txBody>
      </p:sp>
    </p:spTree>
    <p:extLst>
      <p:ext uri="{BB962C8B-B14F-4D97-AF65-F5344CB8AC3E}">
        <p14:creationId xmlns:p14="http://schemas.microsoft.com/office/powerpoint/2010/main" val="1207064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09" b="60870" l="0" r="9863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5814060" cy="293092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696" y="26064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6000" b="1" dirty="0" smtClean="0"/>
              <a:t>РЫБЫ</a:t>
            </a:r>
            <a:endParaRPr lang="ru-RU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823084" y="2708920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Щ</a:t>
            </a:r>
            <a:r>
              <a:rPr lang="ru-RU" sz="3600" b="1" dirty="0" smtClean="0"/>
              <a:t>УКА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37" b="64085" l="13763" r="86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14537" r="12460" b="36250"/>
          <a:stretch/>
        </p:blipFill>
        <p:spPr>
          <a:xfrm>
            <a:off x="5508104" y="610681"/>
            <a:ext cx="3274359" cy="13312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66865" y="1952484"/>
            <a:ext cx="2332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УКЛЕЙКА</a:t>
            </a:r>
            <a:endParaRPr lang="ru-RU" sz="36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437" b="64085" l="24301" r="74409"/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5" t="14297" r="25516" b="35505"/>
          <a:stretch/>
        </p:blipFill>
        <p:spPr>
          <a:xfrm>
            <a:off x="107504" y="3212976"/>
            <a:ext cx="3059868" cy="18724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8812" y="5229200"/>
            <a:ext cx="2245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ГУСТЕРА</a:t>
            </a:r>
            <a:endParaRPr lang="ru-RU" sz="3600" b="1" dirty="0"/>
          </a:p>
        </p:txBody>
      </p:sp>
      <p:pic>
        <p:nvPicPr>
          <p:cNvPr id="10242" name="Picture 2" descr="https://activefisher.net/wp-content/uploads/2/3/8/23876473c6687f2478cd4af54dfeb50a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41" b="81641" l="1546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47" t="17988" r="10765" b="18682"/>
          <a:stretch/>
        </p:blipFill>
        <p:spPr bwMode="auto">
          <a:xfrm>
            <a:off x="3443740" y="2318188"/>
            <a:ext cx="3230484" cy="183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48281" y="3826038"/>
            <a:ext cx="364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КРАСНОПЁРКА</a:t>
            </a:r>
            <a:endParaRPr lang="ru-RU" sz="3600" b="1" dirty="0"/>
          </a:p>
        </p:txBody>
      </p:sp>
      <p:pic>
        <p:nvPicPr>
          <p:cNvPr id="10244" name="Picture 4" descr="https://avatars.mds.yandex.net/i?id=da3769ecd53f6355c2538ba814e944392a88f21f-5869063-images-thumbs&amp;n=1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38" b="79063" l="1405" r="98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5" b="20385"/>
          <a:stretch/>
        </p:blipFill>
        <p:spPr bwMode="auto">
          <a:xfrm>
            <a:off x="6162078" y="3032085"/>
            <a:ext cx="2905119" cy="13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772579" y="4439102"/>
            <a:ext cx="2125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ПЛОТВА</a:t>
            </a:r>
            <a:endParaRPr lang="ru-RU" sz="3600" b="1" dirty="0"/>
          </a:p>
        </p:txBody>
      </p:sp>
      <p:pic>
        <p:nvPicPr>
          <p:cNvPr id="10246" name="Picture 6" descr="https://molkom-kazan.ru/wp-content/uploads/7/4/3/74318a18e7b39b3ea6e374ce0778531a.jpe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46" b="62992" l="6667" r="91477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6" t="33091" r="7704" b="36335"/>
          <a:stretch/>
        </p:blipFill>
        <p:spPr bwMode="auto">
          <a:xfrm>
            <a:off x="2351325" y="4818005"/>
            <a:ext cx="5415313" cy="146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508104" y="6093296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ВЬЮН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37986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kartinkin.net/uploads/posts/2022-05/1653598002_5-kartinkin-net-p-kartinki-ribi-som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99" l="1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4187225" cy="187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3491" y="1817461"/>
            <a:ext cx="1250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СОМ</a:t>
            </a:r>
            <a:endParaRPr lang="ru-RU" sz="3600" b="1" dirty="0"/>
          </a:p>
        </p:txBody>
      </p:sp>
      <p:pic>
        <p:nvPicPr>
          <p:cNvPr id="11268" name="Picture 4" descr="https://ryba-love.ru/wp-content/uploads/2020/10/amurskij-yaz-1024x68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81" b="850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17" b="14430"/>
          <a:stretch/>
        </p:blipFill>
        <p:spPr bwMode="auto">
          <a:xfrm>
            <a:off x="5397341" y="1257405"/>
            <a:ext cx="3745407" cy="177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40352" y="2709251"/>
            <a:ext cx="1136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ЯЗЬ</a:t>
            </a:r>
            <a:endParaRPr lang="ru-RU" sz="3600" b="1" dirty="0"/>
          </a:p>
        </p:txBody>
      </p:sp>
      <p:pic>
        <p:nvPicPr>
          <p:cNvPr id="11270" name="Picture 6" descr="https://klike.net/uploads/posts/2023-02/1676439054_3-6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00" b="74333" l="25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3" t="32804" r="3170" b="26101"/>
          <a:stretch/>
        </p:blipFill>
        <p:spPr bwMode="auto">
          <a:xfrm>
            <a:off x="335972" y="2463792"/>
            <a:ext cx="2999447" cy="131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18720" y="2709251"/>
            <a:ext cx="1136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ЯЗЬ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76886" y="3777504"/>
            <a:ext cx="1832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ЖЕРЕХ</a:t>
            </a:r>
            <a:endParaRPr lang="ru-RU" sz="3600" b="1" dirty="0"/>
          </a:p>
        </p:txBody>
      </p:sp>
      <p:pic>
        <p:nvPicPr>
          <p:cNvPr id="11274" name="Picture 10" descr="https://pondfish.su/wa-data/public/site/kategorii/%D0%BE%D0%BA%D1%83%D0%BD%D1%8C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600" b="74800" l="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10" b="23995"/>
          <a:stretch/>
        </p:blipFill>
        <p:spPr bwMode="auto">
          <a:xfrm>
            <a:off x="3345835" y="2485579"/>
            <a:ext cx="3382943" cy="193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98694" y="4253069"/>
            <a:ext cx="1789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ОКУНЬ</a:t>
            </a:r>
            <a:endParaRPr lang="ru-RU" sz="3600" b="1" dirty="0"/>
          </a:p>
        </p:txBody>
      </p:sp>
      <p:pic>
        <p:nvPicPr>
          <p:cNvPr id="11276" name="Picture 12" descr="https://pofoto.club/uploads/posts/2022-09/1663585044_5-pofoto-club-p-belii-nalim-riba-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632" b="68586" l="6450" r="940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3" t="32863" r="4919" b="29407"/>
          <a:stretch/>
        </p:blipFill>
        <p:spPr bwMode="auto">
          <a:xfrm>
            <a:off x="1595690" y="4797152"/>
            <a:ext cx="5060605" cy="164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947792" y="5795162"/>
            <a:ext cx="1897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НАЛИМ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15352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1100885"/>
            <a:ext cx="81346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На территории Курской области расположен </a:t>
            </a:r>
            <a:r>
              <a:rPr lang="ru-RU" sz="2000" b="1" dirty="0" smtClean="0"/>
              <a:t>Центрально-Черноземный </a:t>
            </a:r>
            <a:r>
              <a:rPr lang="ru-RU" sz="2000" b="1" dirty="0"/>
              <a:t>государственный природный биосферный заповедник имени профессора В.В. </a:t>
            </a:r>
            <a:r>
              <a:rPr lang="ru-RU" sz="2000" b="1" dirty="0" smtClean="0"/>
              <a:t>Алехина.</a:t>
            </a:r>
          </a:p>
          <a:p>
            <a:pPr algn="just"/>
            <a:r>
              <a:rPr lang="ru-RU" sz="2000" b="1" dirty="0" smtClean="0"/>
              <a:t>На </a:t>
            </a:r>
            <a:r>
              <a:rPr lang="ru-RU" sz="2000" b="1" dirty="0"/>
              <a:t>территории заповедника произрастает 1260 видов флоры, обитает 209 видов птиц, 46 видов </a:t>
            </a:r>
            <a:r>
              <a:rPr lang="ru-RU" sz="2000" b="1" dirty="0" smtClean="0"/>
              <a:t>млекопитающих</a:t>
            </a:r>
            <a:r>
              <a:rPr lang="ru-RU" sz="2000" b="1" dirty="0"/>
              <a:t>.</a:t>
            </a:r>
          </a:p>
        </p:txBody>
      </p:sp>
      <p:pic>
        <p:nvPicPr>
          <p:cNvPr id="12290" name="Picture 2" descr="https://i.mycdn.me/i?r=AzEPZsRbOZEKgBhR0XGMT1RkNRKbzzkSFD4OIi8wI5Stja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67252"/>
            <a:ext cx="5829700" cy="388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55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827584" y="4941168"/>
            <a:ext cx="7560840" cy="15841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 smtClean="0"/>
              <a:t>Курский край – один из самых красивейших уголков России. Наш долг – бережно относиться к родной природе, любить и беречь её, продолжать славные традиции курян, работать на благо Земли Русской!</a:t>
            </a:r>
            <a:endParaRPr lang="ru-RU" sz="2400" b="1" dirty="0"/>
          </a:p>
        </p:txBody>
      </p:sp>
      <p:pic>
        <p:nvPicPr>
          <p:cNvPr id="13314" name="Picture 2" descr="https://stihi.ru/pics/2019/03/30/5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16"/>
            <a:ext cx="914400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20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" y="0"/>
            <a:ext cx="9130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2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>
          <a:xfrm>
            <a:off x="685800" y="1676400"/>
            <a:ext cx="7848600" cy="17526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На основе презентации, подготовленной учителем начальных классов МКОУ «</a:t>
            </a:r>
            <a:r>
              <a:rPr lang="ru-RU" dirty="0" err="1" smtClean="0"/>
              <a:t>Солнцевская</a:t>
            </a:r>
            <a:r>
              <a:rPr lang="ru-RU" dirty="0" smtClean="0"/>
              <a:t> СОШ» </a:t>
            </a:r>
            <a:r>
              <a:rPr lang="ru-RU" dirty="0" err="1" smtClean="0"/>
              <a:t>Солнцевского</a:t>
            </a:r>
            <a:r>
              <a:rPr lang="ru-RU" dirty="0" smtClean="0"/>
              <a:t> района Курской области</a:t>
            </a:r>
            <a:br>
              <a:rPr lang="ru-RU" dirty="0" smtClean="0"/>
            </a:br>
            <a:r>
              <a:rPr lang="ru-RU" dirty="0" smtClean="0"/>
              <a:t> Шваревой Валентины Владимировны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460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/>
          </p:cNvSpPr>
          <p:nvPr>
            <p:ph type="body" idx="4294967295"/>
          </p:nvPr>
        </p:nvSpPr>
        <p:spPr>
          <a:xfrm>
            <a:off x="1043608" y="5229200"/>
            <a:ext cx="7561262" cy="9366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400" b="1" dirty="0" smtClean="0">
                <a:latin typeface="Times New Roman" pitchFamily="18" charset="0"/>
              </a:rPr>
              <a:t>Курская область привлекает людей своими достопримечательностями и природными красотами.</a:t>
            </a:r>
          </a:p>
        </p:txBody>
      </p:sp>
      <p:pic>
        <p:nvPicPr>
          <p:cNvPr id="1026" name="Picture 2" descr="https://sun9-84.userapi.com/impg/vTHPNZPId86gCs-p-AYK3RvS7cpz_c34JdHZeA/JSIeC_mBZGE.jpg?size=1280x852&amp;quality=96&amp;sign=b9f66a286f2d43c70bfcb1045363a26f&amp;c_uniq_tag=Eu5swrHuxiEU-CFAetJ5Qm2oC9WV8C4XEjtkhDdzR0c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/>
          <a:stretch/>
        </p:blipFill>
        <p:spPr bwMode="auto">
          <a:xfrm>
            <a:off x="5190" y="16478"/>
            <a:ext cx="9138810" cy="479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 idx="4294967295"/>
          </p:nvPr>
        </p:nvSpPr>
        <p:spPr>
          <a:xfrm>
            <a:off x="755650" y="4554538"/>
            <a:ext cx="7869238" cy="2303462"/>
          </a:xfrm>
        </p:spPr>
        <p:txBody>
          <a:bodyPr/>
          <a:lstStyle/>
          <a:p>
            <a:r>
              <a:rPr lang="ru-RU" sz="2400" b="1" smtClean="0"/>
              <a:t>Леса занимают небольшую часть Курской области. Сосновые леса встречаются крайне редко и чаще всего они высажены человеком. В этих лесах можно встретить  трехцветные фиалки, заячью капусту, множество лишайников. Сосновые леса славятся большим количеством маслят.</a:t>
            </a:r>
          </a:p>
        </p:txBody>
      </p:sp>
      <p:sp>
        <p:nvSpPr>
          <p:cNvPr id="17410" name="Rectangle 4"/>
          <p:cNvSpPr>
            <a:spLocks/>
          </p:cNvSpPr>
          <p:nvPr/>
        </p:nvSpPr>
        <p:spPr bwMode="auto">
          <a:xfrm>
            <a:off x="1331913" y="0"/>
            <a:ext cx="64087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4000" b="1">
                <a:solidFill>
                  <a:srgbClr val="FF0000"/>
                </a:solidFill>
                <a:latin typeface="Calibri" pitchFamily="34" charset="0"/>
              </a:rPr>
              <a:t>Растительный мир Курской области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1125538"/>
            <a:ext cx="475297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>
          <a:xfrm>
            <a:off x="899592" y="4581128"/>
            <a:ext cx="7869238" cy="1917700"/>
          </a:xfrm>
        </p:spPr>
        <p:txBody>
          <a:bodyPr/>
          <a:lstStyle/>
          <a:p>
            <a:r>
              <a:rPr lang="ru-RU" sz="2400" b="1" dirty="0" smtClean="0"/>
              <a:t>Осиновые леса также редки в Курской области. Они сменяют вырубленные виды деревьев. Чаще всего в этих лесах вырастают и дубы, ясени, клены, вязи, которые постепенно превращают осиновый лес в дубраву</a:t>
            </a:r>
            <a:r>
              <a:rPr lang="ru-RU" sz="2400" dirty="0" smtClean="0"/>
              <a:t>.</a:t>
            </a:r>
          </a:p>
        </p:txBody>
      </p:sp>
      <p:pic>
        <p:nvPicPr>
          <p:cNvPr id="2050" name="Picture 2" descr="https://geostart.ru/data_api/api/geo_show/3/98dfdf2972bed3a0f442ada40e2c6fe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620000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 idx="4294967295"/>
          </p:nvPr>
        </p:nvSpPr>
        <p:spPr>
          <a:xfrm>
            <a:off x="1115616" y="4337472"/>
            <a:ext cx="7345363" cy="2520528"/>
          </a:xfrm>
        </p:spPr>
        <p:txBody>
          <a:bodyPr/>
          <a:lstStyle/>
          <a:p>
            <a:r>
              <a:rPr lang="ru-RU" sz="2000" b="1" dirty="0" smtClean="0"/>
              <a:t>Берёзовые леса состоят из самих берёз и большого количества кустарников и злаков. Здесь можно встретить лесной мятлик, овсяницу луговую, полевицу обыкновенную, лютик едкий, лесную землянику и множество других растений.</a:t>
            </a:r>
            <a:br>
              <a:rPr lang="ru-RU" sz="2000" b="1" dirty="0" smtClean="0"/>
            </a:br>
            <a:r>
              <a:rPr lang="ru-RU" sz="2000" b="1" dirty="0" smtClean="0"/>
              <a:t>Одними из самых высоких лесов являются ольховые. В них очень сыро, стволы обвиты лианами. В таких условиях прекрасно растет малина и смородина.</a:t>
            </a:r>
          </a:p>
        </p:txBody>
      </p:sp>
      <p:pic>
        <p:nvPicPr>
          <p:cNvPr id="3074" name="Picture 2" descr="https://welcomekursk.ru/uploads/bd0836ee7ec8b411d0a54103aa649e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6746"/>
            <a:ext cx="605624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 idx="4294967295"/>
          </p:nvPr>
        </p:nvSpPr>
        <p:spPr>
          <a:xfrm>
            <a:off x="539750" y="4221163"/>
            <a:ext cx="8101013" cy="2636837"/>
          </a:xfrm>
        </p:spPr>
        <p:txBody>
          <a:bodyPr/>
          <a:lstStyle/>
          <a:p>
            <a:r>
              <a:rPr lang="ru-RU" sz="2800" dirty="0" smtClean="0"/>
              <a:t>Дубравы Курской области расположены вдоль речных берегов. Чаще всего там встречается дуб черешчатый, а также ясень обыкновенный, клён остролистный и вязь. А под этими высокоствольными деревьями растут лесные яблони, груши и полевые клены.</a:t>
            </a:r>
          </a:p>
        </p:txBody>
      </p:sp>
      <p:pic>
        <p:nvPicPr>
          <p:cNvPr id="4098" name="Picture 2" descr="https://novostipmr.com/sites/default/files/filefield_paths/s1200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6004248" cy="37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 idx="4294967295"/>
          </p:nvPr>
        </p:nvSpPr>
        <p:spPr>
          <a:xfrm>
            <a:off x="1258888" y="4292600"/>
            <a:ext cx="7129462" cy="2366963"/>
          </a:xfrm>
        </p:spPr>
        <p:txBody>
          <a:bodyPr/>
          <a:lstStyle/>
          <a:p>
            <a:r>
              <a:rPr lang="ru-RU" sz="2800" smtClean="0"/>
              <a:t>Кустарники дубрав достаточно разнообразны: заросли орешника, крушина, бересклет и боярышник.</a:t>
            </a:r>
            <a:br>
              <a:rPr lang="ru-RU" sz="2800" smtClean="0"/>
            </a:br>
            <a:r>
              <a:rPr lang="ru-RU" sz="2800" smtClean="0"/>
              <a:t>В Курской области произрастают некоторые виды грибов, например белые, сыроежки и поддубовики.</a:t>
            </a:r>
          </a:p>
        </p:txBody>
      </p:sp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1268413"/>
            <a:ext cx="3779837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446563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4724400"/>
            <a:ext cx="8158162" cy="1790700"/>
          </a:xfrm>
        </p:spPr>
        <p:txBody>
          <a:bodyPr/>
          <a:lstStyle/>
          <a:p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</a:rPr>
              <a:t>Луга покрыты разными видами трав и кустарников. На сухой земле растут мятлик и пырей. На более увлажненных территориях расположились тимофеевка и костер, лютик, горицвет и другие. А вот на берегу рек и озёр растут бекмания и осока.</a:t>
            </a:r>
          </a:p>
        </p:txBody>
      </p:sp>
      <p:pic>
        <p:nvPicPr>
          <p:cNvPr id="22530" name="Picture 4" descr="431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299200" cy="470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632</Words>
  <Application>Microsoft Office PowerPoint</Application>
  <PresentationFormat>Экран (4:3)</PresentationFormat>
  <Paragraphs>42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 </vt:lpstr>
      <vt:lpstr>Презентация PowerPoint</vt:lpstr>
      <vt:lpstr>Леса занимают небольшую часть Курской области. Сосновые леса встречаются крайне редко и чаще всего они высажены человеком. В этих лесах можно встретить  трехцветные фиалки, заячью капусту, множество лишайников. Сосновые леса славятся большим количеством маслят.</vt:lpstr>
      <vt:lpstr>Осиновые леса также редки в Курской области. Они сменяют вырубленные виды деревьев. Чаще всего в этих лесах вырастают и дубы, ясени, клены, вязи, которые постепенно превращают осиновый лес в дубраву.</vt:lpstr>
      <vt:lpstr>Берёзовые леса состоят из самих берёз и большого количества кустарников и злаков. Здесь можно встретить лесной мятлик, овсяницу луговую, полевицу обыкновенную, лютик едкий, лесную землянику и множество других растений. Одними из самых высоких лесов являются ольховые. В них очень сыро, стволы обвиты лианами. В таких условиях прекрасно растет малина и смородина.</vt:lpstr>
      <vt:lpstr>Дубравы Курской области расположены вдоль речных берегов. Чаще всего там встречается дуб черешчатый, а также ясень обыкновенный, клён остролистный и вязь. А под этими высокоствольными деревьями растут лесные яблони, груши и полевые клены.</vt:lpstr>
      <vt:lpstr>Кустарники дубрав достаточно разнообразны: заросли орешника, крушина, бересклет и боярышник. В Курской области произрастают некоторые виды грибов, например белые, сыроежки и поддубовики.</vt:lpstr>
      <vt:lpstr>Луга покрыты разными видами трав и кустарников. На сухой земле растут мятлик и пырей. На более увлажненных территориях расположились тимофеевка и костер, лютик, горицвет и другие. А вот на берегу рек и озёр растут бекмания и осока.</vt:lpstr>
      <vt:lpstr>На болотах, озёрах, реках и прудах Курской области произрастает камыш, тростник, ива и ольха. Также можно встретить большое количество кувшинок, водорослей, кубышек.</vt:lpstr>
      <vt:lpstr>Природа Курской области хорошо подходит для жизни многих животных. В лесах водится большое количество лосей, косуль, кабанов.</vt:lpstr>
      <vt:lpstr>Барсуки также нашли свое пристанище в Курских лесах. Несмотря на то, что они практически вымерли к концу 19 века, сегодня они снова заполонили собой большую часть лесов.</vt:lpstr>
      <vt:lpstr>Лисицы заняли своё место в лесах, они охотятся на болотах или высматривают добычу за кустарниками. Однако о волках этого сказать нельзя - они практически исчезли с Курских земель. </vt:lpstr>
      <vt:lpstr>В лесах и долинах можно встретить белок, зайцев и ежей.</vt:lpstr>
      <vt:lpstr>На земном покрове водится большое количество ящериц и змей.  В Курской области водятся такие как: прыткая, живородящая ящерица и ящерица веретеница, змеи - гадюки и ужи. Также представителями земноводных Курской области являются жабы обыкновенные.</vt:lpstr>
      <vt:lpstr>Поля и степи являются прекрасной средой обитания для различных грызунов - крапчатого суслика, степного хорька и мышей-полёвок.</vt:lpstr>
      <vt:lpstr>Прекрасен и богат мир пернатых. В лесах можно встретить зяблика и синицу, иволгу и гаичку буроголовую, пеночку.</vt:lpstr>
      <vt:lpstr>В высокоствольных лесах Курской области обитают горлинки, кукушки, дрозды, пестрые дятлы. На более увлажненных участках слышатся трели соловьев. </vt:lpstr>
      <vt:lpstr>В деревнях, поселках и городах часто встречаются ласточки, галки и синицы. В зимний  период можно увидеть свиристелей, снегирей.</vt:lpstr>
      <vt:lpstr>В степях можно встретить пустельгу обыкновенную, жаворонков, куропаток и даже коростель и каменку обыкновенную. И только дрофу увидеть крайне сложно, она практически исчезла из Курской области.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 Николаевна Чер</dc:creator>
  <cp:lastModifiedBy>Кафедра ДиНО</cp:lastModifiedBy>
  <cp:revision>18</cp:revision>
  <dcterms:created xsi:type="dcterms:W3CDTF">2013-07-16T12:20:45Z</dcterms:created>
  <dcterms:modified xsi:type="dcterms:W3CDTF">2023-08-25T09:55:37Z</dcterms:modified>
</cp:coreProperties>
</file>