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74" r:id="rId4"/>
    <p:sldId id="262" r:id="rId5"/>
    <p:sldId id="275" r:id="rId6"/>
    <p:sldId id="263" r:id="rId7"/>
    <p:sldId id="265" r:id="rId8"/>
    <p:sldId id="266" r:id="rId9"/>
    <p:sldId id="271" r:id="rId10"/>
    <p:sldId id="268" r:id="rId11"/>
    <p:sldId id="276" r:id="rId12"/>
    <p:sldId id="270" r:id="rId13"/>
    <p:sldId id="27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642" y="-2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0481-D30C-4B78-902C-F3F75E60D303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80D2-AA87-408B-9A06-1152F086BB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0481-D30C-4B78-902C-F3F75E60D303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80D2-AA87-408B-9A06-1152F086BB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0481-D30C-4B78-902C-F3F75E60D303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80D2-AA87-408B-9A06-1152F086BBC2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0481-D30C-4B78-902C-F3F75E60D303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80D2-AA87-408B-9A06-1152F086BBC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0481-D30C-4B78-902C-F3F75E60D303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80D2-AA87-408B-9A06-1152F086BB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0481-D30C-4B78-902C-F3F75E60D303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80D2-AA87-408B-9A06-1152F086BBC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0481-D30C-4B78-902C-F3F75E60D303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80D2-AA87-408B-9A06-1152F086BB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0481-D30C-4B78-902C-F3F75E60D303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80D2-AA87-408B-9A06-1152F086BB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0481-D30C-4B78-902C-F3F75E60D303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80D2-AA87-408B-9A06-1152F086BB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0481-D30C-4B78-902C-F3F75E60D303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80D2-AA87-408B-9A06-1152F086BBC2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0481-D30C-4B78-902C-F3F75E60D303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80D2-AA87-408B-9A06-1152F086BBC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AD40481-D30C-4B78-902C-F3F75E60D303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B9080D2-AA87-408B-9A06-1152F086BBC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1.jpe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4324" y="2492896"/>
            <a:ext cx="7175351" cy="108012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chemeClr val="tx1"/>
                </a:solidFill>
                <a:effectLst/>
              </a:rPr>
              <a:t>О науке </a:t>
            </a:r>
            <a:r>
              <a:rPr lang="ru-RU" sz="4800" dirty="0" smtClean="0">
                <a:solidFill>
                  <a:schemeClr val="tx1"/>
                </a:solidFill>
                <a:effectLst/>
              </a:rPr>
              <a:t>краеведении </a:t>
            </a:r>
            <a:r>
              <a:rPr lang="ru-RU" sz="4800" dirty="0" smtClean="0">
                <a:solidFill>
                  <a:schemeClr val="tx1"/>
                </a:solidFill>
                <a:effectLst/>
              </a:rPr>
              <a:t>и </a:t>
            </a:r>
            <a:r>
              <a:rPr lang="ru-RU" sz="4800" dirty="0" smtClean="0">
                <a:solidFill>
                  <a:schemeClr val="tx1"/>
                </a:solidFill>
                <a:effectLst/>
              </a:rPr>
              <a:t>ученых-краеведах</a:t>
            </a:r>
            <a:endParaRPr lang="ru-RU" sz="4800" dirty="0"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 descr="https://sun9-20.userapi.com/c837620/v837620892/2beaa/usBi4UQQM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1" y="4581128"/>
            <a:ext cx="8640960" cy="219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08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060848"/>
            <a:ext cx="8496944" cy="1152128"/>
          </a:xfrm>
        </p:spPr>
        <p:txBody>
          <a:bodyPr/>
          <a:lstStyle/>
          <a:p>
            <a:pPr marL="45720" indent="0" algn="ctr">
              <a:buNone/>
            </a:pPr>
            <a:r>
              <a:rPr lang="ru-RU" b="1" dirty="0"/>
              <a:t>предметы, которые содержат информацию, </a:t>
            </a:r>
            <a:r>
              <a:rPr lang="ru-RU" b="1" dirty="0" smtClean="0"/>
              <a:t>зафиксированную посредством </a:t>
            </a:r>
            <a:r>
              <a:rPr lang="ru-RU" b="1" dirty="0"/>
              <a:t>зрительного образа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6512511" cy="1143000"/>
          </a:xfrm>
          <a:effectLst/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Изобразительные источники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25519"/>
            <a:ext cx="4019550" cy="304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25519"/>
            <a:ext cx="40671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49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52728"/>
          </a:xfrm>
        </p:spPr>
        <p:txBody>
          <a:bodyPr/>
          <a:lstStyle/>
          <a:p>
            <a:r>
              <a:rPr lang="ru-RU" dirty="0" smtClean="0"/>
              <a:t>Лингвистические источники</a:t>
            </a:r>
            <a:endParaRPr lang="ru-RU" dirty="0"/>
          </a:p>
        </p:txBody>
      </p:sp>
      <p:pic>
        <p:nvPicPr>
          <p:cNvPr id="9218" name="Picture 2" descr="https://reallib.org/loader/img.php?dir=da4ddf7dca53f06dabd75eaa3fd9ea00&amp;file=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234297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storage.myseldon.com/news-pict-0c/0C1390CF92256851C92DDBE4B569AD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26" t="9397" r="39958" b="22611"/>
          <a:stretch/>
        </p:blipFill>
        <p:spPr bwMode="auto">
          <a:xfrm>
            <a:off x="2900075" y="1683126"/>
            <a:ext cx="3029696" cy="399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156176" y="2060848"/>
            <a:ext cx="2808312" cy="345638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b="1" dirty="0" smtClean="0"/>
              <a:t>Сведения о происхождении географических названий,  личных имён, собственных имен кораблей, божеств…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19702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Фоно- и фотодокументы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67240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522" y="1786136"/>
            <a:ext cx="4800533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27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smtClean="0"/>
              <a:t> Археологический </a:t>
            </a:r>
            <a:r>
              <a:rPr lang="ru-RU" b="1" dirty="0" smtClean="0"/>
              <a:t>поиск</a:t>
            </a:r>
          </a:p>
          <a:p>
            <a:pPr marL="0" indent="0">
              <a:buNone/>
            </a:pPr>
            <a:r>
              <a:rPr lang="ru-RU" b="1" dirty="0" smtClean="0"/>
              <a:t>Археологические </a:t>
            </a:r>
            <a:r>
              <a:rPr lang="ru-RU" b="1" dirty="0"/>
              <a:t>раскопки</a:t>
            </a:r>
          </a:p>
          <a:p>
            <a:pPr marL="0" indent="0">
              <a:buNone/>
            </a:pPr>
            <a:r>
              <a:rPr lang="ru-RU" b="1" dirty="0" smtClean="0"/>
              <a:t>Картографический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Статистический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Полевые </a:t>
            </a:r>
            <a:r>
              <a:rPr lang="ru-RU" b="1" dirty="0"/>
              <a:t>исследования</a:t>
            </a:r>
          </a:p>
          <a:p>
            <a:pPr marL="0" indent="0">
              <a:buNone/>
            </a:pPr>
            <a:r>
              <a:rPr lang="ru-RU" b="1" dirty="0" smtClean="0"/>
              <a:t>Анкетирование</a:t>
            </a: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35280" cy="1224136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chemeClr val="tx1"/>
                </a:solidFill>
              </a:rPr>
              <a:t>Методы краеведческого исследования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189" y="2636912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07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731520"/>
            <a:ext cx="7301674" cy="5073744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ru-RU" sz="6600" b="1" dirty="0"/>
              <a:t>Что изучает краеведение? </a:t>
            </a:r>
            <a:endParaRPr lang="ru-RU" sz="6600" b="1" dirty="0" smtClean="0"/>
          </a:p>
          <a:p>
            <a:pPr marL="45720" indent="0">
              <a:buNone/>
            </a:pPr>
            <a:endParaRPr lang="ru-RU" dirty="0" smtClean="0"/>
          </a:p>
          <a:p>
            <a:pPr marL="4572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</a:rPr>
              <a:t>КРАЕ</a:t>
            </a:r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</a:rPr>
              <a:t>ВЕДЕНИЕ</a:t>
            </a:r>
            <a:r>
              <a:rPr lang="ru-RU" sz="3500" b="1" dirty="0" smtClean="0"/>
              <a:t> </a:t>
            </a:r>
            <a:r>
              <a:rPr lang="ru-RU" sz="2600" b="1" dirty="0" smtClean="0"/>
              <a:t>= КРАЙ ВЕДАЮ (</a:t>
            </a:r>
            <a:r>
              <a:rPr lang="ru-RU" sz="2600" b="1" dirty="0"/>
              <a:t>знаю</a:t>
            </a:r>
            <a:r>
              <a:rPr lang="ru-RU" sz="2600" b="1" dirty="0" smtClean="0"/>
              <a:t>)</a:t>
            </a:r>
          </a:p>
          <a:p>
            <a:pPr marL="45720" indent="0" algn="ctr">
              <a:buNone/>
            </a:pPr>
            <a:r>
              <a:rPr lang="ru-RU" sz="2600" b="1" dirty="0" smtClean="0"/>
              <a:t>ЗНАЮ </a:t>
            </a:r>
            <a:r>
              <a:rPr lang="ru-RU" sz="2600" b="1" dirty="0"/>
              <a:t>о своем </a:t>
            </a:r>
            <a:r>
              <a:rPr lang="ru-RU" sz="2600" b="1" dirty="0" smtClean="0"/>
              <a:t>КРАЕ</a:t>
            </a:r>
          </a:p>
          <a:p>
            <a:pPr marL="45720" indent="0" algn="ctr">
              <a:buNone/>
            </a:pPr>
            <a:r>
              <a:rPr lang="ru-RU" sz="2600" b="1" dirty="0" smtClean="0"/>
              <a:t>УЗНАЮ </a:t>
            </a:r>
            <a:r>
              <a:rPr lang="ru-RU" sz="2600" b="1" dirty="0"/>
              <a:t>о своем </a:t>
            </a:r>
            <a:r>
              <a:rPr lang="ru-RU" sz="2600" b="1" dirty="0" smtClean="0"/>
              <a:t>КРАЕ</a:t>
            </a:r>
          </a:p>
          <a:p>
            <a:pPr marL="45720" indent="0" algn="ctr">
              <a:buNone/>
            </a:pPr>
            <a:endParaRPr lang="ru-RU" sz="2600" dirty="0"/>
          </a:p>
          <a:p>
            <a:pPr marL="45720" indent="0">
              <a:buNone/>
            </a:pPr>
            <a:r>
              <a:rPr lang="ru-RU" sz="2600" dirty="0" smtClean="0"/>
              <a:t> </a:t>
            </a:r>
            <a:r>
              <a:rPr lang="ru-RU" sz="3200" b="1" dirty="0" smtClean="0"/>
              <a:t>Краеведение </a:t>
            </a:r>
            <a:r>
              <a:rPr lang="ru-RU" sz="2600" dirty="0" smtClean="0"/>
              <a:t>- </a:t>
            </a:r>
            <a:r>
              <a:rPr lang="ru-RU" sz="2600" dirty="0"/>
              <a:t>всестороннее изучение </a:t>
            </a:r>
            <a:r>
              <a:rPr lang="ru-RU" sz="2600" dirty="0" smtClean="0"/>
              <a:t>  родного </a:t>
            </a:r>
            <a:r>
              <a:rPr lang="ru-RU" sz="2600" dirty="0"/>
              <a:t>края. </a:t>
            </a:r>
            <a:endParaRPr lang="ru-RU" sz="2600" dirty="0" smtClean="0"/>
          </a:p>
          <a:p>
            <a:pPr marL="45720" indent="0">
              <a:buNone/>
            </a:pPr>
            <a:endParaRPr lang="ru-RU" sz="2600" dirty="0"/>
          </a:p>
        </p:txBody>
      </p:sp>
      <p:pic>
        <p:nvPicPr>
          <p:cNvPr id="2050" name="Picture 2" descr="https://i.pinimg.com/originals/01/a2/49/01a249061c3b06a11b0612241db86f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3" t="7905" r="15765" b="10109"/>
          <a:stretch/>
        </p:blipFill>
        <p:spPr bwMode="auto">
          <a:xfrm>
            <a:off x="7553194" y="4359057"/>
            <a:ext cx="1590806" cy="249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14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338328"/>
            <a:ext cx="8507288" cy="1252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Краеведение включает сведения по:</a:t>
            </a:r>
            <a:endParaRPr lang="ru-RU" dirty="0"/>
          </a:p>
        </p:txBody>
      </p:sp>
      <p:pic>
        <p:nvPicPr>
          <p:cNvPr id="3074" name="Picture 2" descr="https://sun6-23.userapi.com/s/v1/if1/YUZWoCWLaRFh9jzN8ra7Q--U1vKVIzykze2Ks-2tZFbtDEW5dSMvGGuDeGtKGFLY2ihAn7wd.jpg?size=957x957&amp;quality=96&amp;crop=33,33,957,957&amp;ava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60" y="1628800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258" y="1596065"/>
            <a:ext cx="1975149" cy="197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https://yt3.ggpht.com/a/AATXAJwgqIl5oUOaYlU05u1uJVectttsK-CncpvVcw=s900-c-k-c0xffffffff-no-rj-m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985" y="1614971"/>
            <a:ext cx="2047157" cy="204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https://www.pinclipart.com/picdir/big/300-3000829_vector-illustration-of-ancient-greece-greek-temple-clipar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85003"/>
            <a:ext cx="2214470" cy="216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liberalartscolleges.com/wp-content/uploads/2017/02/StudyArchaeology-square-no-text-510x51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85" y="4101530"/>
            <a:ext cx="2236891" cy="223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 descr="https://3.bp.blogspot.com/-3p2aaWWVTgs/T70FYTyFy7I/AAAAAAAAGIM/CHStU6I0A2E/s1600/Collected+velikorusskih+and+malorossiyskih+patterns+for+embroidery+-+0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822" y="1565286"/>
            <a:ext cx="1567131" cy="20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307975" y="3571214"/>
            <a:ext cx="1734967" cy="645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Географии</a:t>
            </a:r>
          </a:p>
          <a:p>
            <a:pPr marL="45720" indent="0">
              <a:buFont typeface="Symbol" pitchFamily="18" charset="2"/>
              <a:buNone/>
            </a:pPr>
            <a:endParaRPr lang="ru-RU" dirty="0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2737440" y="3571214"/>
            <a:ext cx="1734967" cy="645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Биологии</a:t>
            </a:r>
          </a:p>
          <a:p>
            <a:pPr marL="45720" indent="0">
              <a:buFont typeface="Symbol" pitchFamily="18" charset="2"/>
              <a:buNone/>
            </a:pPr>
            <a:endParaRPr lang="ru-RU" dirty="0"/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4898079" y="3662128"/>
            <a:ext cx="1734967" cy="645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Филологии</a:t>
            </a:r>
          </a:p>
          <a:p>
            <a:pPr marL="45720" indent="0">
              <a:buFont typeface="Symbol" pitchFamily="18" charset="2"/>
              <a:buNone/>
            </a:pPr>
            <a:endParaRPr lang="ru-RU" dirty="0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7147822" y="3673149"/>
            <a:ext cx="1734967" cy="6457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Этнографии</a:t>
            </a:r>
          </a:p>
          <a:p>
            <a:pPr marL="45720" indent="0">
              <a:buFont typeface="Symbol" pitchFamily="18" charset="2"/>
              <a:buNone/>
            </a:pPr>
            <a:endParaRPr lang="ru-RU" dirty="0"/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1959746" y="6149988"/>
            <a:ext cx="1734967" cy="6457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Археологии</a:t>
            </a:r>
          </a:p>
          <a:p>
            <a:pPr marL="45720" indent="0">
              <a:buFont typeface="Symbol" pitchFamily="18" charset="2"/>
              <a:buNone/>
            </a:pPr>
            <a:endParaRPr lang="ru-RU" dirty="0"/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5652120" y="6189292"/>
            <a:ext cx="1734967" cy="645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Истории</a:t>
            </a:r>
          </a:p>
          <a:p>
            <a:pPr marL="45720" indent="0">
              <a:buFont typeface="Symbol" pitchFamily="18" charset="2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094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9143"/>
          <a:stretch/>
        </p:blipFill>
        <p:spPr bwMode="auto">
          <a:xfrm>
            <a:off x="-24187" y="-12110"/>
            <a:ext cx="9162289" cy="687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5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s.znanio.ru/methodology/images/e3/16/e3165e448bd35daf1abd89ee6047500218bd592f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0" y="16477"/>
            <a:ext cx="9122029" cy="684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842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144" y="1916832"/>
            <a:ext cx="6400800" cy="4266808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Мифы</a:t>
            </a:r>
          </a:p>
          <a:p>
            <a:r>
              <a:rPr lang="ru-RU" sz="3600" b="1" dirty="0" smtClean="0"/>
              <a:t>Былины</a:t>
            </a:r>
          </a:p>
          <a:p>
            <a:r>
              <a:rPr lang="ru-RU" sz="3600" b="1" dirty="0" smtClean="0"/>
              <a:t>Легенды</a:t>
            </a:r>
          </a:p>
          <a:p>
            <a:r>
              <a:rPr lang="ru-RU" sz="3600" b="1" dirty="0" smtClean="0"/>
              <a:t>Сказки</a:t>
            </a:r>
          </a:p>
          <a:p>
            <a:pPr marL="45720" indent="0">
              <a:buNone/>
            </a:pPr>
            <a:endParaRPr lang="ru-RU" sz="36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Устные </a:t>
            </a:r>
            <a:endParaRPr lang="ru-RU" dirty="0"/>
          </a:p>
        </p:txBody>
      </p:sp>
      <p:pic>
        <p:nvPicPr>
          <p:cNvPr id="5122" name="Picture 2" descr="https://krot.info/uploads/posts/2020-11/1604909045_29-p-ilya-muromets-i-solovei-razboinik-art-kart-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t="3395" r="4942" b="5595"/>
          <a:stretch/>
        </p:blipFill>
        <p:spPr bwMode="auto">
          <a:xfrm>
            <a:off x="4396636" y="1653436"/>
            <a:ext cx="3419605" cy="45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12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6400800" cy="347472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Летописи</a:t>
            </a:r>
            <a:endParaRPr lang="ru-RU" b="1" dirty="0"/>
          </a:p>
          <a:p>
            <a:r>
              <a:rPr lang="ru-RU" b="1" dirty="0" smtClean="0"/>
              <a:t>Воспоминания путешественников</a:t>
            </a:r>
            <a:endParaRPr lang="ru-RU" b="1" dirty="0"/>
          </a:p>
          <a:p>
            <a:r>
              <a:rPr lang="ru-RU" b="1" dirty="0" smtClean="0"/>
              <a:t>Архивные документы</a:t>
            </a:r>
            <a:endParaRPr lang="ru-RU" b="1" dirty="0"/>
          </a:p>
          <a:p>
            <a:r>
              <a:rPr lang="ru-RU" b="1" dirty="0" smtClean="0"/>
              <a:t>Материалы публикации в газетах и журналах</a:t>
            </a:r>
          </a:p>
          <a:p>
            <a:r>
              <a:rPr lang="ru-RU" b="1" dirty="0" smtClean="0"/>
              <a:t>Рукописи исследований</a:t>
            </a:r>
            <a:endParaRPr lang="ru-RU" b="1" dirty="0"/>
          </a:p>
          <a:p>
            <a:r>
              <a:rPr lang="ru-RU" b="1" dirty="0" smtClean="0"/>
              <a:t>Письма</a:t>
            </a:r>
            <a:r>
              <a:rPr lang="ru-RU" b="1" dirty="0"/>
              <a:t>, </a:t>
            </a:r>
            <a:r>
              <a:rPr lang="ru-RU" b="1" dirty="0" smtClean="0"/>
              <a:t>дневники</a:t>
            </a:r>
            <a:endParaRPr lang="ru-RU" b="1" dirty="0"/>
          </a:p>
          <a:p>
            <a:r>
              <a:rPr lang="ru-RU" b="1" dirty="0"/>
              <a:t>Ц</a:t>
            </a:r>
            <a:r>
              <a:rPr lang="ru-RU" b="1" dirty="0" smtClean="0"/>
              <a:t>ерковные </a:t>
            </a:r>
            <a:r>
              <a:rPr lang="ru-RU" b="1" dirty="0"/>
              <a:t>книги с записями </a:t>
            </a:r>
            <a:r>
              <a:rPr lang="ru-RU" b="1" dirty="0" smtClean="0"/>
              <a:t>о регистрации рождений, браков и смертей</a:t>
            </a:r>
          </a:p>
          <a:p>
            <a:r>
              <a:rPr lang="ru-RU" b="1" dirty="0" smtClean="0"/>
              <a:t>Грамоты </a:t>
            </a:r>
            <a:r>
              <a:rPr lang="ru-RU" b="1" dirty="0"/>
              <a:t>и акты церковных учреждений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462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Письменные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09" y="4509120"/>
            <a:ext cx="3125316" cy="208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66304"/>
            <a:ext cx="226825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68768"/>
            <a:ext cx="3636404" cy="241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73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6400800" cy="3474720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археологические памятники с комплексом </a:t>
            </a:r>
            <a:r>
              <a:rPr lang="ru-RU" b="1" dirty="0" smtClean="0"/>
              <a:t>исторического материала</a:t>
            </a:r>
          </a:p>
          <a:p>
            <a:r>
              <a:rPr lang="ru-RU" b="1" dirty="0" smtClean="0"/>
              <a:t>памятники </a:t>
            </a:r>
            <a:r>
              <a:rPr lang="ru-RU" b="1" dirty="0"/>
              <a:t>зодчества, предметы быта </a:t>
            </a:r>
            <a:r>
              <a:rPr lang="ru-RU" b="1" dirty="0" smtClean="0"/>
              <a:t>и утварь</a:t>
            </a:r>
            <a:r>
              <a:rPr lang="ru-RU" b="1" dirty="0"/>
              <a:t>, одежда, орудия труда и оружие;</a:t>
            </a:r>
          </a:p>
          <a:p>
            <a:r>
              <a:rPr lang="ru-RU" b="1" dirty="0"/>
              <a:t>палеонтологические находки (кости, зубы, рога, </a:t>
            </a:r>
            <a:r>
              <a:rPr lang="ru-RU" b="1" dirty="0" smtClean="0"/>
              <a:t>бивни животных)</a:t>
            </a:r>
            <a:endParaRPr lang="ru-RU" b="1" dirty="0"/>
          </a:p>
          <a:p>
            <a:r>
              <a:rPr lang="ru-RU" b="1" dirty="0"/>
              <a:t>старинные монеты, бумажные деньги, ордена и </a:t>
            </a:r>
            <a:r>
              <a:rPr lang="ru-RU" b="1" dirty="0" smtClean="0"/>
              <a:t>медали</a:t>
            </a:r>
            <a:endParaRPr lang="ru-RU" b="1" dirty="0"/>
          </a:p>
          <a:p>
            <a:r>
              <a:rPr lang="ru-RU" b="1" dirty="0" smtClean="0"/>
              <a:t>украшения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Вещественные </a:t>
            </a:r>
            <a:endParaRPr lang="ru-RU" dirty="0"/>
          </a:p>
        </p:txBody>
      </p:sp>
      <p:pic>
        <p:nvPicPr>
          <p:cNvPr id="6146" name="Picture 2" descr="https://www.archeo-kursk.ru/images/museynay-kollekzia2022/pugovits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758" b="62500" l="35861" r="81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65" t="36959" r="16279" b="34622"/>
          <a:stretch/>
        </p:blipFill>
        <p:spPr bwMode="auto">
          <a:xfrm>
            <a:off x="5615315" y="4929238"/>
            <a:ext cx="2480153" cy="98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4" t="25362" r="22417" b="26318"/>
          <a:stretch/>
        </p:blipFill>
        <p:spPr bwMode="auto">
          <a:xfrm>
            <a:off x="3751428" y="3933056"/>
            <a:ext cx="1941534" cy="187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 descr="https://avatars.mds.yandex.net/i?id=c9dddd32b4bc8df70ad4827d74a54dd6_l-5501746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03" b="89790" l="0" r="9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386" y="4610726"/>
            <a:ext cx="314298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https://skupka-ocenka24.ru/wp-content/uploads/2017/12/prodat_starinnye_monet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931" y="3689074"/>
            <a:ext cx="2335288" cy="11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Курский костюм презентация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92" b="88542" l="51758" r="84961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25" t="7275" r="15127" b="2314"/>
          <a:stretch/>
        </p:blipFill>
        <p:spPr bwMode="auto">
          <a:xfrm>
            <a:off x="7264454" y="183334"/>
            <a:ext cx="1679514" cy="347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ttps://i3.guns.ru/forums/icons/forum_pictures/002838/283837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7777"/>
          <a:stretch/>
        </p:blipFill>
        <p:spPr bwMode="auto">
          <a:xfrm rot="1831961">
            <a:off x="1706549" y="4551607"/>
            <a:ext cx="1771717" cy="174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79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484784"/>
            <a:ext cx="7920880" cy="936104"/>
          </a:xfrm>
        </p:spPr>
        <p:txBody>
          <a:bodyPr/>
          <a:lstStyle/>
          <a:p>
            <a:pPr marL="45720" indent="0">
              <a:buNone/>
            </a:pPr>
            <a:r>
              <a:rPr lang="ru-RU" b="1" dirty="0" smtClean="0"/>
              <a:t>Восстановление прошлого на основе анализа быта и обычаев народа. 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62223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Этнографические источники</a:t>
            </a:r>
            <a:endParaRPr lang="ru-RU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2608" r="2094" b="3129"/>
          <a:stretch/>
        </p:blipFill>
        <p:spPr bwMode="auto">
          <a:xfrm>
            <a:off x="1619672" y="2248221"/>
            <a:ext cx="6264696" cy="454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161</TotalTime>
  <Words>182</Words>
  <Application>Microsoft Office PowerPoint</Application>
  <PresentationFormat>Экран (4:3)</PresentationFormat>
  <Paragraphs>49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Волна</vt:lpstr>
      <vt:lpstr>О науке краеведении и ученых-краеведах</vt:lpstr>
      <vt:lpstr>Презентация PowerPoint</vt:lpstr>
      <vt:lpstr>Краеведение включает сведения по:</vt:lpstr>
      <vt:lpstr>Презентация PowerPoint</vt:lpstr>
      <vt:lpstr>Презентация PowerPoint</vt:lpstr>
      <vt:lpstr>Устные </vt:lpstr>
      <vt:lpstr>Письменные</vt:lpstr>
      <vt:lpstr>Вещественные </vt:lpstr>
      <vt:lpstr>Этнографические источники</vt:lpstr>
      <vt:lpstr>Изобразительные источники</vt:lpstr>
      <vt:lpstr>Лингвистические источники</vt:lpstr>
      <vt:lpstr>Фоно- и фотодокументы</vt:lpstr>
      <vt:lpstr>Методы краеведческого исследования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Юный краевед</dc:title>
  <dc:creator>Павел</dc:creator>
  <cp:lastModifiedBy>Кафедра ДиНО</cp:lastModifiedBy>
  <cp:revision>19</cp:revision>
  <dcterms:created xsi:type="dcterms:W3CDTF">2019-09-29T11:57:49Z</dcterms:created>
  <dcterms:modified xsi:type="dcterms:W3CDTF">2023-08-25T08:47:59Z</dcterms:modified>
</cp:coreProperties>
</file>