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5" r:id="rId2"/>
    <p:sldId id="266" r:id="rId3"/>
    <p:sldId id="257" r:id="rId4"/>
    <p:sldId id="258" r:id="rId5"/>
    <p:sldId id="259" r:id="rId6"/>
    <p:sldId id="260" r:id="rId7"/>
    <p:sldId id="267" r:id="rId8"/>
    <p:sldId id="261" r:id="rId9"/>
    <p:sldId id="262" r:id="rId10"/>
    <p:sldId id="263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16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F93E9BD4-647B-4A07-A56C-3F929083C4DD}" type="datetimeFigureOut">
              <a:rPr lang="ru-RU" smtClean="0"/>
              <a:t>25.07.2023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A622C858-067E-4862-B01D-593A27805D4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045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9BD4-647B-4A07-A56C-3F929083C4DD}" type="datetimeFigureOut">
              <a:rPr lang="ru-RU" smtClean="0"/>
              <a:t>25.07.2023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C858-067E-4862-B01D-593A27805D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2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9BD4-647B-4A07-A56C-3F929083C4DD}" type="datetimeFigureOut">
              <a:rPr lang="ru-RU" smtClean="0"/>
              <a:t>25.07.2023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C858-067E-4862-B01D-593A27805D4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655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9BD4-647B-4A07-A56C-3F929083C4DD}" type="datetimeFigureOut">
              <a:rPr lang="ru-RU" smtClean="0"/>
              <a:t>25.07.2023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C858-067E-4862-B01D-593A27805D4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826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9BD4-647B-4A07-A56C-3F929083C4DD}" type="datetimeFigureOut">
              <a:rPr lang="ru-RU" smtClean="0"/>
              <a:t>25.07.2023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C858-067E-4862-B01D-593A27805D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831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9BD4-647B-4A07-A56C-3F929083C4DD}" type="datetimeFigureOut">
              <a:rPr lang="ru-RU" smtClean="0"/>
              <a:t>25.07.2023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C858-067E-4862-B01D-593A27805D42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16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9BD4-647B-4A07-A56C-3F929083C4DD}" type="datetimeFigureOut">
              <a:rPr lang="ru-RU" smtClean="0"/>
              <a:t>25.07.2023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C858-067E-4862-B01D-593A27805D4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557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9BD4-647B-4A07-A56C-3F929083C4DD}" type="datetimeFigureOut">
              <a:rPr lang="ru-RU" smtClean="0"/>
              <a:t>25.07.2023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C858-067E-4862-B01D-593A27805D4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643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9BD4-647B-4A07-A56C-3F929083C4DD}" type="datetimeFigureOut">
              <a:rPr lang="ru-RU" smtClean="0"/>
              <a:t>25.07.2023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C858-067E-4862-B01D-593A27805D4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72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9BD4-647B-4A07-A56C-3F929083C4DD}" type="datetimeFigureOut">
              <a:rPr lang="ru-RU" smtClean="0"/>
              <a:t>25.07.2023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C858-067E-4862-B01D-593A27805D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612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9BD4-647B-4A07-A56C-3F929083C4DD}" type="datetimeFigureOut">
              <a:rPr lang="ru-RU" smtClean="0"/>
              <a:t>25.07.2023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C858-067E-4862-B01D-593A27805D42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562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9BD4-647B-4A07-A56C-3F929083C4DD}" type="datetimeFigureOut">
              <a:rPr lang="ru-RU" smtClean="0"/>
              <a:t>25.07.2023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C858-067E-4862-B01D-593A27805D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823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9BD4-647B-4A07-A56C-3F929083C4DD}" type="datetimeFigureOut">
              <a:rPr lang="ru-RU" smtClean="0"/>
              <a:t>25.07.2023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C858-067E-4862-B01D-593A27805D42}" type="slidenum">
              <a:rPr lang="ru-RU" smtClean="0"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952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9BD4-647B-4A07-A56C-3F929083C4DD}" type="datetimeFigureOut">
              <a:rPr lang="ru-RU" smtClean="0"/>
              <a:t>25.07.2023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C858-067E-4862-B01D-593A27805D4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986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9BD4-647B-4A07-A56C-3F929083C4DD}" type="datetimeFigureOut">
              <a:rPr lang="ru-RU" smtClean="0"/>
              <a:t>25.07.2023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C858-067E-4862-B01D-593A27805D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412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9BD4-647B-4A07-A56C-3F929083C4DD}" type="datetimeFigureOut">
              <a:rPr lang="ru-RU" smtClean="0"/>
              <a:t>25.07.2023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C858-067E-4862-B01D-593A27805D4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626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9BD4-647B-4A07-A56C-3F929083C4DD}" type="datetimeFigureOut">
              <a:rPr lang="ru-RU" smtClean="0"/>
              <a:t>25.07.2023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C858-067E-4862-B01D-593A27805D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7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93E9BD4-647B-4A07-A56C-3F929083C4DD}" type="datetimeFigureOut">
              <a:rPr lang="ru-RU" smtClean="0"/>
              <a:t>25.07.2023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622C858-067E-4862-B01D-593A27805D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42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69" y="133565"/>
            <a:ext cx="8604087" cy="62672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91" y="678093"/>
            <a:ext cx="2336013" cy="22603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69194" y="2066853"/>
            <a:ext cx="7986610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ru-RU" sz="5400" b="1" dirty="0" smtClean="0">
                <a:ln w="13462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</a:t>
            </a:r>
          </a:p>
          <a:p>
            <a:pPr algn="ctr"/>
            <a:r>
              <a:rPr lang="ru-RU" sz="4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узыкальные </a:t>
            </a:r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</a:t>
            </a:r>
            <a:endParaRPr lang="ru-RU" sz="4800" b="1" dirty="0" smtClean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b="1" dirty="0" smtClean="0">
                <a:ln w="13462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Курского края</a:t>
            </a:r>
            <a:endParaRPr lang="ru-RU" sz="5400" b="1" dirty="0">
              <a:ln w="13462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31709" y="5611346"/>
            <a:ext cx="233653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1400" b="1" dirty="0" smtClean="0">
                <a:ln/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endParaRPr lang="ru-RU" sz="1400" b="1" dirty="0">
              <a:ln/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92621" y="6172903"/>
            <a:ext cx="58416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ru-RU" sz="2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Подготовила: Степанова Надежда</a:t>
            </a:r>
            <a:endParaRPr lang="ru-RU" sz="4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5942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14400" y="801908"/>
            <a:ext cx="730492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В Курской области пять трубочек имеют сое название: самая длинная (1) называются «</a:t>
            </a:r>
            <a:r>
              <a:rPr lang="ru-RU" sz="1600" b="1" dirty="0" err="1"/>
              <a:t>гудень</a:t>
            </a:r>
            <a:r>
              <a:rPr lang="ru-RU" sz="1600" b="1" dirty="0"/>
              <a:t>», вторая - «</a:t>
            </a:r>
            <a:r>
              <a:rPr lang="ru-RU" sz="1600" b="1" dirty="0" err="1"/>
              <a:t>подгудень</a:t>
            </a:r>
            <a:r>
              <a:rPr lang="ru-RU" sz="1600" b="1" dirty="0"/>
              <a:t>», третья - «</a:t>
            </a:r>
            <a:r>
              <a:rPr lang="ru-RU" sz="1600" b="1" dirty="0" err="1"/>
              <a:t>третяка</a:t>
            </a:r>
            <a:r>
              <a:rPr lang="ru-RU" sz="1600" b="1" dirty="0"/>
              <a:t>», четвертая - «четвертака» и самая маленькая «</a:t>
            </a:r>
            <a:r>
              <a:rPr lang="ru-RU" sz="1600" b="1" dirty="0" err="1"/>
              <a:t>мизютка</a:t>
            </a:r>
            <a:r>
              <a:rPr lang="ru-RU" sz="1600" b="1" dirty="0"/>
              <a:t>». Диаметр всех стволов должен быть одинаковый. При этом их длина разная. Нижние концы каждой трубочки закрывают. Часто для этого используют подвижные пробки. Они позволяют настраивать звучание стволов. Кугиклы имеют и другие названия: многоствольная флейта, флейта Пана. В основном на </a:t>
            </a:r>
            <a:r>
              <a:rPr lang="ru-RU" sz="1600" b="1" dirty="0" err="1"/>
              <a:t>кугиклах</a:t>
            </a:r>
            <a:r>
              <a:rPr lang="ru-RU" sz="1600" b="1" dirty="0"/>
              <a:t> играли женщины. Звучит инструмент не звонко, напоминает пение птичек.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863" y="2899859"/>
            <a:ext cx="4035902" cy="32616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18" y="3039109"/>
            <a:ext cx="4035902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13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1471" r="6308"/>
          <a:stretch/>
        </p:blipFill>
        <p:spPr>
          <a:xfrm>
            <a:off x="806626" y="1259606"/>
            <a:ext cx="3469131" cy="37028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085708" y="626724"/>
            <a:ext cx="30308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На улицу по праздникам</a:t>
            </a:r>
          </a:p>
          <a:p>
            <a:r>
              <a:rPr lang="ru-RU" sz="1600" b="1" dirty="0"/>
              <a:t>Сходился весь народ!</a:t>
            </a:r>
          </a:p>
          <a:p>
            <a:r>
              <a:rPr lang="ru-RU" sz="1600" b="1" dirty="0"/>
              <a:t>С кугиклами и плясками</a:t>
            </a:r>
          </a:p>
          <a:p>
            <a:r>
              <a:rPr lang="ru-RU" sz="1600" b="1" dirty="0"/>
              <a:t>Водился </a:t>
            </a:r>
            <a:r>
              <a:rPr lang="ru-RU" sz="1600" b="1" dirty="0" err="1"/>
              <a:t>карагод</a:t>
            </a:r>
            <a:r>
              <a:rPr lang="ru-RU" sz="1600" b="1" dirty="0"/>
              <a:t>!</a:t>
            </a:r>
          </a:p>
          <a:p>
            <a:r>
              <a:rPr lang="ru-RU" sz="1600" b="1" dirty="0"/>
              <a:t>От танца от веселого</a:t>
            </a:r>
          </a:p>
          <a:p>
            <a:r>
              <a:rPr lang="ru-RU" sz="1600" b="1" dirty="0"/>
              <a:t>Шел ходуном бугор,</a:t>
            </a:r>
          </a:p>
          <a:p>
            <a:r>
              <a:rPr lang="ru-RU" sz="1600" b="1" dirty="0"/>
              <a:t>Когда «</a:t>
            </a:r>
            <a:r>
              <a:rPr lang="ru-RU" sz="1600" b="1" dirty="0" err="1"/>
              <a:t>Тимоню</a:t>
            </a:r>
            <a:r>
              <a:rPr lang="ru-RU" sz="1600" b="1" dirty="0"/>
              <a:t>» русского</a:t>
            </a:r>
          </a:p>
          <a:p>
            <a:r>
              <a:rPr lang="ru-RU" sz="1600" b="1" dirty="0"/>
              <a:t>Вел дедушка Егор!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3080" t="10812" r="12540" b="6004"/>
          <a:stretch/>
        </p:blipFill>
        <p:spPr>
          <a:xfrm>
            <a:off x="4551450" y="2822301"/>
            <a:ext cx="3738075" cy="31331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43940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670" y="1765683"/>
            <a:ext cx="6639915" cy="44155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588941" y="801301"/>
            <a:ext cx="589736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Кожлянская</a:t>
            </a:r>
            <a:r>
              <a:rPr lang="ru-RU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игрушка  </a:t>
            </a:r>
            <a:endParaRPr lang="ru-RU" sz="32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Волна 5"/>
          <p:cNvSpPr/>
          <p:nvPr/>
        </p:nvSpPr>
        <p:spPr>
          <a:xfrm>
            <a:off x="2291137" y="554804"/>
            <a:ext cx="4541177" cy="1119883"/>
          </a:xfrm>
          <a:prstGeom prst="wave">
            <a:avLst/>
          </a:prstGeom>
          <a:noFill/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838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60583" y="688450"/>
            <a:ext cx="31387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село среди холмов,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Козы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там паслись кругом.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 проживали мастера,</a:t>
            </a: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глин вытворяли чудеса.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они любили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 мастерили.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 не простые,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свистульки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расписные.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90590" y="616530"/>
            <a:ext cx="374555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Кожлянская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игрушка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Ребятам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всем подружка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Путь, что б сделать её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длинный,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лепится из глины,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печь, затем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её кладут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огнем часами жгут,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б была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прочна, игрива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певуче и красива.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с виду хороша,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неё есть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душа,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Курская, раздольная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Словно ветер вольная.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14003" y="2918737"/>
            <a:ext cx="3302889" cy="31635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896" y="3725073"/>
            <a:ext cx="2459974" cy="24599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16286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818" y="2147294"/>
            <a:ext cx="6493267" cy="39112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Волна 3"/>
          <p:cNvSpPr/>
          <p:nvPr/>
        </p:nvSpPr>
        <p:spPr>
          <a:xfrm>
            <a:off x="2455523" y="636993"/>
            <a:ext cx="3883631" cy="1510301"/>
          </a:xfrm>
          <a:prstGeom prst="wav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750895" y="770552"/>
            <a:ext cx="329288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cap="none" spc="0" dirty="0" smtClean="0">
                <a:ln w="19050"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Жалейка</a:t>
            </a:r>
          </a:p>
          <a:p>
            <a:pPr algn="ctr"/>
            <a:r>
              <a:rPr lang="ru-RU" sz="3200" b="1" dirty="0" smtClean="0">
                <a:ln w="19050"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(курский рожок)</a:t>
            </a:r>
            <a:endParaRPr lang="ru-RU" sz="3200" b="1" cap="none" spc="0" dirty="0">
              <a:ln w="19050">
                <a:solidFill>
                  <a:srgbClr val="C00000"/>
                </a:solidFill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276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52409" y="499024"/>
            <a:ext cx="77518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Это курский рожок или жалейка. В Курской области его делали из тростника и коровьего рога. Также жалейку делали из берёзы, можжевельника, клёна. Звучание инструмента резкое, трескучее и, вместе с тем, ласковое и жалостливое. Без нее не обходилось на уличных гуляниях, празднествах. Из-за жалостливых звуков, которые издавал рожок, он стал обязательным инструментом на поминальных обрядах. Активно использовали жалейку скоморохи, наигрывая на ней забавные мелодии. Сейчас жалейкой пользуются музыканты, которые играют народную </a:t>
            </a:r>
            <a:r>
              <a:rPr lang="ru-RU" b="1" dirty="0" smtClean="0"/>
              <a:t>музыку </a:t>
            </a:r>
            <a:endParaRPr lang="ru-RU" b="1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940" r="17713"/>
          <a:stretch/>
        </p:blipFill>
        <p:spPr>
          <a:xfrm>
            <a:off x="991275" y="3361346"/>
            <a:ext cx="3452298" cy="2577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9328" r="15456"/>
          <a:stretch/>
        </p:blipFill>
        <p:spPr>
          <a:xfrm>
            <a:off x="5019852" y="2939368"/>
            <a:ext cx="3024812" cy="30814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02774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82885" y="495700"/>
            <a:ext cx="81885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Интересные факты</a:t>
            </a:r>
            <a:endParaRPr lang="ru-RU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/>
              <a:t>Жалейка наверно единственный инструмент, который в одной стране имеет так много имен. Её называют дудой, </a:t>
            </a:r>
            <a:r>
              <a:rPr lang="ru-RU" sz="1600" b="1" dirty="0" err="1"/>
              <a:t>флетней</a:t>
            </a:r>
            <a:r>
              <a:rPr lang="ru-RU" sz="1600" b="1" dirty="0"/>
              <a:t>, </a:t>
            </a:r>
            <a:r>
              <a:rPr lang="ru-RU" sz="1600" b="1" dirty="0" err="1"/>
              <a:t>пищелкой</a:t>
            </a:r>
            <a:r>
              <a:rPr lang="ru-RU" sz="1600" b="1" dirty="0"/>
              <a:t>, </a:t>
            </a:r>
            <a:r>
              <a:rPr lang="ru-RU" sz="1600" b="1" dirty="0" err="1"/>
              <a:t>брелкой</a:t>
            </a:r>
            <a:r>
              <a:rPr lang="ru-RU" sz="1600" b="1" dirty="0"/>
              <a:t>, сиповкой, </a:t>
            </a:r>
            <a:r>
              <a:rPr lang="ru-RU" sz="1600" b="1" dirty="0" err="1"/>
              <a:t>жаломейкой</a:t>
            </a:r>
            <a:r>
              <a:rPr lang="ru-RU" sz="1600" b="1" dirty="0"/>
              <a:t>, пищиком, </a:t>
            </a:r>
            <a:r>
              <a:rPr lang="ru-RU" sz="1600" b="1" dirty="0" err="1"/>
              <a:t>ладушей</a:t>
            </a:r>
            <a:r>
              <a:rPr lang="ru-RU" sz="1600" b="1" dirty="0"/>
              <a:t> или просто рожком.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/>
              <a:t>Звук жалейки настолько громкий, что может быть слышен на расстоянии шести километров.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/>
              <a:t>На Руси пастух в деревне считался очень важным человеком, которого все уважали. Он вставал раньше всех с первыми лучами солнца и играл на своем инструменте сигнал пробуждения. Проходя мимо какого-либо дома, пастух исполнял определенный наигрыш, хозяйка, услышав его, знала, что именно ей пора выгонять корову</a:t>
            </a:r>
            <a:r>
              <a:rPr lang="ru-RU" sz="1600" b="1" dirty="0" smtClean="0"/>
              <a:t>.</a:t>
            </a:r>
            <a:endParaRPr lang="ru-RU" sz="1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077" y="3224458"/>
            <a:ext cx="4348301" cy="27799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32164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80836" y="645869"/>
            <a:ext cx="74693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</a:rPr>
              <a:t>Лучшими исполнителями на жалейке в России были не профессиональные музыканты, а именно пастухи.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</a:rPr>
              <a:t>Пастух, заиграв на своем инструменте, мог легко собрать животных. Даже заблудившаяся корова по звуку знакомого инструмента находила дорогу в стадо.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738" y="2123197"/>
            <a:ext cx="6637105" cy="788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19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711" r="15747"/>
          <a:stretch/>
        </p:blipFill>
        <p:spPr>
          <a:xfrm>
            <a:off x="1047962" y="3391382"/>
            <a:ext cx="2681555" cy="25950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Волна 5"/>
          <p:cNvSpPr/>
          <p:nvPr/>
        </p:nvSpPr>
        <p:spPr>
          <a:xfrm>
            <a:off x="2224925" y="733954"/>
            <a:ext cx="4345969" cy="1253263"/>
          </a:xfrm>
          <a:prstGeom prst="wave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02760" y="748717"/>
            <a:ext cx="319029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6000" b="1" cap="none" spc="0" dirty="0" smtClean="0">
                <a:ln/>
                <a:solidFill>
                  <a:srgbClr val="C00000"/>
                </a:solidFill>
                <a:effectLst/>
              </a:rPr>
              <a:t>Кугиклы</a:t>
            </a:r>
            <a:endParaRPr lang="ru-RU" sz="60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837" y="3391382"/>
            <a:ext cx="3176061" cy="26444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845045" y="2026009"/>
            <a:ext cx="62646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			</a:t>
            </a:r>
            <a:r>
              <a:rPr lang="ru-RU" b="1" dirty="0" smtClean="0">
                <a:solidFill>
                  <a:srgbClr val="C00000"/>
                </a:solidFill>
              </a:rPr>
              <a:t>Этот </a:t>
            </a:r>
            <a:r>
              <a:rPr lang="ru-RU" b="1" dirty="0">
                <a:solidFill>
                  <a:srgbClr val="C00000"/>
                </a:solidFill>
              </a:rPr>
              <a:t>инструмент старинный, удивительный,</a:t>
            </a:r>
          </a:p>
          <a:p>
            <a:r>
              <a:rPr lang="ru-RU" b="1" dirty="0">
                <a:solidFill>
                  <a:srgbClr val="C00000"/>
                </a:solidFill>
              </a:rPr>
              <a:t> 			А звучит он, словно соловей заливается…</a:t>
            </a:r>
          </a:p>
          <a:p>
            <a:r>
              <a:rPr lang="ru-RU" b="1" dirty="0">
                <a:solidFill>
                  <a:srgbClr val="C00000"/>
                </a:solidFill>
              </a:rPr>
              <a:t> 			Переливы то тихи, то выразительны,</a:t>
            </a:r>
          </a:p>
          <a:p>
            <a:r>
              <a:rPr lang="ru-RU" b="1" dirty="0">
                <a:solidFill>
                  <a:srgbClr val="C00000"/>
                </a:solidFill>
              </a:rPr>
              <a:t>			Курский инструмент, кугиклы называется.</a:t>
            </a:r>
          </a:p>
        </p:txBody>
      </p:sp>
    </p:spTree>
    <p:extLst>
      <p:ext uri="{BB962C8B-B14F-4D97-AF65-F5344CB8AC3E}">
        <p14:creationId xmlns:p14="http://schemas.microsoft.com/office/powerpoint/2010/main" val="3865080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06501" y="2121830"/>
            <a:ext cx="287164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Кугиклы делают из болотного тростника, представляют собой пять (их может быть меньше, или больше) пустых внутри трубочек разной длины. Чем выше звук, тем трубочка короче, чем ниже, тем трубочка длиннее.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6652" r="5348"/>
          <a:stretch/>
        </p:blipFill>
        <p:spPr>
          <a:xfrm>
            <a:off x="4006920" y="925802"/>
            <a:ext cx="4294599" cy="48856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-757731" y="587248"/>
            <a:ext cx="62055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			</a:t>
            </a:r>
            <a:endParaRPr lang="ru-RU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187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145</TotalTime>
  <Words>522</Words>
  <Application>Microsoft Office PowerPoint</Application>
  <PresentationFormat>Экран (4:3)</PresentationFormat>
  <Paragraphs>51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Arial Black</vt:lpstr>
      <vt:lpstr>Garamond</vt:lpstr>
      <vt:lpstr>Times New Roman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 Степанова</dc:creator>
  <cp:lastModifiedBy>Надежда Степанова</cp:lastModifiedBy>
  <cp:revision>17</cp:revision>
  <dcterms:created xsi:type="dcterms:W3CDTF">2023-07-25T14:31:03Z</dcterms:created>
  <dcterms:modified xsi:type="dcterms:W3CDTF">2023-07-25T16:57:19Z</dcterms:modified>
</cp:coreProperties>
</file>