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9" r:id="rId7"/>
    <p:sldId id="270" r:id="rId8"/>
    <p:sldId id="265" r:id="rId9"/>
    <p:sldId id="271" r:id="rId10"/>
    <p:sldId id="273" r:id="rId11"/>
    <p:sldId id="266" r:id="rId12"/>
    <p:sldId id="272" r:id="rId13"/>
    <p:sldId id="267" r:id="rId14"/>
    <p:sldId id="260" r:id="rId15"/>
    <p:sldId id="262"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6F793A9-B0A4-4D2C-A94A-251F86893A17}" type="datetimeFigureOut">
              <a:rPr lang="ru-RU" smtClean="0"/>
              <a:pPr/>
              <a:t>22.08.2023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0FF70-4043-4E66-93F0-1EE23E42539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793A9-B0A4-4D2C-A94A-251F86893A17}" type="datetimeFigureOut">
              <a:rPr lang="ru-RU" smtClean="0"/>
              <a:pPr/>
              <a:t>22.08.2023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0FF70-4043-4E66-93F0-1EE23E42539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s://ru.wikipedia.org/wiki/%D0%9B%D0%B5%D0%BF%D0%BD%D0%B8%D0%BD%D0%B0"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908720"/>
            <a:ext cx="8280920" cy="2952328"/>
          </a:xfrm>
        </p:spPr>
        <p:txBody>
          <a:bodyPr>
            <a:noAutofit/>
          </a:bodyPr>
          <a:lstStyle/>
          <a:p>
            <a:r>
              <a:rPr lang="ru-RU" sz="7200" b="1" dirty="0" err="1">
                <a:solidFill>
                  <a:schemeClr val="accent3">
                    <a:lumMod val="40000"/>
                    <a:lumOff val="60000"/>
                  </a:schemeClr>
                </a:solidFill>
                <a:latin typeface="Times New Roman" pitchFamily="18" charset="0"/>
                <a:cs typeface="Times New Roman" pitchFamily="18" charset="0"/>
              </a:rPr>
              <a:t>Марьино</a:t>
            </a:r>
            <a:r>
              <a:rPr lang="ru-RU" sz="7200" b="1" dirty="0">
                <a:solidFill>
                  <a:schemeClr val="accent3">
                    <a:lumMod val="40000"/>
                    <a:lumOff val="60000"/>
                  </a:schemeClr>
                </a:solidFill>
                <a:latin typeface="Times New Roman" pitchFamily="18" charset="0"/>
                <a:cs typeface="Times New Roman" pitchFamily="18" charset="0"/>
              </a:rPr>
              <a:t> - «жемчужина» Курского края</a:t>
            </a:r>
          </a:p>
        </p:txBody>
      </p:sp>
      <p:sp>
        <p:nvSpPr>
          <p:cNvPr id="3" name="Подзаголовок 2"/>
          <p:cNvSpPr>
            <a:spLocks noGrp="1"/>
          </p:cNvSpPr>
          <p:nvPr>
            <p:ph type="subTitle" idx="1"/>
          </p:nvPr>
        </p:nvSpPr>
        <p:spPr/>
        <p:txBody>
          <a:bodyPr/>
          <a:lstStyle/>
          <a:p>
            <a:endParaRPr lang="ru-RU" dirty="0"/>
          </a:p>
        </p:txBody>
      </p:sp>
      <p:pic>
        <p:nvPicPr>
          <p:cNvPr id="4" name="Рисунок 3" descr="img0.jpg"/>
          <p:cNvPicPr>
            <a:picLocks noChangeAspect="1"/>
          </p:cNvPicPr>
          <p:nvPr/>
        </p:nvPicPr>
        <p:blipFill>
          <a:blip r:embed="rId2" cstate="print"/>
          <a:stretch>
            <a:fillRect/>
          </a:stretch>
        </p:blipFill>
        <p:spPr>
          <a:xfrm>
            <a:off x="2195736" y="4005064"/>
            <a:ext cx="3858609" cy="2708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3">
                    <a:lumMod val="40000"/>
                    <a:lumOff val="60000"/>
                  </a:schemeClr>
                </a:solidFill>
              </a:rPr>
              <a:t>На территории усадьбы установлен памятник архимандриту Ипполиту</a:t>
            </a:r>
          </a:p>
        </p:txBody>
      </p:sp>
      <p:pic>
        <p:nvPicPr>
          <p:cNvPr id="4" name="Содержимое 3" descr="53351597.jpg"/>
          <p:cNvPicPr>
            <a:picLocks noGrp="1" noChangeAspect="1"/>
          </p:cNvPicPr>
          <p:nvPr>
            <p:ph idx="1"/>
          </p:nvPr>
        </p:nvPicPr>
        <p:blipFill>
          <a:blip r:embed="rId2" cstate="print"/>
          <a:stretch>
            <a:fillRect/>
          </a:stretch>
        </p:blipFill>
        <p:spPr>
          <a:xfrm>
            <a:off x="971600" y="1844824"/>
            <a:ext cx="7200800" cy="4800533"/>
          </a:xfr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2232248"/>
          </a:xfrm>
        </p:spPr>
        <p:txBody>
          <a:bodyPr>
            <a:noAutofit/>
          </a:bodyPr>
          <a:lstStyle/>
          <a:p>
            <a:r>
              <a:rPr lang="ru-RU" sz="2800" b="1" dirty="0">
                <a:solidFill>
                  <a:schemeClr val="accent6">
                    <a:lumMod val="75000"/>
                  </a:schemeClr>
                </a:solidFill>
              </a:rPr>
              <a:t>Во дворце сохранились потолочная </a:t>
            </a:r>
            <a:r>
              <a:rPr lang="ru-RU" sz="2800" b="1" dirty="0">
                <a:solidFill>
                  <a:schemeClr val="accent6">
                    <a:lumMod val="75000"/>
                  </a:schemeClr>
                </a:solidFill>
                <a:hlinkClick r:id="rId2" tooltip="Лепнина"/>
              </a:rPr>
              <a:t>лепнина</a:t>
            </a:r>
            <a:r>
              <a:rPr lang="ru-RU" sz="2800" b="1" dirty="0">
                <a:solidFill>
                  <a:schemeClr val="accent6">
                    <a:lumMod val="75000"/>
                  </a:schemeClr>
                </a:solidFill>
              </a:rPr>
              <a:t>, мраморные камины, дореволюционный паркет, предметы старинной мебели</a:t>
            </a:r>
            <a:r>
              <a:rPr lang="ru-RU" sz="2800" dirty="0"/>
              <a:t>.</a:t>
            </a:r>
          </a:p>
        </p:txBody>
      </p:sp>
      <p:pic>
        <p:nvPicPr>
          <p:cNvPr id="4" name="Содержимое 3" descr="eyhujikl.jpg"/>
          <p:cNvPicPr>
            <a:picLocks noGrp="1" noChangeAspect="1"/>
          </p:cNvPicPr>
          <p:nvPr>
            <p:ph idx="1"/>
          </p:nvPr>
        </p:nvPicPr>
        <p:blipFill>
          <a:blip r:embed="rId3" cstate="print"/>
          <a:stretch>
            <a:fillRect/>
          </a:stretch>
        </p:blipFill>
        <p:spPr>
          <a:xfrm>
            <a:off x="179512" y="2276873"/>
            <a:ext cx="3240360" cy="2171983"/>
          </a:xfrm>
          <a:prstGeom prst="rect">
            <a:avLst/>
          </a:prstGeom>
          <a:ln>
            <a:noFill/>
          </a:ln>
          <a:effectLst>
            <a:outerShdw blurRad="190500" algn="tl" rotWithShape="0">
              <a:srgbClr val="000000">
                <a:alpha val="70000"/>
              </a:srgbClr>
            </a:outerShdw>
          </a:effectLst>
        </p:spPr>
      </p:pic>
      <p:pic>
        <p:nvPicPr>
          <p:cNvPr id="5" name="Рисунок 4" descr="b1de63e4203c7f350c16ff35092c472f.jpeg"/>
          <p:cNvPicPr>
            <a:picLocks noChangeAspect="1"/>
          </p:cNvPicPr>
          <p:nvPr/>
        </p:nvPicPr>
        <p:blipFill>
          <a:blip r:embed="rId4" cstate="print"/>
          <a:stretch>
            <a:fillRect/>
          </a:stretch>
        </p:blipFill>
        <p:spPr>
          <a:xfrm>
            <a:off x="5436096" y="4636290"/>
            <a:ext cx="3563888" cy="2221710"/>
          </a:xfrm>
          <a:prstGeom prst="rect">
            <a:avLst/>
          </a:prstGeom>
          <a:ln>
            <a:noFill/>
          </a:ln>
          <a:effectLst>
            <a:outerShdw blurRad="190500" algn="tl" rotWithShape="0">
              <a:srgbClr val="000000">
                <a:alpha val="70000"/>
              </a:srgbClr>
            </a:outerShdw>
          </a:effectLst>
        </p:spPr>
      </p:pic>
      <p:pic>
        <p:nvPicPr>
          <p:cNvPr id="6" name="Рисунок 5" descr="gallery_promo21041322.jpg"/>
          <p:cNvPicPr>
            <a:picLocks noChangeAspect="1"/>
          </p:cNvPicPr>
          <p:nvPr/>
        </p:nvPicPr>
        <p:blipFill>
          <a:blip r:embed="rId5" cstate="print"/>
          <a:stretch>
            <a:fillRect/>
          </a:stretch>
        </p:blipFill>
        <p:spPr>
          <a:xfrm>
            <a:off x="2339752" y="3501008"/>
            <a:ext cx="3573016" cy="2096069"/>
          </a:xfrm>
          <a:prstGeom prst="rect">
            <a:avLst/>
          </a:prstGeom>
          <a:ln>
            <a:noFill/>
          </a:ln>
          <a:effectLst>
            <a:outerShdw blurRad="190500" algn="tl" rotWithShape="0">
              <a:srgbClr val="000000">
                <a:alpha val="70000"/>
              </a:srgbClr>
            </a:outerShdw>
          </a:effectLst>
        </p:spPr>
      </p:pic>
      <p:pic>
        <p:nvPicPr>
          <p:cNvPr id="7" name="Рисунок 6" descr="tmpJDTTVg.jpeg"/>
          <p:cNvPicPr>
            <a:picLocks noChangeAspect="1"/>
          </p:cNvPicPr>
          <p:nvPr/>
        </p:nvPicPr>
        <p:blipFill>
          <a:blip r:embed="rId6" cstate="print"/>
          <a:stretch>
            <a:fillRect/>
          </a:stretch>
        </p:blipFill>
        <p:spPr>
          <a:xfrm>
            <a:off x="5364088" y="2348880"/>
            <a:ext cx="3312368" cy="2143124"/>
          </a:xfrm>
          <a:prstGeom prst="rect">
            <a:avLst/>
          </a:prstGeom>
          <a:ln>
            <a:noFill/>
          </a:ln>
          <a:effectLst>
            <a:outerShdw blurRad="190500" algn="tl" rotWithShape="0">
              <a:srgbClr val="000000">
                <a:alpha val="70000"/>
              </a:srgbClr>
            </a:outerShdw>
          </a:effectLst>
        </p:spPr>
      </p:pic>
      <p:pic>
        <p:nvPicPr>
          <p:cNvPr id="8" name="Рисунок 7" descr="0_d7626_beeb9b_XXXL.jpg"/>
          <p:cNvPicPr>
            <a:picLocks noChangeAspect="1"/>
          </p:cNvPicPr>
          <p:nvPr/>
        </p:nvPicPr>
        <p:blipFill>
          <a:blip r:embed="rId7" cstate="print"/>
          <a:stretch>
            <a:fillRect/>
          </a:stretch>
        </p:blipFill>
        <p:spPr>
          <a:xfrm>
            <a:off x="179512" y="4560748"/>
            <a:ext cx="3441576" cy="2297252"/>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4392488" cy="6480720"/>
          </a:xfrm>
        </p:spPr>
        <p:txBody>
          <a:bodyPr>
            <a:noAutofit/>
          </a:bodyPr>
          <a:lstStyle/>
          <a:p>
            <a:r>
              <a:rPr lang="ru-RU" sz="2800" b="1" dirty="0">
                <a:solidFill>
                  <a:schemeClr val="accent6">
                    <a:lumMod val="20000"/>
                    <a:lumOff val="80000"/>
                  </a:schemeClr>
                </a:solidFill>
                <a:latin typeface="Times New Roman" pitchFamily="18" charset="0"/>
                <a:cs typeface="Times New Roman" pitchFamily="18" charset="0"/>
              </a:rPr>
              <a:t>Здесь же сохранилась винтовая лестница из вишни. Ходить по ней нельзя. </a:t>
            </a:r>
          </a:p>
        </p:txBody>
      </p:sp>
      <p:pic>
        <p:nvPicPr>
          <p:cNvPr id="4" name="Содержимое 3" descr="1330349998-2.jpg"/>
          <p:cNvPicPr>
            <a:picLocks noGrp="1" noChangeAspect="1"/>
          </p:cNvPicPr>
          <p:nvPr>
            <p:ph idx="1"/>
          </p:nvPr>
        </p:nvPicPr>
        <p:blipFill>
          <a:blip r:embed="rId2" cstate="print"/>
          <a:srcRect l="10390"/>
          <a:stretch>
            <a:fillRect/>
          </a:stretch>
        </p:blipFill>
        <p:spPr>
          <a:xfrm>
            <a:off x="4788024" y="404664"/>
            <a:ext cx="4086455" cy="608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2434282"/>
          </a:xfrm>
        </p:spPr>
        <p:txBody>
          <a:bodyPr>
            <a:noAutofit/>
          </a:bodyPr>
          <a:lstStyle/>
          <a:p>
            <a:r>
              <a:rPr lang="ru-RU" sz="2800" b="1" dirty="0">
                <a:solidFill>
                  <a:schemeClr val="tx2">
                    <a:lumMod val="50000"/>
                  </a:schemeClr>
                </a:solidFill>
              </a:rPr>
              <a:t>Растительность парка разнообразна: лиственница, дуб, каштан, туя, серебристая ель, клен, сосна, смолистые канадские и пирамидальные тополя и многочисленные породы кустарников.</a:t>
            </a:r>
          </a:p>
        </p:txBody>
      </p:sp>
      <p:pic>
        <p:nvPicPr>
          <p:cNvPr id="4" name="Содержимое 3" descr="1615_640.jpg"/>
          <p:cNvPicPr>
            <a:picLocks noGrp="1" noChangeAspect="1"/>
          </p:cNvPicPr>
          <p:nvPr>
            <p:ph idx="1"/>
          </p:nvPr>
        </p:nvPicPr>
        <p:blipFill>
          <a:blip r:embed="rId2" cstate="print"/>
          <a:stretch>
            <a:fillRect/>
          </a:stretch>
        </p:blipFill>
        <p:spPr>
          <a:xfrm>
            <a:off x="179512" y="3068960"/>
            <a:ext cx="4608515"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53351589.jpg"/>
          <p:cNvPicPr>
            <a:picLocks noChangeAspect="1"/>
          </p:cNvPicPr>
          <p:nvPr/>
        </p:nvPicPr>
        <p:blipFill>
          <a:blip r:embed="rId3" cstate="print"/>
          <a:srcRect r="33368"/>
          <a:stretch>
            <a:fillRect/>
          </a:stretch>
        </p:blipFill>
        <p:spPr>
          <a:xfrm>
            <a:off x="5148064" y="3069064"/>
            <a:ext cx="3528392" cy="3528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266928" cy="3658418"/>
          </a:xfrm>
        </p:spPr>
        <p:txBody>
          <a:bodyPr>
            <a:noAutofit/>
          </a:bodyPr>
          <a:lstStyle/>
          <a:p>
            <a:r>
              <a:rPr lang="ru-RU" sz="2800" b="1" dirty="0">
                <a:solidFill>
                  <a:schemeClr val="accent6">
                    <a:lumMod val="20000"/>
                    <a:lumOff val="80000"/>
                  </a:schemeClr>
                </a:solidFill>
                <a:latin typeface="Times New Roman" pitchFamily="18" charset="0"/>
                <a:cs typeface="Times New Roman" pitchFamily="18" charset="0"/>
              </a:rPr>
              <a:t>Сейчас в усадьбе расположен санаторий Управления делами Президента России.</a:t>
            </a:r>
            <a:br>
              <a:rPr lang="ru-RU" sz="2800" b="1" dirty="0">
                <a:solidFill>
                  <a:schemeClr val="accent6">
                    <a:lumMod val="20000"/>
                    <a:lumOff val="80000"/>
                  </a:schemeClr>
                </a:solidFill>
                <a:latin typeface="Times New Roman" pitchFamily="18" charset="0"/>
                <a:cs typeface="Times New Roman" pitchFamily="18" charset="0"/>
              </a:rPr>
            </a:br>
            <a:r>
              <a:rPr lang="ru-RU" sz="2800" b="1" dirty="0">
                <a:solidFill>
                  <a:schemeClr val="accent6">
                    <a:lumMod val="20000"/>
                    <a:lumOff val="80000"/>
                  </a:schemeClr>
                </a:solidFill>
                <a:latin typeface="Times New Roman" pitchFamily="18" charset="0"/>
                <a:cs typeface="Times New Roman" pitchFamily="18" charset="0"/>
              </a:rPr>
              <a:t>В парке можно увидеть вот такие интересные строения, созданные для нужд отдыхающих.</a:t>
            </a:r>
          </a:p>
        </p:txBody>
      </p:sp>
      <p:pic>
        <p:nvPicPr>
          <p:cNvPr id="4" name="Содержимое 3" descr="1330350092-2.jpg"/>
          <p:cNvPicPr>
            <a:picLocks noGrp="1" noChangeAspect="1"/>
          </p:cNvPicPr>
          <p:nvPr>
            <p:ph idx="1"/>
          </p:nvPr>
        </p:nvPicPr>
        <p:blipFill>
          <a:blip r:embed="rId2" cstate="print"/>
          <a:stretch>
            <a:fillRect/>
          </a:stretch>
        </p:blipFill>
        <p:spPr>
          <a:xfrm>
            <a:off x="1259632" y="3933056"/>
            <a:ext cx="3657600" cy="2743200"/>
          </a:xfrm>
        </p:spPr>
      </p:pic>
      <p:pic>
        <p:nvPicPr>
          <p:cNvPr id="5" name="Рисунок 4" descr="1330350135-2.jpg"/>
          <p:cNvPicPr>
            <a:picLocks noChangeAspect="1"/>
          </p:cNvPicPr>
          <p:nvPr/>
        </p:nvPicPr>
        <p:blipFill>
          <a:blip r:embed="rId3" cstate="print"/>
          <a:stretch>
            <a:fillRect/>
          </a:stretch>
        </p:blipFill>
        <p:spPr>
          <a:xfrm>
            <a:off x="5940152" y="188640"/>
            <a:ext cx="2743200" cy="3657600"/>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6">
                    <a:lumMod val="20000"/>
                    <a:lumOff val="80000"/>
                  </a:schemeClr>
                </a:solidFill>
              </a:rPr>
              <a:t>Люби и изучай свой край!</a:t>
            </a:r>
          </a:p>
        </p:txBody>
      </p:sp>
      <p:pic>
        <p:nvPicPr>
          <p:cNvPr id="2050" name="Picture 2" descr="https://st03.kakprosto.ru/images/article/2018/6/20/332572_5b29fff4d8d815b29fff4d8db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48930"/>
            <a:ext cx="6899920" cy="5174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1688" y="1048851"/>
            <a:ext cx="7772400" cy="2565841"/>
          </a:xfrm>
        </p:spPr>
        <p:txBody>
          <a:bodyPr>
            <a:normAutofit/>
          </a:bodyPr>
          <a:lstStyle/>
          <a:p>
            <a:endParaRPr lang="ru-RU" sz="6000" b="1" dirty="0">
              <a:solidFill>
                <a:srgbClr val="FFC000"/>
              </a:solidFill>
            </a:endParaRPr>
          </a:p>
        </p:txBody>
      </p:sp>
      <p:sp>
        <p:nvSpPr>
          <p:cNvPr id="3" name="Подзаголовок 2"/>
          <p:cNvSpPr>
            <a:spLocks noGrp="1"/>
          </p:cNvSpPr>
          <p:nvPr>
            <p:ph type="subTitle" idx="1"/>
          </p:nvPr>
        </p:nvSpPr>
        <p:spPr>
          <a:xfrm>
            <a:off x="3779912" y="3573016"/>
            <a:ext cx="5184576" cy="2880320"/>
          </a:xfrm>
        </p:spPr>
        <p:txBody>
          <a:bodyPr>
            <a:noAutofit/>
          </a:bodyPr>
          <a:lstStyle/>
          <a:p>
            <a:pPr algn="l"/>
            <a:r>
              <a:rPr lang="ru-RU" sz="2400" b="1" dirty="0">
                <a:solidFill>
                  <a:schemeClr val="bg2">
                    <a:lumMod val="90000"/>
                  </a:schemeClr>
                </a:solidFill>
              </a:rPr>
              <a:t>подготовил</a:t>
            </a:r>
            <a:endParaRPr lang="en-US" sz="2400" b="1" dirty="0">
              <a:solidFill>
                <a:schemeClr val="bg2">
                  <a:lumMod val="90000"/>
                </a:schemeClr>
              </a:solidFill>
            </a:endParaRPr>
          </a:p>
          <a:p>
            <a:pPr algn="l"/>
            <a:r>
              <a:rPr lang="ru-RU" sz="2400" b="1" dirty="0">
                <a:solidFill>
                  <a:schemeClr val="bg2">
                    <a:lumMod val="90000"/>
                  </a:schemeClr>
                </a:solidFill>
              </a:rPr>
              <a:t>учитель истории и обществознания МБОУ «Рыльская средняя общеобразовательная школа №1 им. </a:t>
            </a:r>
            <a:r>
              <a:rPr lang="ru-RU" sz="2400" b="1" dirty="0" err="1">
                <a:solidFill>
                  <a:schemeClr val="bg2">
                    <a:lumMod val="90000"/>
                  </a:schemeClr>
                </a:solidFill>
              </a:rPr>
              <a:t>Г.И.Шелехова</a:t>
            </a:r>
            <a:r>
              <a:rPr lang="ru-RU" sz="2400" b="1" dirty="0">
                <a:solidFill>
                  <a:schemeClr val="bg2">
                    <a:lumMod val="90000"/>
                  </a:schemeClr>
                </a:solidFill>
              </a:rPr>
              <a:t>»</a:t>
            </a:r>
          </a:p>
          <a:p>
            <a:pPr algn="l"/>
            <a:r>
              <a:rPr lang="ru-RU" sz="2400" b="1" dirty="0" err="1">
                <a:solidFill>
                  <a:schemeClr val="bg2">
                    <a:lumMod val="90000"/>
                  </a:schemeClr>
                </a:solidFill>
              </a:rPr>
              <a:t>Коренская</a:t>
            </a:r>
            <a:r>
              <a:rPr lang="ru-RU" sz="2400" b="1" dirty="0">
                <a:solidFill>
                  <a:schemeClr val="bg2">
                    <a:lumMod val="90000"/>
                  </a:schemeClr>
                </a:solidFill>
              </a:rPr>
              <a:t> Л.В.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4149080"/>
            <a:ext cx="8568952" cy="2376264"/>
          </a:xfrm>
        </p:spPr>
        <p:txBody>
          <a:bodyPr>
            <a:normAutofit fontScale="90000"/>
          </a:bodyPr>
          <a:lstStyle/>
          <a:p>
            <a:r>
              <a:rPr lang="ru-RU" sz="2700" dirty="0"/>
              <a:t> </a:t>
            </a:r>
            <a:r>
              <a:rPr lang="ru-RU" sz="3100" b="1" dirty="0">
                <a:solidFill>
                  <a:schemeClr val="tx2">
                    <a:lumMod val="50000"/>
                  </a:schemeClr>
                </a:solidFill>
                <a:latin typeface="Times New Roman" pitchFamily="18" charset="0"/>
                <a:cs typeface="Times New Roman" pitchFamily="18" charset="0"/>
              </a:rPr>
              <a:t>Дворцово-парковый ансамбль «Марьино», имение князей Барятинских - жемчужина дворцово-парковой архитектуры, был построен в 1811-1820 годах и занял видное место в ряду великолепных загородных дворянских усадеб.</a:t>
            </a:r>
            <a:r>
              <a:rPr lang="ru-RU" sz="4900" b="1" dirty="0">
                <a:solidFill>
                  <a:schemeClr val="tx2">
                    <a:lumMod val="50000"/>
                  </a:schemeClr>
                </a:solidFill>
                <a:latin typeface="Times New Roman" pitchFamily="18" charset="0"/>
                <a:cs typeface="Times New Roman" pitchFamily="18" charset="0"/>
              </a:rPr>
              <a:t> </a:t>
            </a:r>
            <a:endParaRPr lang="ru-RU" b="1" dirty="0">
              <a:solidFill>
                <a:schemeClr val="tx2">
                  <a:lumMod val="50000"/>
                </a:schemeClr>
              </a:solidFill>
              <a:latin typeface="Times New Roman" pitchFamily="18" charset="0"/>
              <a:cs typeface="Times New Roman" pitchFamily="18" charset="0"/>
            </a:endParaRPr>
          </a:p>
        </p:txBody>
      </p:sp>
      <p:pic>
        <p:nvPicPr>
          <p:cNvPr id="1026" name="Picture 2" descr="https://avatars.dzeninfra.ru/get-zen_doc/4491025/pub_63ff60dc697c0734e996ac75_63ff698e697c0734e9b9a044/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5604"/>
            <a:ext cx="5323364" cy="403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65579" y="1196752"/>
            <a:ext cx="6300192" cy="4896544"/>
          </a:xfrm>
        </p:spPr>
        <p:txBody>
          <a:bodyPr>
            <a:noAutofit/>
          </a:bodyPr>
          <a:lstStyle/>
          <a:p>
            <a:r>
              <a:rPr lang="ru-RU" sz="1800" b="1" dirty="0">
                <a:solidFill>
                  <a:schemeClr val="accent6">
                    <a:lumMod val="20000"/>
                    <a:lumOff val="80000"/>
                  </a:schemeClr>
                </a:solidFill>
              </a:rPr>
              <a:t>Древний, знатный род князей Барятинских восходит к первым князьям Руси. </a:t>
            </a:r>
            <a:br>
              <a:rPr lang="ru-RU" sz="1800" b="1" dirty="0">
                <a:solidFill>
                  <a:schemeClr val="accent6">
                    <a:lumMod val="20000"/>
                    <a:lumOff val="80000"/>
                  </a:schemeClr>
                </a:solidFill>
              </a:rPr>
            </a:br>
            <a:r>
              <a:rPr lang="ru-RU" sz="1800" b="1" dirty="0">
                <a:solidFill>
                  <a:schemeClr val="accent6">
                    <a:lumMod val="20000"/>
                    <a:lumOff val="80000"/>
                  </a:schemeClr>
                </a:solidFill>
              </a:rPr>
              <a:t>В 1811 году после смерти отца Ивана Сергеевича Барятинского все курские поместья переходят по наследству Ивану Ивановичу Барятинскому. </a:t>
            </a:r>
            <a:br>
              <a:rPr lang="ru-RU" sz="1800" b="1" dirty="0">
                <a:solidFill>
                  <a:schemeClr val="accent6">
                    <a:lumMod val="20000"/>
                    <a:lumOff val="80000"/>
                  </a:schemeClr>
                </a:solidFill>
              </a:rPr>
            </a:br>
            <a:r>
              <a:rPr lang="ru-RU" sz="1800" b="1" dirty="0">
                <a:solidFill>
                  <a:schemeClr val="accent6">
                    <a:lumMod val="20000"/>
                    <a:lumOff val="80000"/>
                  </a:schemeClr>
                </a:solidFill>
              </a:rPr>
              <a:t>По словам современника, он был одним из самых блестящих представителей «золотой молодежи», так же, как и его отец и дядя, прекрасное «образование соединял с обворожительной наружностью», слыл любителем искусства и литературы, талантливым музыкантом и ученым-агрономом. </a:t>
            </a:r>
            <a:br>
              <a:rPr lang="ru-RU" sz="1800" b="1" dirty="0">
                <a:solidFill>
                  <a:schemeClr val="accent6">
                    <a:lumMod val="20000"/>
                    <a:lumOff val="80000"/>
                  </a:schemeClr>
                </a:solidFill>
              </a:rPr>
            </a:br>
            <a:r>
              <a:rPr lang="ru-RU" sz="1800" b="1" dirty="0">
                <a:solidFill>
                  <a:schemeClr val="accent6">
                    <a:lumMod val="20000"/>
                    <a:lumOff val="80000"/>
                  </a:schemeClr>
                </a:solidFill>
              </a:rPr>
              <a:t>Усадьба к тому времени пришла в упадок. И.И.Барятинский задумал создать новую усадьбу. </a:t>
            </a:r>
            <a:br>
              <a:rPr lang="ru-RU" sz="1800" b="1" dirty="0">
                <a:solidFill>
                  <a:schemeClr val="accent6">
                    <a:lumMod val="20000"/>
                    <a:lumOff val="80000"/>
                  </a:schemeClr>
                </a:solidFill>
              </a:rPr>
            </a:br>
            <a:r>
              <a:rPr lang="ru-RU" sz="1800" b="1" dirty="0">
                <a:solidFill>
                  <a:schemeClr val="accent6">
                    <a:lumMod val="20000"/>
                    <a:lumOff val="80000"/>
                  </a:schemeClr>
                </a:solidFill>
              </a:rPr>
              <a:t>Огромное богатство, высокое положение при дворе позволили ему осуществить свой замысел в чрезвычайно короткий срок</a:t>
            </a:r>
            <a:r>
              <a:rPr lang="ru-RU" sz="2000" b="1" dirty="0">
                <a:solidFill>
                  <a:schemeClr val="accent6">
                    <a:lumMod val="20000"/>
                    <a:lumOff val="80000"/>
                  </a:schemeClr>
                </a:solidFill>
              </a:rPr>
              <a:t>.</a:t>
            </a:r>
          </a:p>
        </p:txBody>
      </p:sp>
      <p:pic>
        <p:nvPicPr>
          <p:cNvPr id="1026" name="Picture 2" descr="усадьба князей барятинских"/>
          <p:cNvPicPr>
            <a:picLocks noChangeAspect="1" noChangeArrowheads="1"/>
          </p:cNvPicPr>
          <p:nvPr/>
        </p:nvPicPr>
        <p:blipFill>
          <a:blip r:embed="rId2" cstate="print"/>
          <a:srcRect/>
          <a:stretch>
            <a:fillRect/>
          </a:stretch>
        </p:blipFill>
        <p:spPr bwMode="auto">
          <a:xfrm>
            <a:off x="107504" y="62897"/>
            <a:ext cx="2736304" cy="3475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Autofit/>
          </a:bodyPr>
          <a:lstStyle/>
          <a:p>
            <a:r>
              <a:rPr lang="ru-RU" sz="2000" b="1" dirty="0">
                <a:solidFill>
                  <a:schemeClr val="tx2">
                    <a:lumMod val="50000"/>
                  </a:schemeClr>
                </a:solidFill>
                <a:latin typeface="Times New Roman" pitchFamily="18" charset="0"/>
                <a:cs typeface="Times New Roman" pitchFamily="18" charset="0"/>
              </a:rPr>
              <a:t>Центром композиции ансамбля является трехэтажное здание дворца с боковыми одноэтажными флигелями, образующими по обеим сторонам парадного двора, несколько суживающегося к въездным воротам, два хозяйственных двора, соединенных с ним проездными арками. Дворец был построен в соответствии с проектом курского архитектора Карла Ивановича Гофмана. </a:t>
            </a:r>
          </a:p>
        </p:txBody>
      </p:sp>
      <p:pic>
        <p:nvPicPr>
          <p:cNvPr id="4" name="Содержимое 3" descr="800px-Головний_фасад_садиби_(«Мар'їне»).jpg"/>
          <p:cNvPicPr>
            <a:picLocks noGrp="1" noChangeAspect="1"/>
          </p:cNvPicPr>
          <p:nvPr>
            <p:ph idx="1"/>
          </p:nvPr>
        </p:nvPicPr>
        <p:blipFill>
          <a:blip r:embed="rId2" cstate="print"/>
          <a:stretch>
            <a:fillRect/>
          </a:stretch>
        </p:blipFill>
        <p:spPr>
          <a:xfrm>
            <a:off x="1619672" y="2420888"/>
            <a:ext cx="5712635" cy="4437112"/>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512" y="51482"/>
            <a:ext cx="5976664" cy="6336704"/>
          </a:xfrm>
        </p:spPr>
        <p:txBody>
          <a:bodyPr>
            <a:normAutofit fontScale="70000" lnSpcReduction="20000"/>
          </a:bodyPr>
          <a:lstStyle/>
          <a:p>
            <a:r>
              <a:rPr lang="ru-RU" dirty="0"/>
              <a:t> </a:t>
            </a:r>
            <a:r>
              <a:rPr lang="ru-RU" b="1" dirty="0">
                <a:solidFill>
                  <a:schemeClr val="bg2">
                    <a:lumMod val="75000"/>
                  </a:schemeClr>
                </a:solidFill>
              </a:rPr>
              <a:t>Одновременно со строительством дворца был разбит пейзажный парк с регулярной частью у дворца.</a:t>
            </a:r>
            <a:br>
              <a:rPr lang="ru-RU" b="1" dirty="0">
                <a:solidFill>
                  <a:schemeClr val="bg2">
                    <a:lumMod val="75000"/>
                  </a:schemeClr>
                </a:solidFill>
              </a:rPr>
            </a:br>
            <a:r>
              <a:rPr lang="ru-RU" b="1" dirty="0">
                <a:solidFill>
                  <a:schemeClr val="bg2">
                    <a:lumMod val="75000"/>
                  </a:schemeClr>
                </a:solidFill>
              </a:rPr>
              <a:t>Вековые деревья в огромном </a:t>
            </a:r>
            <a:r>
              <a:rPr lang="ru-RU" b="1" dirty="0" err="1">
                <a:solidFill>
                  <a:schemeClr val="bg2">
                    <a:lumMod val="75000"/>
                  </a:schemeClr>
                </a:solidFill>
              </a:rPr>
              <a:t>Марьинском</a:t>
            </a:r>
            <a:r>
              <a:rPr lang="ru-RU" b="1" dirty="0">
                <a:solidFill>
                  <a:schemeClr val="bg2">
                    <a:lumMod val="75000"/>
                  </a:schemeClr>
                </a:solidFill>
              </a:rPr>
              <a:t> парке, с высоты птичьего полёта высажены в форме имени </a:t>
            </a:r>
            <a:r>
              <a:rPr lang="ru-RU" b="1" dirty="0" err="1">
                <a:solidFill>
                  <a:schemeClr val="bg2">
                    <a:lumMod val="75000"/>
                  </a:schemeClr>
                </a:solidFill>
              </a:rPr>
              <a:t>княгиНи</a:t>
            </a:r>
            <a:r>
              <a:rPr lang="ru-RU" b="1" dirty="0">
                <a:solidFill>
                  <a:schemeClr val="bg2">
                    <a:lumMod val="75000"/>
                  </a:schemeClr>
                </a:solidFill>
              </a:rPr>
              <a:t> Барятинской. На речке </a:t>
            </a:r>
            <a:r>
              <a:rPr lang="ru-RU" b="1" dirty="0" err="1">
                <a:solidFill>
                  <a:schemeClr val="bg2">
                    <a:lumMod val="75000"/>
                  </a:schemeClr>
                </a:solidFill>
              </a:rPr>
              <a:t>Избице</a:t>
            </a:r>
            <a:r>
              <a:rPr lang="ru-RU" b="1" dirty="0">
                <a:solidFill>
                  <a:schemeClr val="bg2">
                    <a:lumMod val="75000"/>
                  </a:schemeClr>
                </a:solidFill>
              </a:rPr>
              <a:t> был устроен Большой </a:t>
            </a:r>
            <a:r>
              <a:rPr lang="ru-RU" b="1" dirty="0" err="1">
                <a:solidFill>
                  <a:schemeClr val="bg2">
                    <a:lumMod val="75000"/>
                  </a:schemeClr>
                </a:solidFill>
              </a:rPr>
              <a:t>Марьинский</a:t>
            </a:r>
            <a:r>
              <a:rPr lang="ru-RU" b="1" dirty="0">
                <a:solidFill>
                  <a:schemeClr val="bg2">
                    <a:lumMod val="75000"/>
                  </a:schemeClr>
                </a:solidFill>
              </a:rPr>
              <a:t> пруд, на круглом острове которого в 1817 году была построена </a:t>
            </a:r>
            <a:r>
              <a:rPr lang="ru-RU" b="1" dirty="0" err="1">
                <a:solidFill>
                  <a:schemeClr val="bg2">
                    <a:lumMod val="75000"/>
                  </a:schemeClr>
                </a:solidFill>
              </a:rPr>
              <a:t>шестнадцатиколонная</a:t>
            </a:r>
            <a:r>
              <a:rPr lang="ru-RU" b="1" dirty="0">
                <a:solidFill>
                  <a:schemeClr val="bg2">
                    <a:lumMod val="75000"/>
                  </a:schemeClr>
                </a:solidFill>
              </a:rPr>
              <a:t> ротонда под сферическим куполом. </a:t>
            </a:r>
          </a:p>
          <a:p>
            <a:r>
              <a:rPr lang="ru-RU" b="1" dirty="0">
                <a:solidFill>
                  <a:schemeClr val="bg2">
                    <a:lumMod val="75000"/>
                  </a:schemeClr>
                </a:solidFill>
              </a:rPr>
              <a:t>На овальном острове пруда выстроена кирпичная псевдоготическая кирха для княгини Марии Федоровны, жены князя И.И. Барятинского. </a:t>
            </a:r>
          </a:p>
          <a:p>
            <a:r>
              <a:rPr lang="ru-RU" b="1" dirty="0">
                <a:solidFill>
                  <a:schemeClr val="bg2">
                    <a:lumMod val="75000"/>
                  </a:schemeClr>
                </a:solidFill>
              </a:rPr>
              <a:t>Позднее, в восточной и южной частях парка, через каналы были перекинуты мосты. Наиболее живописен, так называемый Горбатый мост, построенный из кирпича и камня</a:t>
            </a:r>
            <a:r>
              <a:rPr lang="ru-RU" dirty="0"/>
              <a:t>. </a:t>
            </a:r>
          </a:p>
        </p:txBody>
      </p:sp>
      <p:pic>
        <p:nvPicPr>
          <p:cNvPr id="4" name="Рисунок 3" descr="marino_15.jpg"/>
          <p:cNvPicPr>
            <a:picLocks noChangeAspect="1"/>
          </p:cNvPicPr>
          <p:nvPr/>
        </p:nvPicPr>
        <p:blipFill>
          <a:blip r:embed="rId2" cstate="print"/>
          <a:srcRect t="32311" r="4911" b="5098"/>
          <a:stretch>
            <a:fillRect/>
          </a:stretch>
        </p:blipFill>
        <p:spPr>
          <a:xfrm>
            <a:off x="5916148" y="332656"/>
            <a:ext cx="3120347" cy="1872208"/>
          </a:xfrm>
          <a:prstGeom prst="rect">
            <a:avLst/>
          </a:prstGeom>
          <a:ln>
            <a:noFill/>
          </a:ln>
          <a:effectLst>
            <a:softEdge rad="112500"/>
          </a:effectLst>
        </p:spPr>
      </p:pic>
      <p:pic>
        <p:nvPicPr>
          <p:cNvPr id="5" name="Рисунок 4" descr="53351796.jpg"/>
          <p:cNvPicPr>
            <a:picLocks noChangeAspect="1"/>
          </p:cNvPicPr>
          <p:nvPr/>
        </p:nvPicPr>
        <p:blipFill>
          <a:blip r:embed="rId3" cstate="print"/>
          <a:stretch>
            <a:fillRect/>
          </a:stretch>
        </p:blipFill>
        <p:spPr>
          <a:xfrm>
            <a:off x="5868144" y="2276872"/>
            <a:ext cx="3168352" cy="1885924"/>
          </a:xfrm>
          <a:prstGeom prst="rect">
            <a:avLst/>
          </a:prstGeom>
          <a:ln>
            <a:noFill/>
          </a:ln>
          <a:effectLst>
            <a:softEdge rad="112500"/>
          </a:effectLst>
        </p:spPr>
      </p:pic>
      <p:pic>
        <p:nvPicPr>
          <p:cNvPr id="6" name="Рисунок 5" descr="53351823.jpg"/>
          <p:cNvPicPr>
            <a:picLocks noChangeAspect="1"/>
          </p:cNvPicPr>
          <p:nvPr/>
        </p:nvPicPr>
        <p:blipFill>
          <a:blip r:embed="rId4" cstate="print"/>
          <a:stretch>
            <a:fillRect/>
          </a:stretch>
        </p:blipFill>
        <p:spPr>
          <a:xfrm>
            <a:off x="5940152" y="4293096"/>
            <a:ext cx="3024336" cy="2039403"/>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chemeClr val="accent6">
                    <a:lumMod val="75000"/>
                  </a:schemeClr>
                </a:solidFill>
                <a:latin typeface="Times New Roman" pitchFamily="18" charset="0"/>
                <a:cs typeface="Times New Roman" pitchFamily="18" charset="0"/>
              </a:rPr>
              <a:t>На овальном острове посередине пруда специально для княгини Марии Федоровны выстроена кирпичная кирха</a:t>
            </a:r>
          </a:p>
        </p:txBody>
      </p:sp>
      <p:pic>
        <p:nvPicPr>
          <p:cNvPr id="4" name="Содержимое 3" descr="1330349300-2.jpg"/>
          <p:cNvPicPr>
            <a:picLocks noGrp="1" noChangeAspect="1"/>
          </p:cNvPicPr>
          <p:nvPr>
            <p:ph idx="1"/>
          </p:nvPr>
        </p:nvPicPr>
        <p:blipFill>
          <a:blip r:embed="rId2" cstate="print"/>
          <a:stretch>
            <a:fillRect/>
          </a:stretch>
        </p:blipFill>
        <p:spPr>
          <a:xfrm>
            <a:off x="1475656" y="1844824"/>
            <a:ext cx="6264696" cy="4680520"/>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570186"/>
          </a:xfrm>
        </p:spPr>
        <p:txBody>
          <a:bodyPr>
            <a:noAutofit/>
          </a:bodyPr>
          <a:lstStyle/>
          <a:p>
            <a:r>
              <a:rPr lang="ru-RU" sz="3600" b="1" dirty="0">
                <a:solidFill>
                  <a:schemeClr val="accent6">
                    <a:lumMod val="75000"/>
                  </a:schemeClr>
                </a:solidFill>
                <a:latin typeface="Times New Roman" pitchFamily="18" charset="0"/>
                <a:cs typeface="Times New Roman" pitchFamily="18" charset="0"/>
              </a:rPr>
              <a:t>В парке сохранились </a:t>
            </a:r>
            <a:r>
              <a:rPr lang="ru-RU" sz="3600" b="1" dirty="0" err="1">
                <a:solidFill>
                  <a:schemeClr val="accent6">
                    <a:lumMod val="75000"/>
                  </a:schemeClr>
                </a:solidFill>
                <a:latin typeface="Times New Roman" pitchFamily="18" charset="0"/>
                <a:cs typeface="Times New Roman" pitchFamily="18" charset="0"/>
              </a:rPr>
              <a:t>беседки-перголы</a:t>
            </a:r>
            <a:r>
              <a:rPr lang="ru-RU" sz="3600" b="1" dirty="0">
                <a:solidFill>
                  <a:schemeClr val="accent6">
                    <a:lumMod val="75000"/>
                  </a:schemeClr>
                </a:solidFill>
                <a:latin typeface="Times New Roman" pitchFamily="18" charset="0"/>
                <a:cs typeface="Times New Roman" pitchFamily="18" charset="0"/>
              </a:rPr>
              <a:t>, предохраняющие знатных дам от загара</a:t>
            </a:r>
          </a:p>
        </p:txBody>
      </p:sp>
      <p:pic>
        <p:nvPicPr>
          <p:cNvPr id="4" name="Содержимое 3" descr="1330349497-2.jpg"/>
          <p:cNvPicPr>
            <a:picLocks noGrp="1" noChangeAspect="1"/>
          </p:cNvPicPr>
          <p:nvPr>
            <p:ph idx="1"/>
          </p:nvPr>
        </p:nvPicPr>
        <p:blipFill>
          <a:blip r:embed="rId2" cstate="print"/>
          <a:stretch>
            <a:fillRect/>
          </a:stretch>
        </p:blipFill>
        <p:spPr>
          <a:xfrm>
            <a:off x="1475656" y="1916832"/>
            <a:ext cx="6240693"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820472" cy="1858218"/>
          </a:xfrm>
        </p:spPr>
        <p:txBody>
          <a:bodyPr>
            <a:noAutofit/>
          </a:bodyPr>
          <a:lstStyle/>
          <a:p>
            <a:r>
              <a:rPr lang="ru-RU" sz="2400" b="1" dirty="0">
                <a:solidFill>
                  <a:schemeClr val="accent6">
                    <a:lumMod val="75000"/>
                  </a:schemeClr>
                </a:solidFill>
              </a:rPr>
              <a:t>Достопримечательностью </a:t>
            </a:r>
            <a:r>
              <a:rPr lang="ru-RU" sz="2400" b="1" dirty="0" err="1">
                <a:solidFill>
                  <a:schemeClr val="accent6">
                    <a:lumMod val="75000"/>
                  </a:schemeClr>
                </a:solidFill>
              </a:rPr>
              <a:t>Марьинского</a:t>
            </a:r>
            <a:r>
              <a:rPr lang="ru-RU" sz="2400" b="1" dirty="0">
                <a:solidFill>
                  <a:schemeClr val="accent6">
                    <a:lumMod val="75000"/>
                  </a:schemeClr>
                </a:solidFill>
              </a:rPr>
              <a:t> парка является чугунный монумент «Орел», символ русской воинской славы, воздвигнутый в1903 году в память о подвигах А.И. Барятинского и победоносного окончания Кавказской войны.</a:t>
            </a:r>
          </a:p>
        </p:txBody>
      </p:sp>
      <p:pic>
        <p:nvPicPr>
          <p:cNvPr id="5" name="Рисунок 4" descr="53352491.jpg"/>
          <p:cNvPicPr>
            <a:picLocks noChangeAspect="1"/>
          </p:cNvPicPr>
          <p:nvPr/>
        </p:nvPicPr>
        <p:blipFill>
          <a:blip r:embed="rId2" cstate="print"/>
          <a:stretch>
            <a:fillRect/>
          </a:stretch>
        </p:blipFill>
        <p:spPr>
          <a:xfrm>
            <a:off x="1619672" y="2060848"/>
            <a:ext cx="6408712" cy="4367860"/>
          </a:xfrm>
          <a:prstGeom prst="rect">
            <a:avLst/>
          </a:prstGeom>
          <a:ln>
            <a:noFill/>
          </a:ln>
          <a:effectLst>
            <a:outerShdw blurRad="292100" dist="139700" dir="2700000" algn="tl" rotWithShape="0">
              <a:srgbClr val="333333">
                <a:alpha val="65000"/>
              </a:srgbClr>
            </a:outerShdw>
          </a:effectLst>
        </p:spPr>
      </p:pic>
      <p:sp>
        <p:nvSpPr>
          <p:cNvPr id="7" name="Содержимое 6"/>
          <p:cNvSpPr>
            <a:spLocks noGrp="1"/>
          </p:cNvSpPr>
          <p:nvPr>
            <p:ph idx="1"/>
          </p:nvPr>
        </p:nvSpPr>
        <p:spPr>
          <a:xfrm>
            <a:off x="6876256" y="5589240"/>
            <a:ext cx="1810544" cy="536923"/>
          </a:xfrm>
        </p:spPr>
        <p:txBody>
          <a:bodyPr>
            <a:normAutofit lnSpcReduction="10000"/>
          </a:bodyPr>
          <a:lstStyle/>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274638"/>
            <a:ext cx="5940152" cy="6106690"/>
          </a:xfrm>
        </p:spPr>
        <p:txBody>
          <a:bodyPr>
            <a:normAutofit fontScale="90000"/>
          </a:bodyPr>
          <a:lstStyle/>
          <a:p>
            <a:r>
              <a:rPr lang="ru-RU" sz="3200" b="1" dirty="0">
                <a:solidFill>
                  <a:schemeClr val="accent6">
                    <a:lumMod val="20000"/>
                    <a:lumOff val="80000"/>
                  </a:schemeClr>
                </a:solidFill>
                <a:latin typeface="Times New Roman" pitchFamily="18" charset="0"/>
                <a:cs typeface="Times New Roman" pitchFamily="18" charset="0"/>
              </a:rPr>
              <a:t>В 1825 г. Иван Иванович умер. После смерти супруга Мария Федоровна еще шесть лет жила в имении, а потом уехала в Петербург, и усадебная жизнь постепенно угасла. </a:t>
            </a:r>
            <a:br>
              <a:rPr lang="ru-RU" sz="3200" b="1" dirty="0">
                <a:solidFill>
                  <a:schemeClr val="accent6">
                    <a:lumMod val="20000"/>
                    <a:lumOff val="80000"/>
                  </a:schemeClr>
                </a:solidFill>
                <a:latin typeface="Times New Roman" pitchFamily="18" charset="0"/>
                <a:cs typeface="Times New Roman" pitchFamily="18" charset="0"/>
              </a:rPr>
            </a:br>
            <a:r>
              <a:rPr lang="ru-RU" sz="3200" b="1" dirty="0">
                <a:solidFill>
                  <a:schemeClr val="accent6">
                    <a:lumMod val="20000"/>
                    <a:lumOff val="80000"/>
                  </a:schemeClr>
                </a:solidFill>
                <a:latin typeface="Times New Roman" pitchFamily="18" charset="0"/>
                <a:cs typeface="Times New Roman" pitchFamily="18" charset="0"/>
              </a:rPr>
              <a:t>Усадьба перешла во владение Александра Ивановича Барятинского, посвятившего себя воинской службе. Теперь Александр Иванович собственной персоной встречает всех посетителей </a:t>
            </a:r>
            <a:r>
              <a:rPr lang="ru-RU" sz="3200" b="1" dirty="0" err="1">
                <a:solidFill>
                  <a:schemeClr val="accent6">
                    <a:lumMod val="20000"/>
                    <a:lumOff val="80000"/>
                  </a:schemeClr>
                </a:solidFill>
                <a:latin typeface="Times New Roman" pitchFamily="18" charset="0"/>
                <a:cs typeface="Times New Roman" pitchFamily="18" charset="0"/>
              </a:rPr>
              <a:t>Марьино</a:t>
            </a:r>
            <a:r>
              <a:rPr lang="ru-RU" sz="3200" b="1" dirty="0">
                <a:solidFill>
                  <a:schemeClr val="accent6">
                    <a:lumMod val="20000"/>
                    <a:lumOff val="80000"/>
                  </a:schemeClr>
                </a:solidFill>
                <a:latin typeface="Times New Roman" pitchFamily="18" charset="0"/>
                <a:cs typeface="Times New Roman" pitchFamily="18" charset="0"/>
              </a:rPr>
              <a:t>…</a:t>
            </a:r>
          </a:p>
        </p:txBody>
      </p:sp>
      <p:pic>
        <p:nvPicPr>
          <p:cNvPr id="4" name="Содержимое 3" descr="IMG_0095.JPG"/>
          <p:cNvPicPr>
            <a:picLocks noGrp="1" noChangeAspect="1"/>
          </p:cNvPicPr>
          <p:nvPr>
            <p:ph idx="1"/>
          </p:nvPr>
        </p:nvPicPr>
        <p:blipFill>
          <a:blip r:embed="rId2" cstate="print"/>
          <a:stretch>
            <a:fillRect/>
          </a:stretch>
        </p:blipFill>
        <p:spPr>
          <a:xfrm>
            <a:off x="179512" y="836712"/>
            <a:ext cx="3024336" cy="5156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540</Words>
  <Application>Microsoft Office PowerPoint</Application>
  <PresentationFormat>Экран (4:3)</PresentationFormat>
  <Paragraphs>20</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Марьино - «жемчужина» Курского края</vt:lpstr>
      <vt:lpstr> Дворцово-парковый ансамбль «Марьино», имение князей Барятинских - жемчужина дворцово-парковой архитектуры, был построен в 1811-1820 годах и занял видное место в ряду великолепных загородных дворянских усадеб. </vt:lpstr>
      <vt:lpstr>Древний, знатный род князей Барятинских восходит к первым князьям Руси.  В 1811 году после смерти отца Ивана Сергеевича Барятинского все курские поместья переходят по наследству Ивану Ивановичу Барятинскому.  По словам современника, он был одним из самых блестящих представителей «золотой молодежи», так же, как и его отец и дядя, прекрасное «образование соединял с обворожительной наружностью», слыл любителем искусства и литературы, талантливым музыкантом и ученым-агрономом.  Усадьба к тому времени пришла в упадок. И.И.Барятинский задумал создать новую усадьбу.  Огромное богатство, высокое положение при дворе позволили ему осуществить свой замысел в чрезвычайно короткий срок.</vt:lpstr>
      <vt:lpstr>Центром композиции ансамбля является трехэтажное здание дворца с боковыми одноэтажными флигелями, образующими по обеим сторонам парадного двора, несколько суживающегося к въездным воротам, два хозяйственных двора, соединенных с ним проездными арками. Дворец был построен в соответствии с проектом курского архитектора Карла Ивановича Гофмана. </vt:lpstr>
      <vt:lpstr>Презентация PowerPoint</vt:lpstr>
      <vt:lpstr>На овальном острове посередине пруда специально для княгини Марии Федоровны выстроена кирпичная кирха</vt:lpstr>
      <vt:lpstr>В парке сохранились беседки-перголы, предохраняющие знатных дам от загара</vt:lpstr>
      <vt:lpstr>Достопримечательностью Марьинского парка является чугунный монумент «Орел», символ русской воинской славы, воздвигнутый в1903 году в память о подвигах А.И. Барятинского и победоносного окончания Кавказской войны.</vt:lpstr>
      <vt:lpstr>В 1825 г. Иван Иванович умер. После смерти супруга Мария Федоровна еще шесть лет жила в имении, а потом уехала в Петербург, и усадебная жизнь постепенно угасла.  Усадьба перешла во владение Александра Ивановича Барятинского, посвятившего себя воинской службе. Теперь Александр Иванович собственной персоной встречает всех посетителей Марьино…</vt:lpstr>
      <vt:lpstr>На территории усадьбы установлен памятник архимандриту Ипполиту</vt:lpstr>
      <vt:lpstr>Во дворце сохранились потолочная лепнина, мраморные камины, дореволюционный паркет, предметы старинной мебели.</vt:lpstr>
      <vt:lpstr>Здесь же сохранилась винтовая лестница из вишни. Ходить по ней нельзя. </vt:lpstr>
      <vt:lpstr>Растительность парка разнообразна: лиственница, дуб, каштан, туя, серебристая ель, клен, сосна, смолистые канадские и пирамидальные тополя и многочисленные породы кустарников.</vt:lpstr>
      <vt:lpstr>Сейчас в усадьбе расположен санаторий Управления делами Президента России. В парке можно увидеть вот такие интересные строения, созданные для нужд отдыхающих.</vt:lpstr>
      <vt:lpstr>Люби и изучай свой край!</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Марьино - «жемчужина» Курского края</dc:title>
  <dc:creator>Admin</dc:creator>
  <cp:lastModifiedBy>Татьяна Брежнева</cp:lastModifiedBy>
  <cp:revision>22</cp:revision>
  <dcterms:created xsi:type="dcterms:W3CDTF">2016-11-25T14:54:25Z</dcterms:created>
  <dcterms:modified xsi:type="dcterms:W3CDTF">2023-08-22T03:20:07Z</dcterms:modified>
</cp:coreProperties>
</file>