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319" r:id="rId4"/>
    <p:sldId id="372" r:id="rId5"/>
    <p:sldId id="371" r:id="rId6"/>
    <p:sldId id="370" r:id="rId7"/>
    <p:sldId id="369" r:id="rId8"/>
    <p:sldId id="373" r:id="rId9"/>
    <p:sldId id="377" r:id="rId10"/>
    <p:sldId id="376" r:id="rId11"/>
    <p:sldId id="375" r:id="rId12"/>
    <p:sldId id="374" r:id="rId13"/>
    <p:sldId id="378" r:id="rId14"/>
    <p:sldId id="382" r:id="rId15"/>
    <p:sldId id="381" r:id="rId16"/>
    <p:sldId id="380" r:id="rId17"/>
    <p:sldId id="379" r:id="rId18"/>
    <p:sldId id="383" r:id="rId19"/>
    <p:sldId id="387" r:id="rId20"/>
    <p:sldId id="386" r:id="rId21"/>
    <p:sldId id="385" r:id="rId22"/>
    <p:sldId id="384" r:id="rId23"/>
    <p:sldId id="388" r:id="rId24"/>
    <p:sldId id="392" r:id="rId25"/>
    <p:sldId id="398" r:id="rId26"/>
    <p:sldId id="397" r:id="rId27"/>
    <p:sldId id="390" r:id="rId28"/>
    <p:sldId id="389" r:id="rId29"/>
    <p:sldId id="395" r:id="rId30"/>
    <p:sldId id="396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103"/>
    <a:srgbClr val="285B01"/>
    <a:srgbClr val="3F9002"/>
    <a:srgbClr val="FF6161"/>
    <a:srgbClr val="FF9999"/>
    <a:srgbClr val="FF5DD5"/>
    <a:srgbClr val="66FF33"/>
    <a:srgbClr val="FF8D3F"/>
    <a:srgbClr val="2FC9FF"/>
    <a:srgbClr val="C8E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102" d="100"/>
          <a:sy n="102" d="100"/>
        </p:scale>
        <p:origin x="-49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3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188224" cy="33893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Вертикальный заголовок 1"/>
          <p:cNvSpPr txBox="1">
            <a:spLocks/>
          </p:cNvSpPr>
          <p:nvPr userDrawn="1"/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Образец заголовка</a:t>
            </a: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32C04-C30A-4CC7-ACC3-8D07A76C134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E5691-7073-43DA-AF96-D340738EE2D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 userDrawn="1"/>
        </p:nvSpPr>
        <p:spPr>
          <a:xfrm>
            <a:off x="107504" y="123478"/>
            <a:ext cx="8928992" cy="4896544"/>
          </a:xfrm>
          <a:prstGeom prst="frame">
            <a:avLst>
              <a:gd name="adj1" fmla="val 2671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88224" cy="8559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fld id="{A8032C04-C30A-4CC7-ACC3-8D07A76C134E}" type="datetimeFigureOut">
              <a:rPr lang="ru-RU" smtClean="0"/>
              <a:pPr/>
              <a:t>03.08.2023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81042" cy="27342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22873" cy="27342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395"/>
            </a:avLst>
          </a:prstGeom>
          <a:solidFill>
            <a:srgbClr val="B1E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29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26" Type="http://schemas.openxmlformats.org/officeDocument/2006/relationships/slide" Target="slide13.xml"/><Relationship Id="rId3" Type="http://schemas.openxmlformats.org/officeDocument/2006/relationships/image" Target="../media/image6.png"/><Relationship Id="rId21" Type="http://schemas.openxmlformats.org/officeDocument/2006/relationships/slide" Target="slide20.xml"/><Relationship Id="rId7" Type="http://schemas.openxmlformats.org/officeDocument/2006/relationships/image" Target="../media/image10.png"/><Relationship Id="rId12" Type="http://schemas.openxmlformats.org/officeDocument/2006/relationships/slide" Target="slide9.xml"/><Relationship Id="rId17" Type="http://schemas.openxmlformats.org/officeDocument/2006/relationships/slide" Target="slide15.xml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24" Type="http://schemas.openxmlformats.org/officeDocument/2006/relationships/slide" Target="slide3.xml"/><Relationship Id="rId32" Type="http://schemas.openxmlformats.org/officeDocument/2006/relationships/slide" Target="slide28.xml"/><Relationship Id="rId5" Type="http://schemas.openxmlformats.org/officeDocument/2006/relationships/image" Target="../media/image8.png"/><Relationship Id="rId15" Type="http://schemas.openxmlformats.org/officeDocument/2006/relationships/slide" Target="slide12.xml"/><Relationship Id="rId23" Type="http://schemas.openxmlformats.org/officeDocument/2006/relationships/slide" Target="slide22.xml"/><Relationship Id="rId28" Type="http://schemas.openxmlformats.org/officeDocument/2006/relationships/slide" Target="slide23.xml"/><Relationship Id="rId10" Type="http://schemas.openxmlformats.org/officeDocument/2006/relationships/slide" Target="slide6.xml"/><Relationship Id="rId19" Type="http://schemas.openxmlformats.org/officeDocument/2006/relationships/slide" Target="slide17.xml"/><Relationship Id="rId31" Type="http://schemas.openxmlformats.org/officeDocument/2006/relationships/slide" Target="slide27.xml"/><Relationship Id="rId4" Type="http://schemas.openxmlformats.org/officeDocument/2006/relationships/image" Target="../media/image7.png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21.xml"/><Relationship Id="rId27" Type="http://schemas.openxmlformats.org/officeDocument/2006/relationships/slide" Target="slide18.xml"/><Relationship Id="rId30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photo.lt/img/photos/original/pauksciai/1335950378_IMGP3180.JPG" TargetMode="External"/><Relationship Id="rId13" Type="http://schemas.openxmlformats.org/officeDocument/2006/relationships/hyperlink" Target="http://img-fotki.yandex.ru/get/9327/47407354.c5d/0_1299b0_dac7b53e_orig.jpg" TargetMode="External"/><Relationship Id="rId18" Type="http://schemas.openxmlformats.org/officeDocument/2006/relationships/image" Target="../media/image12.jpeg"/><Relationship Id="rId26" Type="http://schemas.openxmlformats.org/officeDocument/2006/relationships/hyperlink" Target="http://www.aoa.cc/fish/Swordfish.jpg" TargetMode="External"/><Relationship Id="rId3" Type="http://schemas.openxmlformats.org/officeDocument/2006/relationships/hyperlink" Target="http://img-fotki.yandex.ru/get/5641/47407354.b25/0_1162e1_ea74afa_orig.png" TargetMode="External"/><Relationship Id="rId21" Type="http://schemas.openxmlformats.org/officeDocument/2006/relationships/hyperlink" Target="http://otvet.imgsmail.ru/download/182393315_925ba4d93ba5b65cbb1c9f248b432fd5_800.jpg" TargetMode="External"/><Relationship Id="rId7" Type="http://schemas.openxmlformats.org/officeDocument/2006/relationships/hyperlink" Target="http://s4.pic4you.ru/y2014/03-26/24687/4285188.png" TargetMode="External"/><Relationship Id="rId12" Type="http://schemas.openxmlformats.org/officeDocument/2006/relationships/hyperlink" Target="http://artlife1.com/media/k2/items/cache/0d422469a7bfe49699e19d8d898530d7_XL.jpg" TargetMode="External"/><Relationship Id="rId17" Type="http://schemas.openxmlformats.org/officeDocument/2006/relationships/slide" Target="slide2.xml"/><Relationship Id="rId25" Type="http://schemas.openxmlformats.org/officeDocument/2006/relationships/hyperlink" Target="https://images.lady.mail.ru/454807/" TargetMode="External"/><Relationship Id="rId2" Type="http://schemas.openxmlformats.org/officeDocument/2006/relationships/hyperlink" Target="http://www.playcast.ru/uploads/2014/11/14/10621444.png" TargetMode="External"/><Relationship Id="rId16" Type="http://schemas.openxmlformats.org/officeDocument/2006/relationships/hyperlink" Target="http://img-b.photosight.ru/524/3330674_large.jpg" TargetMode="External"/><Relationship Id="rId20" Type="http://schemas.openxmlformats.org/officeDocument/2006/relationships/hyperlink" Target="http://forcejeunefrance.net/wp-content/uploads/2011/05/Fotolia_11977501_Subscription_L.jpg" TargetMode="External"/><Relationship Id="rId29" Type="http://schemas.openxmlformats.org/officeDocument/2006/relationships/hyperlink" Target="http://animalfotos.ru/photo/21/21c0d4fe9aa71a71463f818f4535e726.jp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content.foto.mail.ru/mail/elkina_anjela/_answers/s-15513.jpg" TargetMode="External"/><Relationship Id="rId11" Type="http://schemas.openxmlformats.org/officeDocument/2006/relationships/hyperlink" Target="http://two-sonnik.ru/wp-content/uploads/2015/07/6260.jpg" TargetMode="External"/><Relationship Id="rId24" Type="http://schemas.openxmlformats.org/officeDocument/2006/relationships/hyperlink" Target="http://mrfatta.com/wp-content/uploads/2015/02/Pink_salmon_FWS.jpg" TargetMode="External"/><Relationship Id="rId32" Type="http://schemas.openxmlformats.org/officeDocument/2006/relationships/hyperlink" Target="http://img0.mxstatic.com/abeille/les-abeilles-ne-parviennent-plus-a-reconnaitre-les-fleurs-quand-elles-ont-ete-en-contact-avec-les-emissions-de-moteur-diesel_63028_wide.jpg" TargetMode="External"/><Relationship Id="rId5" Type="http://schemas.openxmlformats.org/officeDocument/2006/relationships/hyperlink" Target="http://img-fotki.yandex.ru/get/6416/128154535.19/0_a9403_fe500e66_M.png" TargetMode="External"/><Relationship Id="rId15" Type="http://schemas.openxmlformats.org/officeDocument/2006/relationships/hyperlink" Target="http://dreempics.com/img/picture/Apr/09/c62352e7284ba13677be78a4a2bbde6f/7.jpg" TargetMode="External"/><Relationship Id="rId23" Type="http://schemas.openxmlformats.org/officeDocument/2006/relationships/hyperlink" Target="http://clipartmania.ru/uploads/gallery/main/353/fish-36.png" TargetMode="External"/><Relationship Id="rId28" Type="http://schemas.openxmlformats.org/officeDocument/2006/relationships/hyperlink" Target="http://2010.igem.org/wiki/images/archive/3/32/20101017164723!Cambridge-Firefly_side.jpg" TargetMode="External"/><Relationship Id="rId10" Type="http://schemas.openxmlformats.org/officeDocument/2006/relationships/hyperlink" Target="http://img15.hostingpics.net/pics/249581modarticle423533344f4f7c636fa09.png" TargetMode="External"/><Relationship Id="rId19" Type="http://schemas.openxmlformats.org/officeDocument/2006/relationships/hyperlink" Target="http://doktor-ejik.ru/wp-content/gallery/eji/eji_0002_6.jpg" TargetMode="External"/><Relationship Id="rId31" Type="http://schemas.openxmlformats.org/officeDocument/2006/relationships/hyperlink" Target="http://kreatif.com.ua/images/2007/5/11570203.jpg" TargetMode="External"/><Relationship Id="rId4" Type="http://schemas.openxmlformats.org/officeDocument/2006/relationships/hyperlink" Target="http://download.free-download-web.com/files/2014/09/Cute-cartoon-image-of-the-bee-vector-material-5.jpg" TargetMode="External"/><Relationship Id="rId9" Type="http://schemas.openxmlformats.org/officeDocument/2006/relationships/hyperlink" Target="http://fb.ru/misc/i/gallery/15322/284691.jpg" TargetMode="External"/><Relationship Id="rId14" Type="http://schemas.openxmlformats.org/officeDocument/2006/relationships/hyperlink" Target="http://gifok.net/images/2015/10/15/Dandelions_26.png" TargetMode="External"/><Relationship Id="rId22" Type="http://schemas.openxmlformats.org/officeDocument/2006/relationships/hyperlink" Target="http://static.keptelenseg.hu/p/41b09dda65d61a63b515330f296b1b59.jpg" TargetMode="External"/><Relationship Id="rId27" Type="http://schemas.openxmlformats.org/officeDocument/2006/relationships/hyperlink" Target="http://u.realgeeks.media/pinellaspeach/old_wp/_files_2009_09_catfish.jpg" TargetMode="External"/><Relationship Id="rId30" Type="http://schemas.openxmlformats.org/officeDocument/2006/relationships/hyperlink" Target="https://yt3.ggpht.com/-BY8-BwXAXHQ/AAAAAAAAAAI/AAAAAAAAAAA/BTLaP2qEzZ4/s900-c-k-no/phot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528" y="4623978"/>
            <a:ext cx="1606332" cy="27003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555776" y="4623978"/>
            <a:ext cx="2808312" cy="28083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15616" y="303498"/>
            <a:ext cx="6984776" cy="98750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 игра</a:t>
            </a:r>
          </a:p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707655"/>
            <a:ext cx="8640960" cy="1406575"/>
          </a:xfrm>
          <a:prstGeom prst="roundRect">
            <a:avLst>
              <a:gd name="adj" fmla="val 50000"/>
            </a:avLst>
          </a:prstGeom>
          <a:solidFill>
            <a:srgbClr val="54C10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«Любители 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5B0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природы»</a:t>
            </a:r>
          </a:p>
          <a:p>
            <a:pPr algn="ctr"/>
            <a:endParaRPr lang="ru-RU" sz="11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4CAE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Рисунок 8" descr="01edd1a26fd0b18eece9107d06f5c0e6_s-155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3045" y="2903025"/>
            <a:ext cx="3040955" cy="224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835696" y="3579863"/>
            <a:ext cx="4499992" cy="919401"/>
          </a:xfrm>
          <a:prstGeom prst="roundRect">
            <a:avLst>
              <a:gd name="adj" fmla="val 3610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Автор: Панова Валентина Викторовна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учитель начальных классов МБОУ «Селекционная СОШ»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Льговского района Курской области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2016 год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512" y="2931790"/>
            <a:ext cx="155586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Подсолнух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растение называют цветком Солнца?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Sunflower_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6738" y="1275606"/>
            <a:ext cx="4636570" cy="37826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160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Одуванчик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843558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 какого цветка множество названий: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ветродуйка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пустодуйка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 летучка,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пухлянка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…</a:t>
            </a:r>
            <a:r>
              <a:rPr lang="ru-RU" sz="2400" b="1" dirty="0" smtClean="0"/>
              <a:t> </a:t>
            </a:r>
            <a:endParaRPr lang="ru-RU" sz="2400" b="1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95487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026_Dandelions_chai_b2c4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1639330"/>
            <a:ext cx="3456384" cy="35041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Ландыш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 зеленом </a:t>
            </a:r>
            <a:r>
              <a:rPr lang="ru-RU" sz="2400" b="1" dirty="0" err="1" smtClean="0">
                <a:solidFill>
                  <a:srgbClr val="002060"/>
                </a:solidFill>
                <a:latin typeface="Georgia" pitchFamily="18" charset="0"/>
              </a:rPr>
              <a:t>шнурочке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белые звоночки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12761016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563638"/>
            <a:ext cx="4897247" cy="344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152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Заяц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Какого зверя в шутку называют косым?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lp.altclub.biz/utifilemanager/application/usersfiles/123518/%D0%9C%D0%BE%D0%B8_%D0%B8%D0%B7%D0%BE%D0%B1%D1%80%D0%B0%D0%B6%D0%B5%D0%BD%D0%B8%D1%8F/%D0%97%D0%B2%D0%B5%D1%80%D1%83%D1%88%D0%BA%D0%B8/2.gif"/>
          <p:cNvPicPr>
            <a:picLocks noChangeAspect="1" noChangeArrowheads="1" noCrop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32319" y="1240588"/>
            <a:ext cx="3479841" cy="390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Ёжик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768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Какой зверёк дал название короткой мужской причёске?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ej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1635646"/>
            <a:ext cx="4608512" cy="337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Слон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 этого великана нос немного длиннее, чем хвост.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4.bp.blogspot.com/-Tgp5NxfmoTk/TeppAMEXUcI/AAAAAAAAALs/LIeOCUCCLWM/s1600/asian-elephan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55776" y="1289269"/>
            <a:ext cx="3960440" cy="37307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Бобр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771550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Самый известный строитель плотин. 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12347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mota_ru_1121423-1600x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250933"/>
            <a:ext cx="4575351" cy="384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Крот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У какого животного длина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нор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может составить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200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метров?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4000" b="1" dirty="0">
              <a:ln w="317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ykaleidoscope.ru/x/uploads/posts/2022-09/1663244722_29-mykaleidoscope-ru-p-zloi-krot-pinterest-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58" y="1782567"/>
            <a:ext cx="2584603" cy="32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Зеркальный карп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 какую рыбу можно смотреться как в зеркало?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7b3ae045-d4e5-11df-aa4f-001e8c6215cb_dc0d6ebb-fb87-11df-aa70-001e8c6215cb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2427734"/>
            <a:ext cx="5544616" cy="25515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Горбуша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рыба становится к старости горбатой?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Owurij7txtSLKxT0m3wvdoXXXL4j3HpexhjNOf_P3YmryPKwJ94QGRtDb3Sbc6KY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148277"/>
            <a:ext cx="5832648" cy="287174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827584" y="1272789"/>
            <a:ext cx="2959912" cy="461665"/>
            <a:chOff x="747994" y="1272789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" name="AutoShape 47"/>
            <p:cNvSpPr>
              <a:spLocks noChangeArrowheads="1"/>
            </p:cNvSpPr>
            <p:nvPr/>
          </p:nvSpPr>
          <p:spPr bwMode="auto">
            <a:xfrm>
              <a:off x="747994" y="1326795"/>
              <a:ext cx="2959912" cy="366224"/>
            </a:xfrm>
            <a:prstGeom prst="homePlate">
              <a:avLst/>
            </a:prstGeom>
            <a:solidFill>
              <a:srgbClr val="E6A2E8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899592" y="1272789"/>
              <a:ext cx="2808312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>
                    <a:noFill/>
                  </a:ln>
                  <a:solidFill>
                    <a:srgbClr val="4F2270"/>
                  </a:solidFill>
                  <a:latin typeface="Georgia" pitchFamily="18" charset="0"/>
                  <a:cs typeface="Times New Roman" pitchFamily="18" charset="0"/>
                </a:rPr>
                <a:t>Птицы</a:t>
              </a:r>
              <a:endParaRPr lang="ru-RU" sz="2400" b="1" cap="none" spc="50" dirty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827584" y="1865134"/>
            <a:ext cx="2959912" cy="461665"/>
            <a:chOff x="747994" y="1848853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AutoShape 47"/>
            <p:cNvSpPr>
              <a:spLocks noChangeArrowheads="1"/>
            </p:cNvSpPr>
            <p:nvPr/>
          </p:nvSpPr>
          <p:spPr bwMode="auto">
            <a:xfrm>
              <a:off x="747994" y="1905639"/>
              <a:ext cx="2959912" cy="366224"/>
            </a:xfrm>
            <a:prstGeom prst="homePlate">
              <a:avLst/>
            </a:prstGeom>
            <a:solidFill>
              <a:srgbClr val="B1E94D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352013" y="1848853"/>
              <a:ext cx="1882923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lIns="91440" tIns="45720" rIns="91440" bIns="4572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cap="none" spc="50" dirty="0" smtClean="0">
                  <a:ln w="11430"/>
                  <a:solidFill>
                    <a:srgbClr val="285B01"/>
                  </a:solidFill>
                  <a:latin typeface="Georgia" pitchFamily="18" charset="0"/>
                  <a:cs typeface="Times New Roman" pitchFamily="18" charset="0"/>
                </a:rPr>
                <a:t>Растения</a:t>
              </a:r>
              <a:endParaRPr lang="ru-RU" sz="2400" b="1" cap="none" spc="50" dirty="0">
                <a:ln w="11430"/>
                <a:solidFill>
                  <a:srgbClr val="285B0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27584" y="2457479"/>
            <a:ext cx="2959912" cy="461665"/>
            <a:chOff x="827584" y="2467308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827584" y="2496925"/>
              <a:ext cx="2959912" cy="366223"/>
            </a:xfrm>
            <a:prstGeom prst="homePlate">
              <a:avLst/>
            </a:prstGeom>
            <a:solidFill>
              <a:srgbClr val="FF8D3F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cap="all" dirty="0">
                <a:latin typeface="Georgia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99592" y="2467308"/>
              <a:ext cx="2880320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317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rgbClr val="FF33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eorgia" pitchFamily="18" charset="0"/>
                </a:rPr>
                <a:t>Животные</a:t>
              </a:r>
              <a:endParaRPr lang="ru-RU" sz="2400" b="1" cap="none" spc="0" dirty="0">
                <a:ln w="31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827584" y="3049824"/>
            <a:ext cx="2959912" cy="461665"/>
            <a:chOff x="747994" y="3000981"/>
            <a:chExt cx="2959912" cy="46166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AutoShape 47"/>
            <p:cNvSpPr>
              <a:spLocks noChangeArrowheads="1"/>
            </p:cNvSpPr>
            <p:nvPr/>
          </p:nvSpPr>
          <p:spPr bwMode="auto">
            <a:xfrm>
              <a:off x="747994" y="3063326"/>
              <a:ext cx="2959912" cy="366223"/>
            </a:xfrm>
            <a:prstGeom prst="homePlate">
              <a:avLst/>
            </a:prstGeom>
            <a:solidFill>
              <a:srgbClr val="37CBFF"/>
            </a:solidFill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2400" b="1" cap="all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99592" y="3000981"/>
              <a:ext cx="2808312" cy="461665"/>
            </a:xfrm>
            <a:prstGeom prst="homePlat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3175" cmpd="sng">
                    <a:solidFill>
                      <a:schemeClr val="tx2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latin typeface="Georgia" pitchFamily="18" charset="0"/>
                </a:rPr>
                <a:t>Рыбы</a:t>
              </a:r>
              <a:endParaRPr lang="ru-RU" sz="2400" b="1" cap="none" spc="0" dirty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7542" y="2317366"/>
            <a:ext cx="758139" cy="758139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3504260"/>
            <a:ext cx="756426" cy="72289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3504260"/>
            <a:ext cx="756426" cy="72289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3577045"/>
            <a:ext cx="756426" cy="72289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6" y="3504260"/>
            <a:ext cx="756426" cy="72289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2928385"/>
            <a:ext cx="756424" cy="72289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2928385"/>
            <a:ext cx="756424" cy="72289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9258" y="2928385"/>
            <a:ext cx="756424" cy="72289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6" y="2919583"/>
            <a:ext cx="756426" cy="72289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7997" y="2317366"/>
            <a:ext cx="758139" cy="758139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8077" y="2317366"/>
            <a:ext cx="758139" cy="758139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64288" y="2283718"/>
            <a:ext cx="758139" cy="758139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38002" y="1741492"/>
            <a:ext cx="756426" cy="72289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58082" y="1741492"/>
            <a:ext cx="756426" cy="72289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59256" y="1741492"/>
            <a:ext cx="756426" cy="72289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79338" y="1715086"/>
            <a:ext cx="756424" cy="72289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77622" y="1128782"/>
            <a:ext cx="758139" cy="724528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57542" y="1128773"/>
            <a:ext cx="758139" cy="759845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8077" y="1128773"/>
            <a:ext cx="758139" cy="759845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7997" y="1128773"/>
            <a:ext cx="758139" cy="759845"/>
          </a:xfrm>
          <a:prstGeom prst="rect">
            <a:avLst/>
          </a:prstGeom>
          <a:noFill/>
        </p:spPr>
      </p:pic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827584" y="3642170"/>
            <a:ext cx="2959912" cy="366923"/>
          </a:xfrm>
          <a:prstGeom prst="homePlate">
            <a:avLst/>
          </a:prstGeom>
          <a:solidFill>
            <a:srgbClr val="FF9999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24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644008" y="4659982"/>
            <a:ext cx="1512168" cy="360041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547664" y="195486"/>
            <a:ext cx="60486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1272789"/>
            <a:ext cx="612351" cy="613732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1839627"/>
            <a:ext cx="612351" cy="613732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2461718"/>
            <a:ext cx="612351" cy="613732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3018983"/>
            <a:ext cx="612351" cy="613732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5536" y="3559043"/>
            <a:ext cx="612351" cy="613732"/>
          </a:xfrm>
          <a:prstGeom prst="rect">
            <a:avLst/>
          </a:prstGeom>
          <a:noFill/>
        </p:spPr>
      </p:pic>
      <p:sp>
        <p:nvSpPr>
          <p:cNvPr id="67" name="AutoShape 4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148064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68" name="AutoShape 5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867202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69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587282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71" name="AutoShape 5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236296" y="1272789"/>
            <a:ext cx="504056" cy="36004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01" name="AutoShape 5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48064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02" name="AutoShape 55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867202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03" name="AutoShape 5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87282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04" name="AutoShape 57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236296" y="1830851"/>
            <a:ext cx="503114" cy="37728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06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20128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107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39266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08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59346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09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360" y="2427734"/>
            <a:ext cx="504000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111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20072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112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39210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113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659290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114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308304" y="3032856"/>
            <a:ext cx="504056" cy="378042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39" y="3504260"/>
            <a:ext cx="756425" cy="72289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40" y="2928385"/>
            <a:ext cx="756424" cy="72289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9925" y="2317366"/>
            <a:ext cx="758139" cy="758139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91638" y="1741492"/>
            <a:ext cx="756426" cy="72289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89925" y="1128773"/>
            <a:ext cx="758139" cy="759845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4878439" y="2110085"/>
            <a:ext cx="269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sp>
        <p:nvSpPr>
          <p:cNvPr id="80" name="AutoShape 4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499992" y="1275606"/>
            <a:ext cx="504056" cy="360000"/>
          </a:xfrm>
          <a:prstGeom prst="hexagon">
            <a:avLst/>
          </a:prstGeom>
          <a:solidFill>
            <a:srgbClr val="FF5DD5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1" name="AutoShape 5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499992" y="1830851"/>
            <a:ext cx="504056" cy="360000"/>
          </a:xfrm>
          <a:prstGeom prst="hexagon">
            <a:avLst/>
          </a:prstGeom>
          <a:solidFill>
            <a:srgbClr val="66FF33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6" name="AutoShape 58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499992" y="2427734"/>
            <a:ext cx="504056" cy="360000"/>
          </a:xfrm>
          <a:prstGeom prst="hexagon">
            <a:avLst/>
          </a:prstGeom>
          <a:solidFill>
            <a:srgbClr val="FF8D3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87" name="AutoShape 63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499992" y="3032856"/>
            <a:ext cx="504056" cy="360000"/>
          </a:xfrm>
          <a:prstGeom prst="hexagon">
            <a:avLst/>
          </a:prstGeom>
          <a:solidFill>
            <a:srgbClr val="2FC9FF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90" name="AutoShape 68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500934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91" name="AutoShape 70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184775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92" name="AutoShape 7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868616" y="3634630"/>
            <a:ext cx="57606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93" name="AutoShape 7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625407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94" name="AutoShape 73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7309246" y="3634630"/>
            <a:ext cx="503114" cy="377280"/>
          </a:xfrm>
          <a:prstGeom prst="hexagon">
            <a:avLst/>
          </a:prstGeom>
          <a:solidFill>
            <a:srgbClr val="FF6161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1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80" grpId="0" animBg="1"/>
      <p:bldP spid="81" grpId="0" animBg="1"/>
      <p:bldP spid="86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Ёрш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552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рыба нам помогает чистить бутылки?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ers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1995686"/>
            <a:ext cx="5051092" cy="29573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Вьюн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4807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Если оставить эту рыбу без воды, она начнет пищать, издавая негромкие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звуки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Сом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56166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 какой рыбе ездит водяной в русских народных сказках?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39502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3175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Georgia" pitchFamily="18" charset="0"/>
              </a:rPr>
              <a:t>Рыбы</a:t>
            </a:r>
            <a:endParaRPr lang="ru-RU" sz="4000" b="1" dirty="0">
              <a:ln w="3175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_files_2009_09_catfis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563638"/>
            <a:ext cx="6264696" cy="33836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Светлячок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Какие насекомые узнают и находят друг друга с помощью световых сигналов?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mg-th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9320" y="1705083"/>
            <a:ext cx="3810912" cy="343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755576" y="339501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Майский жук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самое сильное?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21c0d4fe9aa71a71463f818f4535e7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15816" y="1751371"/>
            <a:ext cx="3744416" cy="32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55576" y="339501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Муравей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обладает самым большим мозгом по отношению к своему телу?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04" y="3507854"/>
            <a:ext cx="1390199" cy="147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03499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36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Елена\Pictures\klip_249_божьи коровки_adr\1 (10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Рисунок 12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851670"/>
            <a:ext cx="3112169" cy="31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Муравей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19237"/>
            <a:ext cx="1620000" cy="17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18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9" name="Рисунок 1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851670"/>
            <a:ext cx="3112170" cy="311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9512" y="91556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обладает самым большим мозгом по отношению к своему телу?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Бабочка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Какому насекомому необходимо солнечное тепло для того, что бы летать?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576" y="195486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0_5fb7f_a5c130a9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1563638"/>
            <a:ext cx="4590766" cy="342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Пчёлы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Какое насекомое сообщает, где находится пища танцем?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Насекомые</a:t>
            </a:r>
            <a:endParaRPr lang="ru-RU" sz="4000" b="1" cap="all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bchodmagie.cz/userfiles/image/v%C4%8Deli%C4%8Dka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483768" y="1609089"/>
            <a:ext cx="5112568" cy="353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1520" y="627534"/>
            <a:ext cx="6480720" cy="4392488"/>
          </a:xfrm>
          <a:prstGeom prst="roundRect">
            <a:avLst>
              <a:gd name="adj" fmla="val 1908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3479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9592" y="699542"/>
            <a:ext cx="554461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2"/>
              </a:rPr>
              <a:t>Фон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3"/>
              </a:rPr>
              <a:t>Яблоневый цвет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4"/>
              </a:rPr>
              <a:t>Пчёлка-труженица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5"/>
              </a:rPr>
              <a:t>Пчёлка с синим цветком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6"/>
              </a:rPr>
              <a:t>Лебедь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7"/>
              </a:rPr>
              <a:t>Орёл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8"/>
              </a:rPr>
              <a:t>Жаворонок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9"/>
              </a:rPr>
              <a:t>Чечётка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0"/>
              </a:rPr>
              <a:t>Колибри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1"/>
              </a:rPr>
              <a:t>Осина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2"/>
              </a:rPr>
              <a:t>Ольха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3"/>
              </a:rPr>
              <a:t>Подсолнух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4"/>
              </a:rPr>
              <a:t>Одуванчик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5"/>
              </a:rPr>
              <a:t>Ландыш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Georgia" pitchFamily="18" charset="0"/>
                <a:cs typeface="Times New Roman" pitchFamily="18" charset="0"/>
                <a:hlinkClick r:id="rId16"/>
              </a:rPr>
              <a:t>Заяц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Елена\Pictures\klip_249_божьи коровки_adr\1 (10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20273" y="2268048"/>
            <a:ext cx="1851820" cy="27314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06170" y="771550"/>
            <a:ext cx="2122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  <a:hlinkClick r:id="rId19"/>
              </a:rPr>
              <a:t>Ёжик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0"/>
              </a:rPr>
              <a:t>Слон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1"/>
              </a:rPr>
              <a:t>Бобр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2"/>
              </a:rPr>
              <a:t>Пума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3"/>
              </a:rPr>
              <a:t>Зеркальный карп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4"/>
              </a:rPr>
              <a:t>Горбуша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5"/>
              </a:rPr>
              <a:t>Ёрш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6"/>
              </a:rPr>
              <a:t>Меч-рыба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  <a:hlinkClick r:id="rId27"/>
              </a:rPr>
              <a:t>Сом</a:t>
            </a:r>
            <a:endParaRPr lang="ru-RU" b="1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  <a:hlinkClick r:id="rId28"/>
              </a:rPr>
              <a:t>Светлячок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  <a:hlinkClick r:id="rId29"/>
              </a:rPr>
              <a:t>Майский жук</a:t>
            </a:r>
            <a:r>
              <a:rPr lang="ru-RU" b="1" dirty="0" smtClean="0">
                <a:latin typeface="Georgia" pitchFamily="18" charset="0"/>
              </a:rPr>
              <a:t> </a:t>
            </a:r>
          </a:p>
          <a:p>
            <a:r>
              <a:rPr lang="ru-RU" b="1" dirty="0" smtClean="0">
                <a:latin typeface="Georgia" pitchFamily="18" charset="0"/>
                <a:hlinkClick r:id="rId30"/>
              </a:rPr>
              <a:t>Муравей</a:t>
            </a:r>
            <a:r>
              <a:rPr lang="ru-RU" b="1" dirty="0" smtClean="0">
                <a:latin typeface="Georgia" pitchFamily="18" charset="0"/>
              </a:rPr>
              <a:t>  </a:t>
            </a:r>
          </a:p>
          <a:p>
            <a:r>
              <a:rPr lang="ru-RU" b="1" dirty="0" smtClean="0">
                <a:latin typeface="Georgia" pitchFamily="18" charset="0"/>
                <a:hlinkClick r:id="rId31"/>
              </a:rPr>
              <a:t>Бабочка</a:t>
            </a:r>
            <a:r>
              <a:rPr lang="ru-RU" b="1" dirty="0" smtClean="0">
                <a:latin typeface="Georgia" pitchFamily="18" charset="0"/>
              </a:rPr>
              <a:t>  </a:t>
            </a:r>
          </a:p>
          <a:p>
            <a:r>
              <a:rPr lang="ru-RU" b="1" dirty="0" smtClean="0">
                <a:latin typeface="Georgia" pitchFamily="18" charset="0"/>
                <a:hlinkClick r:id="rId32"/>
              </a:rPr>
              <a:t>Пчела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Орёл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птица выше всех летает?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Елена\Pictures\klip_249_божьи коровки_adr\1 (10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7" name="Рисунок 16" descr="428518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275606"/>
            <a:ext cx="4355043" cy="37238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411511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ШАБЛОНА: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113589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Ранько Елена Алексеевна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МАОУ лицей №21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г. Иваново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Слайд не удалять!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80312" y="2787774"/>
            <a:ext cx="1488007" cy="21948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2499742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Лебедь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87500"/>
            <a:ext cx="1555867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98757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Какая птица выводит птенцов в дождь? 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7" name="Рисунок 16" descr="01edd1a26fd0b18eece9107d06f5c0e6_s-155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1152273"/>
            <a:ext cx="5417219" cy="399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49492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Жаворонок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96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Птица, поющая только высоко в небе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497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499564"/>
            <a:ext cx="4176464" cy="359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Чечётка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птица носит название танца?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6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ptah-chechtka-opis-foto-osoblivost-povednki_74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347613"/>
            <a:ext cx="4305813" cy="366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7281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Колибри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Какая птица может летать вперед хвостом?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>
                  <a:noFill/>
                </a:ln>
                <a:solidFill>
                  <a:srgbClr val="4F2270"/>
                </a:solidFill>
                <a:latin typeface="Georgia" pitchFamily="18" charset="0"/>
                <a:cs typeface="Times New Roman" pitchFamily="18" charset="0"/>
              </a:rPr>
              <a:t>Птицы</a:t>
            </a:r>
            <a:endParaRPr lang="ru-RU" sz="4000" b="1" spc="50" dirty="0">
              <a:ln w="11430">
                <a:noFill/>
              </a:ln>
              <a:solidFill>
                <a:srgbClr val="4F2270"/>
              </a:solidFill>
              <a:latin typeface="Georgia" pitchFamily="18" charset="0"/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249581modarticle423533344f4f7c636fa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627784" y="1809004"/>
            <a:ext cx="3914332" cy="333449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Осина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Из какого дерева делают спички?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2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1448271663_osi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67102" y="1491630"/>
            <a:ext cx="54863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20272" y="267494"/>
            <a:ext cx="1063444" cy="1008000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193708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Ольха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951570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Какое дерево цветет первым?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465516"/>
            <a:ext cx="576064" cy="432048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03499"/>
            <a:ext cx="626469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Растения</a:t>
            </a:r>
            <a:endParaRPr lang="ru-RU" sz="4000" b="1" spc="50" dirty="0">
              <a:ln w="11430"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6723" y="3147814"/>
            <a:ext cx="1255369" cy="1851670"/>
          </a:xfrm>
          <a:prstGeom prst="rect">
            <a:avLst/>
          </a:prstGeom>
          <a:noFill/>
        </p:spPr>
      </p:pic>
      <p:pic>
        <p:nvPicPr>
          <p:cNvPr id="13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3457371"/>
            <a:ext cx="1584176" cy="168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0d422469a7bfe49699e19d8d898530d7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0360" y="134761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34D31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448</Words>
  <Application>Microsoft Office PowerPoint</Application>
  <PresentationFormat>Экран (16:9)</PresentationFormat>
  <Paragraphs>211</Paragraphs>
  <Slides>30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178</cp:revision>
  <dcterms:created xsi:type="dcterms:W3CDTF">2014-01-06T16:00:12Z</dcterms:created>
  <dcterms:modified xsi:type="dcterms:W3CDTF">2023-08-03T11:43:41Z</dcterms:modified>
</cp:coreProperties>
</file>