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4" r:id="rId3"/>
    <p:sldId id="292" r:id="rId4"/>
    <p:sldId id="286" r:id="rId5"/>
    <p:sldId id="315" r:id="rId6"/>
    <p:sldId id="277" r:id="rId7"/>
    <p:sldId id="296" r:id="rId8"/>
    <p:sldId id="320" r:id="rId9"/>
    <p:sldId id="297" r:id="rId10"/>
    <p:sldId id="298" r:id="rId11"/>
    <p:sldId id="299" r:id="rId12"/>
    <p:sldId id="302" r:id="rId13"/>
    <p:sldId id="305" r:id="rId14"/>
    <p:sldId id="306" r:id="rId15"/>
    <p:sldId id="307" r:id="rId16"/>
    <p:sldId id="300" r:id="rId17"/>
    <p:sldId id="309" r:id="rId18"/>
    <p:sldId id="314" r:id="rId19"/>
    <p:sldId id="313" r:id="rId20"/>
    <p:sldId id="312" r:id="rId21"/>
    <p:sldId id="301" r:id="rId22"/>
    <p:sldId id="316" r:id="rId23"/>
    <p:sldId id="319" r:id="rId24"/>
    <p:sldId id="318" r:id="rId25"/>
    <p:sldId id="317" r:id="rId26"/>
  </p:sldIdLst>
  <p:sldSz cx="14401800" cy="10801350"/>
  <p:notesSz cx="6858000" cy="9144000"/>
  <p:defaultTextStyle>
    <a:defPPr>
      <a:defRPr lang="en-US"/>
    </a:defPPr>
    <a:lvl1pPr marL="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latinLnBrk="0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00"/>
    <a:srgbClr val="FFB7DB"/>
    <a:srgbClr val="FF0000"/>
    <a:srgbClr val="990000"/>
    <a:srgbClr val="FF0066"/>
    <a:srgbClr val="00AC00"/>
    <a:srgbClr val="00DE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13" autoAdjust="0"/>
    <p:restoredTop sz="94660"/>
  </p:normalViewPr>
  <p:slideViewPr>
    <p:cSldViewPr>
      <p:cViewPr>
        <p:scale>
          <a:sx n="60" d="100"/>
          <a:sy n="60" d="100"/>
        </p:scale>
        <p:origin x="-780" y="492"/>
      </p:cViewPr>
      <p:guideLst>
        <p:guide orient="horz" pos="3402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10101" y="8426096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600075" y="7644123"/>
            <a:ext cx="13321665" cy="192524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0075" y="6120765"/>
            <a:ext cx="13321665" cy="1440180"/>
          </a:xfrm>
        </p:spPr>
        <p:txBody>
          <a:bodyPr anchor="b"/>
          <a:lstStyle>
            <a:lvl1pPr marL="0" indent="0" algn="l">
              <a:buNone/>
              <a:defRPr sz="3800">
                <a:solidFill>
                  <a:schemeClr val="tx2">
                    <a:shade val="75000"/>
                  </a:schemeClr>
                </a:solidFill>
              </a:defRPr>
            </a:lvl1pPr>
            <a:lvl2pPr marL="720090" indent="0" algn="ctr">
              <a:buNone/>
            </a:lvl2pPr>
            <a:lvl3pPr marL="1440180" indent="0" algn="ctr">
              <a:buNone/>
            </a:lvl3pPr>
            <a:lvl4pPr marL="2160270" indent="0" algn="ctr">
              <a:buNone/>
            </a:lvl4pPr>
            <a:lvl5pPr marL="2880360" indent="0" algn="ctr">
              <a:buNone/>
            </a:lvl5pPr>
            <a:lvl6pPr marL="3600450" indent="0" algn="ctr">
              <a:buNone/>
            </a:lvl6pPr>
            <a:lvl7pPr marL="4320540" indent="0" algn="ctr">
              <a:buNone/>
            </a:lvl7pPr>
            <a:lvl8pPr marL="5040630" indent="0" algn="ctr">
              <a:buNone/>
            </a:lvl8pPr>
            <a:lvl9pPr marL="576072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961620" y="10196474"/>
            <a:ext cx="1195349" cy="388849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01350" y="865110"/>
            <a:ext cx="2880360" cy="921615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0090" y="865110"/>
            <a:ext cx="9841230" cy="92161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5640705" y="120016"/>
            <a:ext cx="4560570" cy="45505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2961620" y="10196474"/>
            <a:ext cx="1195349" cy="388849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10101" y="5425721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0075" y="2640330"/>
            <a:ext cx="13321665" cy="1920240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4248" y="4641660"/>
            <a:ext cx="13681710" cy="186609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75259" y="720090"/>
            <a:ext cx="13681710" cy="132496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80060" y="2520315"/>
            <a:ext cx="6600825" cy="744093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7320915" y="2520315"/>
            <a:ext cx="6840855" cy="744093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80060" y="8521065"/>
            <a:ext cx="13561695" cy="139017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43274" y="1050131"/>
            <a:ext cx="6757626" cy="1007625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7315915" y="1050131"/>
            <a:ext cx="6760280" cy="1007625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3274" y="2072759"/>
            <a:ext cx="6757626" cy="620827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7321750" y="2072759"/>
            <a:ext cx="6754444" cy="620827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961620" y="10201275"/>
            <a:ext cx="1200150" cy="388849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10101" y="9481186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75259" y="720090"/>
            <a:ext cx="13681710" cy="132496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10101" y="9212360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0090" y="8641080"/>
            <a:ext cx="13321665" cy="820103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720091" y="960120"/>
            <a:ext cx="4738093" cy="7560945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630704" y="960120"/>
            <a:ext cx="8411051" cy="7560945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5520690" y="971199"/>
            <a:ext cx="7920990" cy="57607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0075" y="7865172"/>
            <a:ext cx="9241155" cy="822604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00075" y="8714818"/>
            <a:ext cx="9241155" cy="1210151"/>
          </a:xfrm>
        </p:spPr>
        <p:txBody>
          <a:bodyPr lIns="172822" tIns="0"/>
          <a:lstStyle>
            <a:lvl1pPr marL="0" indent="0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10101" y="1655165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80060" y="2447806"/>
            <a:ext cx="13681710" cy="7128392"/>
          </a:xfrm>
          <a:prstGeom prst="rect">
            <a:avLst/>
          </a:prstGeom>
        </p:spPr>
        <p:txBody>
          <a:bodyPr vert="horz" lIns="144018" tIns="72009" rIns="144018" bIns="7200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10201275" y="120016"/>
            <a:ext cx="3960495" cy="455057"/>
          </a:xfrm>
          <a:prstGeom prst="rect">
            <a:avLst/>
          </a:prstGeom>
        </p:spPr>
        <p:txBody>
          <a:bodyPr vert="horz" lIns="144018" tIns="72009" rIns="144018" bIns="72009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920615" y="120016"/>
            <a:ext cx="5280660" cy="455057"/>
          </a:xfrm>
          <a:prstGeom prst="rect">
            <a:avLst/>
          </a:prstGeom>
        </p:spPr>
        <p:txBody>
          <a:bodyPr vert="horz" lIns="144018" tIns="72009" rIns="144018" bIns="72009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2961620" y="10201276"/>
            <a:ext cx="1200150" cy="385048"/>
          </a:xfrm>
          <a:prstGeom prst="rect">
            <a:avLst/>
          </a:prstGeom>
        </p:spPr>
        <p:txBody>
          <a:bodyPr vert="horz" lIns="144018" tIns="72009" rIns="144018" bIns="72009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0060" y="720090"/>
            <a:ext cx="13681710" cy="1320165"/>
          </a:xfrm>
          <a:prstGeom prst="rect">
            <a:avLst/>
          </a:prstGeom>
        </p:spPr>
        <p:txBody>
          <a:bodyPr vert="horz" lIns="144018" tIns="72009" rIns="144018" bIns="72009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10101" y="1655165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10101" y="1666329"/>
            <a:ext cx="13591699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18" tIns="72009" rIns="144018" bIns="72009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40068" indent="-54006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000" kern="1200">
          <a:solidFill>
            <a:schemeClr val="tx2"/>
          </a:solidFill>
          <a:latin typeface="+mn-lt"/>
          <a:ea typeface="+mn-ea"/>
          <a:cs typeface="+mn-cs"/>
        </a:defRPr>
      </a:lvl1pPr>
      <a:lvl2pPr marL="1170146" indent="-45005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225" indent="-36004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3pPr>
      <a:lvl4pPr marL="2520315" indent="-36004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240405" indent="-36004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960495" indent="-36004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4680585" indent="-36004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675" indent="-36004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20765" indent="-36004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760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057275"/>
            <a:ext cx="5105400" cy="1571625"/>
          </a:xfrm>
        </p:spPr>
        <p:txBody>
          <a:bodyPr>
            <a:normAutofit fontScale="90000"/>
          </a:bodyPr>
          <a:lstStyle/>
          <a:p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Вопрос №1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7700" y="3648075"/>
            <a:ext cx="12961620" cy="346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00"/>
                </a:solidFill>
                <a:latin typeface="Georgia" pitchFamily="18" charset="0"/>
              </a:rPr>
              <a:t>Что делили два брата в стихотворении Егора Полянского «Делёжка»?</a:t>
            </a:r>
            <a:endParaRPr lang="ru-RU" b="1" dirty="0">
              <a:solidFill>
                <a:srgbClr val="99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07316">
            <a:off x="2043941" y="410212"/>
            <a:ext cx="10257925" cy="10242359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45423">
            <a:off x="3473400" y="1998619"/>
            <a:ext cx="7212364" cy="7091997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22817">
            <a:off x="4841488" y="3205063"/>
            <a:ext cx="4541687" cy="462427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113206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2"/>
            <a:ext cx="11963400" cy="6163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960878">
            <a:off x="318236" y="235272"/>
            <a:ext cx="5401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2. Какая птица в рассказе Е.Носова спасла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от града своё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потомство? </a:t>
            </a:r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7700" y="3419475"/>
            <a:ext cx="12877800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8E00"/>
                </a:solidFill>
                <a:latin typeface="Georgia" pitchFamily="18" charset="0"/>
              </a:rPr>
              <a:t>Чем воспользовались хозяева кота, </a:t>
            </a:r>
          </a:p>
          <a:p>
            <a:pPr marL="3175" indent="-3175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8E00"/>
                </a:solidFill>
                <a:latin typeface="Georgia" pitchFamily="18" charset="0"/>
              </a:rPr>
              <a:t>в рассказе  Олега </a:t>
            </a:r>
            <a:r>
              <a:rPr lang="ru-RU" sz="4800" b="1" dirty="0" err="1" smtClean="0">
                <a:solidFill>
                  <a:srgbClr val="008E00"/>
                </a:solidFill>
                <a:latin typeface="Georgia" pitchFamily="18" charset="0"/>
              </a:rPr>
              <a:t>Кургузова</a:t>
            </a:r>
            <a:r>
              <a:rPr lang="ru-RU" sz="4800" b="1" dirty="0" smtClean="0">
                <a:solidFill>
                  <a:srgbClr val="008E00"/>
                </a:solidFill>
                <a:latin typeface="Georgia" pitchFamily="18" charset="0"/>
              </a:rPr>
              <a:t>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8E00"/>
                </a:solidFill>
                <a:latin typeface="Georgia" pitchFamily="18" charset="0"/>
              </a:rPr>
              <a:t>чтобы понять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8E00"/>
                </a:solidFill>
                <a:latin typeface="Georgia" pitchFamily="18" charset="0"/>
              </a:rPr>
              <a:t>сухопутный он или морской?</a:t>
            </a:r>
            <a:endParaRPr lang="ru-RU" sz="4800" b="1" dirty="0">
              <a:solidFill>
                <a:srgbClr val="008E00"/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4900" y="1057275"/>
            <a:ext cx="5105400" cy="1571625"/>
          </a:xfrm>
          <a:prstGeom prst="rect">
            <a:avLst/>
          </a:prstGeom>
        </p:spPr>
        <p:txBody>
          <a:bodyPr vert="horz" lIns="144018" tIns="72009" rIns="144018" bIns="72009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Courier New" pitchFamily="49" charset="0"/>
              </a:rPr>
              <a:t>Вопрос №3</a:t>
            </a:r>
            <a: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</a:br>
            <a:endParaRPr kumimoji="0" lang="ru-RU" sz="57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326">
            <a:off x="1992077" y="309941"/>
            <a:ext cx="10341778" cy="10326085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538">
            <a:off x="3560497" y="1901257"/>
            <a:ext cx="7285787" cy="706048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5654">
            <a:off x="4959751" y="3266055"/>
            <a:ext cx="4433160" cy="443721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063062" y="354179"/>
            <a:ext cx="9868538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5"/>
            <a:ext cx="12039600" cy="6163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245438">
            <a:off x="330686" y="62178"/>
            <a:ext cx="55566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3.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Чем воспользовались хозяева кота, в рассказе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О.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Кургузова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чтобы понять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сухопутный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он или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морской?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 rot="2311701">
            <a:off x="7308937" y="5680725"/>
            <a:ext cx="1836834" cy="124959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7512">
            <a:off x="1992077" y="309941"/>
            <a:ext cx="10341778" cy="10326085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538">
            <a:off x="3560497" y="1901257"/>
            <a:ext cx="7285787" cy="706048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5654">
            <a:off x="4959751" y="3266055"/>
            <a:ext cx="4433160" cy="443721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063062" y="354179"/>
            <a:ext cx="9868538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3"/>
            <a:ext cx="12039600" cy="6163949"/>
          </a:xfrm>
          <a:prstGeom prst="rect">
            <a:avLst/>
          </a:prstGeom>
          <a:noFill/>
        </p:spPr>
      </p:pic>
      <p:pic>
        <p:nvPicPr>
          <p:cNvPr id="12" name="Picture 3" descr="C:\Users\admin\Рабочий стол\круги Луллия к семинару\кургуз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8700" y="904875"/>
            <a:ext cx="4648200" cy="7344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305300" y="8601075"/>
            <a:ext cx="5867400" cy="1081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44018" tIns="72009" rIns="144018" bIns="72009" rtlCol="0" anchor="ctr">
            <a:normAutofit fontScale="97500"/>
          </a:bodyPr>
          <a:lstStyle/>
          <a:p>
            <a:pPr marL="0" marR="0" lvl="0" indent="0" algn="ctr" defTabSz="14401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Олег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Кургузов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1245438">
            <a:off x="330686" y="62178"/>
            <a:ext cx="55566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3.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Чем воспользовались хозяева кота, в рассказе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О.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Кургузова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чтобы понять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сухопутный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он или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морской?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 rot="21286875">
            <a:off x="3768028" y="4604829"/>
            <a:ext cx="1296960" cy="2057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86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3318">
            <a:off x="1992077" y="309941"/>
            <a:ext cx="10341778" cy="10326085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538">
            <a:off x="3560497" y="1901257"/>
            <a:ext cx="7285787" cy="706048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83542">
            <a:off x="4959751" y="3266055"/>
            <a:ext cx="4433160" cy="443721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063062" y="354179"/>
            <a:ext cx="9868538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3"/>
            <a:ext cx="12039600" cy="61639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245438">
            <a:off x="330686" y="62178"/>
            <a:ext cx="55566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3.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Чем воспользовались хозяева кота, в рассказе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О.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Кургузова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чтобы понять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сухопутный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он или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морской?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 rot="15415809">
            <a:off x="10212522" y="3518832"/>
            <a:ext cx="2175967" cy="14975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520000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3462">
            <a:off x="1992077" y="309941"/>
            <a:ext cx="10341778" cy="10326085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76486">
            <a:off x="3560497" y="1901257"/>
            <a:ext cx="7285787" cy="706048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75198">
            <a:off x="4959751" y="3266055"/>
            <a:ext cx="4433160" cy="443721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18144">
            <a:off x="2063062" y="354179"/>
            <a:ext cx="9868538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3"/>
            <a:ext cx="12039600" cy="61639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245438">
            <a:off x="330686" y="62178"/>
            <a:ext cx="55566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3.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Чем воспользовались хозяева кота, в рассказе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О.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Кургузова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чтобы понять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сухопутный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он или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морской?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6300" y="2809875"/>
            <a:ext cx="12573000" cy="568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Georgia" pitchFamily="18" charset="0"/>
              </a:rPr>
              <a:t>Кто виноват в том,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Georgia" pitchFamily="18" charset="0"/>
              </a:rPr>
              <a:t>что любимая голубая чашка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Georgia" pitchFamily="18" charset="0"/>
              </a:rPr>
              <a:t>мамы Маруси,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Georgia" pitchFamily="18" charset="0"/>
              </a:rPr>
              <a:t>в рассказе Аркадия Гайдара,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Georgia" pitchFamily="18" charset="0"/>
              </a:rPr>
              <a:t>разбилась?</a:t>
            </a:r>
            <a:endParaRPr lang="ru-RU" sz="48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4900" y="1057275"/>
            <a:ext cx="5105400" cy="1571625"/>
          </a:xfrm>
          <a:prstGeom prst="rect">
            <a:avLst/>
          </a:prstGeom>
        </p:spPr>
        <p:txBody>
          <a:bodyPr vert="horz" lIns="144018" tIns="72009" rIns="144018" bIns="72009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Courier New" pitchFamily="49" charset="0"/>
              </a:rPr>
              <a:t>Вопрос №4</a:t>
            </a:r>
            <a: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</a:br>
            <a:endParaRPr kumimoji="0" lang="ru-RU" sz="57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34422">
            <a:off x="2042784" y="266863"/>
            <a:ext cx="10427458" cy="10470761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84958">
            <a:off x="3592390" y="2072880"/>
            <a:ext cx="7108768" cy="692659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05463">
            <a:off x="4982208" y="3345020"/>
            <a:ext cx="4360836" cy="440664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054264" y="327391"/>
            <a:ext cx="9958898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9418144">
            <a:off x="2136763" y="327706"/>
            <a:ext cx="9997855" cy="9760040"/>
          </a:xfrm>
          <a:prstGeom prst="arc">
            <a:avLst>
              <a:gd name="adj1" fmla="val 16173421"/>
              <a:gd name="adj2" fmla="val 2067248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466725"/>
            <a:ext cx="11963400" cy="6043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960878">
            <a:off x="391431" y="161864"/>
            <a:ext cx="5401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Кто виноват в том, что любимая голубая чашка мамы Маруси 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 рассказе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 Гайдара,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разбилась?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 rot="19952259">
            <a:off x="5104455" y="5598469"/>
            <a:ext cx="1828800" cy="12689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34422">
            <a:off x="2042784" y="266863"/>
            <a:ext cx="10427458" cy="10470761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84958">
            <a:off x="3592390" y="2072880"/>
            <a:ext cx="7108768" cy="692659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05463">
            <a:off x="4982208" y="3345020"/>
            <a:ext cx="4360836" cy="4406649"/>
          </a:xfrm>
          <a:prstGeom prst="rect">
            <a:avLst/>
          </a:prstGeom>
          <a:noFill/>
        </p:spPr>
      </p:pic>
      <p:sp>
        <p:nvSpPr>
          <p:cNvPr id="13" name="Дуга 12"/>
          <p:cNvSpPr/>
          <p:nvPr/>
        </p:nvSpPr>
        <p:spPr>
          <a:xfrm rot="19418144">
            <a:off x="2057087" y="335988"/>
            <a:ext cx="9929899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52900" y="8448675"/>
            <a:ext cx="5867400" cy="1081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44018" tIns="72009" rIns="144018" bIns="72009" rtlCol="0" anchor="ctr">
            <a:normAutofit fontScale="67500" lnSpcReduction="20000"/>
          </a:bodyPr>
          <a:lstStyle/>
          <a:p>
            <a:pPr marL="0" marR="0" lvl="0" indent="0" algn="ctr" defTabSz="14401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Аркадий Гайдар</a:t>
            </a:r>
            <a:endParaRPr kumimoji="0" lang="ru-RU" sz="6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Дуга 14"/>
          <p:cNvSpPr/>
          <p:nvPr/>
        </p:nvSpPr>
        <p:spPr>
          <a:xfrm rot="19418144">
            <a:off x="2136763" y="327706"/>
            <a:ext cx="9997855" cy="9760040"/>
          </a:xfrm>
          <a:prstGeom prst="arc">
            <a:avLst>
              <a:gd name="adj1" fmla="val 16173421"/>
              <a:gd name="adj2" fmla="val 2067248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466725"/>
            <a:ext cx="11963400" cy="6043842"/>
          </a:xfrm>
          <a:prstGeom prst="rect">
            <a:avLst/>
          </a:prstGeom>
          <a:noFill/>
        </p:spPr>
      </p:pic>
      <p:pic>
        <p:nvPicPr>
          <p:cNvPr id="12" name="Picture 2" descr="C:\Users\admin\Рабочий стол\круги Луллия к семинару\гайда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4900" y="1209675"/>
            <a:ext cx="4387850" cy="647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9182100" y="4638675"/>
            <a:ext cx="1447800" cy="1981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960878">
            <a:off x="391431" y="161864"/>
            <a:ext cx="5401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Кто виноват в том, что любимая голубая чашка мамы Маруси 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 рассказе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 Гайдара,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разбилась?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34422">
            <a:off x="2042784" y="266863"/>
            <a:ext cx="10427458" cy="10470761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70182">
            <a:off x="3592390" y="2072880"/>
            <a:ext cx="7108768" cy="692659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66130">
            <a:off x="4982208" y="3345020"/>
            <a:ext cx="4360836" cy="440664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057087" y="335988"/>
            <a:ext cx="9929899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418144">
            <a:off x="2136763" y="327706"/>
            <a:ext cx="9997855" cy="9760040"/>
          </a:xfrm>
          <a:prstGeom prst="arc">
            <a:avLst>
              <a:gd name="adj1" fmla="val 16173421"/>
              <a:gd name="adj2" fmla="val 2067248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81100" y="-466726"/>
            <a:ext cx="11887200" cy="6043842"/>
          </a:xfrm>
          <a:prstGeom prst="rect">
            <a:avLst/>
          </a:prstGeom>
          <a:noFill/>
        </p:spPr>
      </p:pic>
      <p:sp>
        <p:nvSpPr>
          <p:cNvPr id="11" name="Овал 10">
            <a:hlinkClick r:id="rId8" action="ppaction://hlinksldjump"/>
          </p:cNvPr>
          <p:cNvSpPr/>
          <p:nvPr/>
        </p:nvSpPr>
        <p:spPr>
          <a:xfrm>
            <a:off x="5829300" y="9058275"/>
            <a:ext cx="25908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960878">
            <a:off x="391431" y="161864"/>
            <a:ext cx="5401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Кто виноват в том, что любимая голубая чашка мамы Маруси 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 рассказе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 Гайдара,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разбилась?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3" cstate="print"/>
          <a:srcRect b="22879"/>
          <a:stretch>
            <a:fillRect/>
          </a:stretch>
        </p:blipFill>
        <p:spPr bwMode="auto">
          <a:xfrm flipV="1">
            <a:off x="1409700" y="0"/>
            <a:ext cx="11277600" cy="5577123"/>
          </a:xfrm>
          <a:prstGeom prst="rect">
            <a:avLst/>
          </a:prstGeom>
          <a:noFill/>
        </p:spPr>
      </p:pic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4" cstate="print"/>
          <a:srcRect b="8890"/>
          <a:stretch>
            <a:fillRect/>
          </a:stretch>
        </p:blipFill>
        <p:spPr bwMode="auto">
          <a:xfrm flipV="1">
            <a:off x="2171700" y="0"/>
            <a:ext cx="9982200" cy="5564502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7831">
            <a:off x="2018872" y="449695"/>
            <a:ext cx="10296977" cy="10188086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25084">
            <a:off x="3560850" y="1968824"/>
            <a:ext cx="7147983" cy="705547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04522">
            <a:off x="4974180" y="3367973"/>
            <a:ext cx="4293321" cy="4237091"/>
          </a:xfrm>
          <a:prstGeom prst="rect">
            <a:avLst/>
          </a:prstGeom>
          <a:noFill/>
        </p:spPr>
      </p:pic>
      <p:sp>
        <p:nvSpPr>
          <p:cNvPr id="11" name="Дуга 10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043142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9418144">
            <a:off x="2064400" y="493803"/>
            <a:ext cx="9824920" cy="9385234"/>
          </a:xfrm>
          <a:prstGeom prst="arc">
            <a:avLst>
              <a:gd name="adj1" fmla="val 16046175"/>
              <a:gd name="adj2" fmla="val 20873080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3" cstate="print"/>
          <a:srcRect b="22879"/>
          <a:stretch>
            <a:fillRect/>
          </a:stretch>
        </p:blipFill>
        <p:spPr bwMode="auto">
          <a:xfrm flipV="1">
            <a:off x="1409700" y="0"/>
            <a:ext cx="11277600" cy="557712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20960878">
            <a:off x="466175" y="462262"/>
            <a:ext cx="5170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1. Что делили два брата в стихотворении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Е. Полянского «Делёжка»?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4991100" y="4486275"/>
            <a:ext cx="1524000" cy="1219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34422">
            <a:off x="2042784" y="266863"/>
            <a:ext cx="10427458" cy="10470761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310">
            <a:off x="3592390" y="2072880"/>
            <a:ext cx="7108768" cy="692659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21698">
            <a:off x="4982208" y="3345020"/>
            <a:ext cx="4360836" cy="440664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18144">
            <a:off x="2057087" y="335988"/>
            <a:ext cx="9929899" cy="9434269"/>
          </a:xfrm>
          <a:prstGeom prst="arc">
            <a:avLst>
              <a:gd name="adj1" fmla="val 16101601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418144">
            <a:off x="2136763" y="327706"/>
            <a:ext cx="9997855" cy="9760040"/>
          </a:xfrm>
          <a:prstGeom prst="arc">
            <a:avLst>
              <a:gd name="adj1" fmla="val 16173421"/>
              <a:gd name="adj2" fmla="val 2067248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81100" y="-466726"/>
            <a:ext cx="11887200" cy="604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20960878">
            <a:off x="391431" y="161864"/>
            <a:ext cx="5401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Кто виноват в том, что любимая голубая чашка мамы Маруси 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 рассказе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 Гайдара,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разбилась?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7300" y="3724275"/>
            <a:ext cx="11734800" cy="222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990000"/>
                </a:solidFill>
                <a:latin typeface="Georgia" pitchFamily="18" charset="0"/>
              </a:rPr>
              <a:t>Сколько было воробьев в стихотворение А.М. Алферовой?</a:t>
            </a:r>
            <a:endParaRPr lang="ru-RU" sz="48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04900" y="1057275"/>
            <a:ext cx="5105400" cy="1571625"/>
          </a:xfrm>
          <a:prstGeom prst="rect">
            <a:avLst/>
          </a:prstGeom>
        </p:spPr>
        <p:txBody>
          <a:bodyPr vert="horz" lIns="144018" tIns="72009" rIns="144018" bIns="72009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Courier New" pitchFamily="49" charset="0"/>
              </a:rPr>
              <a:t>Вопрос №5</a:t>
            </a:r>
            <a: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</a:br>
            <a:endParaRPr kumimoji="0" lang="ru-RU" sz="57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542925"/>
            <a:ext cx="10134600" cy="6107426"/>
          </a:xfrm>
          <a:prstGeom prst="rect">
            <a:avLst/>
          </a:prstGeom>
          <a:noFill/>
        </p:spPr>
      </p:pic>
      <p:pic>
        <p:nvPicPr>
          <p:cNvPr id="1026" name="Picture 2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9591">
            <a:off x="1978087" y="292257"/>
            <a:ext cx="10486781" cy="10269118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15792" y="1895473"/>
            <a:ext cx="7318907" cy="7147946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46764">
            <a:off x="4976912" y="3172519"/>
            <a:ext cx="4522407" cy="449598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27581">
            <a:off x="1415273" y="449587"/>
            <a:ext cx="10663848" cy="9644375"/>
          </a:xfrm>
          <a:prstGeom prst="arc">
            <a:avLst>
              <a:gd name="adj1" fmla="val 16402529"/>
              <a:gd name="adj2" fmla="val 2087246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952500" y="-1076325"/>
            <a:ext cx="12496800" cy="670560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 rot="2437511">
            <a:off x="3517091" y="8162571"/>
            <a:ext cx="2231785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960878">
            <a:off x="318236" y="573826"/>
            <a:ext cx="54019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Сколько было воробьёв 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стихотворении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А.М. Алфёровой?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4" name="Овал 13">
            <a:hlinkClick r:id="rId8" action="ppaction://hlinksldjump"/>
          </p:cNvPr>
          <p:cNvSpPr/>
          <p:nvPr/>
        </p:nvSpPr>
        <p:spPr>
          <a:xfrm rot="948315">
            <a:off x="4990366" y="4332398"/>
            <a:ext cx="1858156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542925"/>
            <a:ext cx="10134600" cy="6107426"/>
          </a:xfrm>
          <a:prstGeom prst="rect">
            <a:avLst/>
          </a:prstGeom>
          <a:noFill/>
        </p:spPr>
      </p:pic>
      <p:pic>
        <p:nvPicPr>
          <p:cNvPr id="1026" name="Picture 2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9591">
            <a:off x="1978087" y="292257"/>
            <a:ext cx="10486781" cy="10269118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15792" y="1895473"/>
            <a:ext cx="7318907" cy="7147946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46764">
            <a:off x="4976912" y="3172519"/>
            <a:ext cx="4522407" cy="449598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27581">
            <a:off x="1415273" y="449587"/>
            <a:ext cx="10663848" cy="9644375"/>
          </a:xfrm>
          <a:prstGeom prst="arc">
            <a:avLst>
              <a:gd name="adj1" fmla="val 16402529"/>
              <a:gd name="adj2" fmla="val 2087246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952500" y="-1076325"/>
            <a:ext cx="12496800" cy="670560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 rot="2437511">
            <a:off x="3517091" y="8162571"/>
            <a:ext cx="2231785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960878">
            <a:off x="318236" y="573826"/>
            <a:ext cx="54019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Сколько было воробьёв 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стихотворении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А.М. Алфёровой?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2" name="Picture 2" descr="C:\Users\admin\Рабочий стол\круги Луллия к семинару\алферов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499" y="1362075"/>
            <a:ext cx="5021049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305300" y="8372475"/>
            <a:ext cx="5867400" cy="1081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44018" tIns="72009" rIns="144018" bIns="72009" rtlCol="0" anchor="ctr">
            <a:noAutofit/>
          </a:bodyPr>
          <a:lstStyle/>
          <a:p>
            <a:pPr marL="0" marR="0" lvl="0" indent="0" algn="ctr" defTabSz="14401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Анна Михайловна Алфёрова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3695700" y="4486275"/>
            <a:ext cx="1371600" cy="1981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542925"/>
            <a:ext cx="10134600" cy="6107426"/>
          </a:xfrm>
          <a:prstGeom prst="rect">
            <a:avLst/>
          </a:prstGeom>
          <a:noFill/>
        </p:spPr>
      </p:pic>
      <p:pic>
        <p:nvPicPr>
          <p:cNvPr id="1026" name="Picture 2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9591">
            <a:off x="1978087" y="292257"/>
            <a:ext cx="10486781" cy="10269118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15792" y="1895473"/>
            <a:ext cx="7318907" cy="7147946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809">
            <a:off x="4976912" y="3172519"/>
            <a:ext cx="4522407" cy="449598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27581">
            <a:off x="1415273" y="449587"/>
            <a:ext cx="10663848" cy="9644375"/>
          </a:xfrm>
          <a:prstGeom prst="arc">
            <a:avLst>
              <a:gd name="adj1" fmla="val 16402529"/>
              <a:gd name="adj2" fmla="val 2087246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952500" y="-1076325"/>
            <a:ext cx="12496800" cy="6705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20960878">
            <a:off x="318236" y="573826"/>
            <a:ext cx="54019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Сколько было воробьёв 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стихотворении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А.М. Алфёровой?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 rot="2437511">
            <a:off x="3517091" y="8162571"/>
            <a:ext cx="2231785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247900" y="-619125"/>
            <a:ext cx="10134600" cy="6107426"/>
          </a:xfrm>
          <a:prstGeom prst="rect">
            <a:avLst/>
          </a:prstGeom>
          <a:noFill/>
        </p:spPr>
      </p:pic>
      <p:pic>
        <p:nvPicPr>
          <p:cNvPr id="1026" name="Picture 2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9591">
            <a:off x="1978087" y="292257"/>
            <a:ext cx="10486781" cy="10269118"/>
          </a:xfrm>
          <a:prstGeom prst="rect">
            <a:avLst/>
          </a:prstGeom>
          <a:noFill/>
        </p:spPr>
      </p:pic>
      <p:sp>
        <p:nvSpPr>
          <p:cNvPr id="12" name="Дуга 11"/>
          <p:cNvSpPr/>
          <p:nvPr/>
        </p:nvSpPr>
        <p:spPr>
          <a:xfrm rot="19418144">
            <a:off x="2135659" y="324342"/>
            <a:ext cx="10009202" cy="9760039"/>
          </a:xfrm>
          <a:prstGeom prst="arc">
            <a:avLst>
              <a:gd name="adj1" fmla="val 16213590"/>
              <a:gd name="adj2" fmla="val 2067248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615792" y="1895473"/>
            <a:ext cx="7318907" cy="7147946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809">
            <a:off x="4976912" y="3172519"/>
            <a:ext cx="4522407" cy="449598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27581">
            <a:off x="1498067" y="488216"/>
            <a:ext cx="10631615" cy="9613363"/>
          </a:xfrm>
          <a:prstGeom prst="arc">
            <a:avLst>
              <a:gd name="adj1" fmla="val 16402529"/>
              <a:gd name="adj2" fmla="val 20872462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952500" y="-1076325"/>
            <a:ext cx="12496800" cy="67056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0960878">
            <a:off x="318236" y="573826"/>
            <a:ext cx="54019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Сколько было воробьёв 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стихотворении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А.М. Алфёровой?</a:t>
            </a:r>
          </a:p>
          <a:p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96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0"/>
            <a:ext cx="9982200" cy="5564502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7831">
            <a:off x="2018872" y="449695"/>
            <a:ext cx="10296977" cy="10188086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25084">
            <a:off x="3560850" y="1968824"/>
            <a:ext cx="7147983" cy="705547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04522">
            <a:off x="4974180" y="3367973"/>
            <a:ext cx="4293321" cy="423709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00500" y="8524875"/>
            <a:ext cx="6709410" cy="1081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44018" tIns="72009" rIns="144018" bIns="72009" rtlCol="0" anchor="ctr">
            <a:normAutofit fontScale="75000" lnSpcReduction="20000"/>
          </a:bodyPr>
          <a:lstStyle/>
          <a:p>
            <a:pPr marL="0" marR="0" lvl="0" indent="0" algn="ctr" defTabSz="14401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Егор Полянский</a:t>
            </a:r>
            <a:endParaRPr kumimoji="0" lang="ru-RU" sz="6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Дуга 10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043142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418144">
            <a:off x="2064400" y="493803"/>
            <a:ext cx="9824920" cy="9385234"/>
          </a:xfrm>
          <a:prstGeom prst="arc">
            <a:avLst>
              <a:gd name="adj1" fmla="val 16046175"/>
              <a:gd name="adj2" fmla="val 20873080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409700" y="0"/>
            <a:ext cx="11277600" cy="5577123"/>
          </a:xfrm>
          <a:prstGeom prst="rect">
            <a:avLst/>
          </a:prstGeom>
          <a:noFill/>
        </p:spPr>
      </p:pic>
      <p:pic>
        <p:nvPicPr>
          <p:cNvPr id="8" name="Picture 5" descr="C:\Users\admin\Рабочий стол\круги Луллия к семинару\полянски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7300" y="1209675"/>
            <a:ext cx="4402138" cy="65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20960878">
            <a:off x="466175" y="462262"/>
            <a:ext cx="5170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1. Что делили два брата в стихотворении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Е. Полянского «Делёжка»?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3" name="Овал 12">
            <a:hlinkClick r:id="rId9" action="ppaction://hlinksldjump"/>
          </p:cNvPr>
          <p:cNvSpPr/>
          <p:nvPr/>
        </p:nvSpPr>
        <p:spPr>
          <a:xfrm rot="20864972">
            <a:off x="6780973" y="7591000"/>
            <a:ext cx="2198196" cy="1305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3" cstate="print"/>
          <a:srcRect b="22879"/>
          <a:stretch>
            <a:fillRect/>
          </a:stretch>
        </p:blipFill>
        <p:spPr bwMode="auto">
          <a:xfrm flipV="1">
            <a:off x="1409700" y="-1"/>
            <a:ext cx="11353800" cy="5577123"/>
          </a:xfrm>
          <a:prstGeom prst="rect">
            <a:avLst/>
          </a:prstGeom>
          <a:noFill/>
        </p:spPr>
      </p:pic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4" cstate="print"/>
          <a:srcRect b="8890"/>
          <a:stretch>
            <a:fillRect/>
          </a:stretch>
        </p:blipFill>
        <p:spPr bwMode="auto">
          <a:xfrm flipV="1">
            <a:off x="2171700" y="0"/>
            <a:ext cx="9906000" cy="5564502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7831">
            <a:off x="2018872" y="449695"/>
            <a:ext cx="10296977" cy="10188086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19692">
            <a:off x="3560850" y="1968824"/>
            <a:ext cx="7147983" cy="705547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974180" y="3367973"/>
            <a:ext cx="4293321" cy="4237091"/>
          </a:xfrm>
          <a:prstGeom prst="rect">
            <a:avLst/>
          </a:prstGeom>
          <a:noFill/>
        </p:spPr>
      </p:pic>
      <p:sp>
        <p:nvSpPr>
          <p:cNvPr id="11" name="Дуга 10"/>
          <p:cNvSpPr/>
          <p:nvPr/>
        </p:nvSpPr>
        <p:spPr>
          <a:xfrm rot="19418144">
            <a:off x="2064400" y="493803"/>
            <a:ext cx="9824920" cy="9385234"/>
          </a:xfrm>
          <a:prstGeom prst="arc">
            <a:avLst>
              <a:gd name="adj1" fmla="val 16046175"/>
              <a:gd name="adj2" fmla="val 20873080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9418144">
            <a:off x="2148833" y="439261"/>
            <a:ext cx="9824920" cy="9614499"/>
          </a:xfrm>
          <a:prstGeom prst="arc">
            <a:avLst>
              <a:gd name="adj1" fmla="val 16095572"/>
              <a:gd name="adj2" fmla="val 20803657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3" cstate="print"/>
          <a:srcRect b="22879"/>
          <a:stretch>
            <a:fillRect/>
          </a:stretch>
        </p:blipFill>
        <p:spPr bwMode="auto">
          <a:xfrm flipV="1">
            <a:off x="1409700" y="0"/>
            <a:ext cx="11277600" cy="557712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20960878">
            <a:off x="466175" y="462262"/>
            <a:ext cx="5170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1. Что делили два брата в стихотворении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Е. Полянского «Делёжка»?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 rot="18973351">
            <a:off x="9343131" y="7416309"/>
            <a:ext cx="2286000" cy="160422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700000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0"/>
            <a:ext cx="9982200" cy="5564502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7831">
            <a:off x="2018872" y="449695"/>
            <a:ext cx="10296977" cy="10188086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00050">
            <a:off x="3560850" y="1968824"/>
            <a:ext cx="7147983" cy="7055478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74180" y="3367973"/>
            <a:ext cx="4293321" cy="4237091"/>
          </a:xfrm>
          <a:prstGeom prst="rect">
            <a:avLst/>
          </a:prstGeom>
          <a:noFill/>
        </p:spPr>
      </p:pic>
      <p:sp>
        <p:nvSpPr>
          <p:cNvPr id="12" name="Овал 11">
            <a:hlinkClick r:id="rId7" action="ppaction://hlinksldjump"/>
          </p:cNvPr>
          <p:cNvSpPr/>
          <p:nvPr/>
        </p:nvSpPr>
        <p:spPr>
          <a:xfrm rot="20864972">
            <a:off x="6780973" y="7591000"/>
            <a:ext cx="2198196" cy="1305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043142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148833" y="439261"/>
            <a:ext cx="9824920" cy="9614499"/>
          </a:xfrm>
          <a:prstGeom prst="arc">
            <a:avLst>
              <a:gd name="adj1" fmla="val 16095572"/>
              <a:gd name="adj2" fmla="val 20803657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8" cstate="print"/>
          <a:srcRect b="22879"/>
          <a:stretch>
            <a:fillRect/>
          </a:stretch>
        </p:blipFill>
        <p:spPr bwMode="auto">
          <a:xfrm flipV="1">
            <a:off x="1409700" y="0"/>
            <a:ext cx="11277600" cy="557712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20960878">
            <a:off x="466175" y="462262"/>
            <a:ext cx="5170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1. Что делили два брата в стихотворении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Е. Полянского «Делёжка»?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860000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23900" y="3571875"/>
            <a:ext cx="12961620" cy="346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Georgia" pitchFamily="18" charset="0"/>
              </a:rPr>
              <a:t>Какая птица в рассказе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Georgia" pitchFamily="18" charset="0"/>
              </a:rPr>
              <a:t>Евгения Носова спасла от града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Georgia" pitchFamily="18" charset="0"/>
              </a:rPr>
              <a:t>своё потомство? </a:t>
            </a:r>
            <a:endParaRPr lang="ru-RU" sz="48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4900" y="1057275"/>
            <a:ext cx="5105400" cy="1571625"/>
          </a:xfrm>
          <a:prstGeom prst="rect">
            <a:avLst/>
          </a:prstGeom>
        </p:spPr>
        <p:txBody>
          <a:bodyPr vert="horz" lIns="144018" tIns="72009" rIns="144018" bIns="72009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Courier New" pitchFamily="49" charset="0"/>
              </a:rPr>
              <a:t>Вопрос №2</a:t>
            </a:r>
            <a: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kumimoji="0" lang="ru-RU" sz="57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</a:br>
            <a:endParaRPr kumimoji="0" lang="ru-RU" sz="57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42">
            <a:off x="2043941" y="410212"/>
            <a:ext cx="10257925" cy="10242359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66508">
            <a:off x="3620638" y="1983894"/>
            <a:ext cx="7145460" cy="703620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23545">
            <a:off x="5022778" y="3331627"/>
            <a:ext cx="4293321" cy="433842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110738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2"/>
            <a:ext cx="11963400" cy="6163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960878">
            <a:off x="318236" y="235272"/>
            <a:ext cx="5401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2. Какая птица в рассказе Е.Носова спасла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от града своё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потомство? </a:t>
            </a:r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>
            <a:off x="9410700" y="4562475"/>
            <a:ext cx="1295400" cy="2057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6515100" y="3343275"/>
            <a:ext cx="12954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42">
            <a:off x="2043941" y="410212"/>
            <a:ext cx="10257925" cy="10242359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66508">
            <a:off x="3620638" y="1983894"/>
            <a:ext cx="7145460" cy="703620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23545">
            <a:off x="5022778" y="3331627"/>
            <a:ext cx="4293321" cy="433842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110738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2"/>
            <a:ext cx="11963400" cy="6163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960878">
            <a:off x="318236" y="235272"/>
            <a:ext cx="5401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2. Какая птица в рассказе Е.Носова спасла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от града своё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потомство? </a:t>
            </a:r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admin\Рабочий стол\круги Луллия к семинару\е.нос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4900" y="752475"/>
            <a:ext cx="4471987" cy="662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381500" y="8067675"/>
            <a:ext cx="5867400" cy="1081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44018" tIns="72009" rIns="144018" bIns="72009" rtlCol="0" anchor="ctr">
            <a:normAutofit fontScale="97500"/>
          </a:bodyPr>
          <a:lstStyle/>
          <a:p>
            <a:pPr marL="0" marR="0" lvl="0" indent="0" algn="ctr" defTabSz="14401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Евгений Носов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9410700" y="4562475"/>
            <a:ext cx="1295400" cy="2057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Рабочий стол\Новая папка\с - копия - копия.png"/>
          <p:cNvPicPr>
            <a:picLocks noChangeAspect="1" noChangeArrowheads="1"/>
          </p:cNvPicPr>
          <p:nvPr/>
        </p:nvPicPr>
        <p:blipFill>
          <a:blip r:embed="rId3" cstate="print"/>
          <a:srcRect b="8890"/>
          <a:stretch>
            <a:fillRect/>
          </a:stretch>
        </p:blipFill>
        <p:spPr bwMode="auto">
          <a:xfrm flipV="1">
            <a:off x="2171700" y="-238125"/>
            <a:ext cx="9982200" cy="5802627"/>
          </a:xfrm>
          <a:prstGeom prst="rect">
            <a:avLst/>
          </a:prstGeom>
          <a:noFill/>
        </p:spPr>
      </p:pic>
      <p:pic>
        <p:nvPicPr>
          <p:cNvPr id="18437" name="Picture 5" descr="C:\Users\admin\Рабочий стол\круги Луллия к семинару\пр\круги\он-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42">
            <a:off x="2043941" y="410212"/>
            <a:ext cx="10257925" cy="10242359"/>
          </a:xfrm>
          <a:prstGeom prst="rect">
            <a:avLst/>
          </a:prstGeom>
          <a:noFill/>
        </p:spPr>
      </p:pic>
      <p:pic>
        <p:nvPicPr>
          <p:cNvPr id="18438" name="Picture 6" descr="C:\Users\admin\Рабочий стол\круги Луллия к семинару\пр\круги\он-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72563">
            <a:off x="3620638" y="1983894"/>
            <a:ext cx="7145460" cy="7036200"/>
          </a:xfrm>
          <a:prstGeom prst="rect">
            <a:avLst/>
          </a:prstGeom>
          <a:noFill/>
        </p:spPr>
      </p:pic>
      <p:pic>
        <p:nvPicPr>
          <p:cNvPr id="18436" name="Picture 4" descr="C:\Users\admin\Рабочий стол\круги Луллия к семинару\пр\круги\он 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23545">
            <a:off x="5022778" y="3331627"/>
            <a:ext cx="4293321" cy="433842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255949">
            <a:off x="2419862" y="3066349"/>
            <a:ext cx="1473705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418144">
            <a:off x="2100258" y="467431"/>
            <a:ext cx="9757164" cy="9345379"/>
          </a:xfrm>
          <a:prstGeom prst="arc">
            <a:avLst>
              <a:gd name="adj1" fmla="val 16124312"/>
              <a:gd name="adj2" fmla="val 20803945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admin\Рабочий стол\Новая папка\с - копия.png"/>
          <p:cNvPicPr>
            <a:picLocks noChangeAspect="1" noChangeArrowheads="1"/>
          </p:cNvPicPr>
          <p:nvPr/>
        </p:nvPicPr>
        <p:blipFill>
          <a:blip r:embed="rId7" cstate="print"/>
          <a:srcRect b="22879"/>
          <a:stretch>
            <a:fillRect/>
          </a:stretch>
        </p:blipFill>
        <p:spPr bwMode="auto">
          <a:xfrm flipV="1">
            <a:off x="1104900" y="-586832"/>
            <a:ext cx="11963400" cy="6163949"/>
          </a:xfrm>
          <a:prstGeom prst="rect">
            <a:avLst/>
          </a:prstGeom>
          <a:noFill/>
        </p:spPr>
      </p:pic>
      <p:sp>
        <p:nvSpPr>
          <p:cNvPr id="13" name="Овал 12">
            <a:hlinkClick r:id="rId8" action="ppaction://hlinksldjump"/>
          </p:cNvPr>
          <p:cNvSpPr/>
          <p:nvPr/>
        </p:nvSpPr>
        <p:spPr>
          <a:xfrm rot="1102240">
            <a:off x="2348368" y="3240924"/>
            <a:ext cx="1453225" cy="212404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960878">
            <a:off x="318236" y="235272"/>
            <a:ext cx="5401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2. Какая птица в рассказе Е.Носова спасла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от града своё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</a:rPr>
              <a:t>потомство? </a:t>
            </a:r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280000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1092</TotalTime>
  <Words>414</Words>
  <Application>Microsoft Office PowerPoint</Application>
  <PresentationFormat>Произвольный</PresentationFormat>
  <Paragraphs>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Вопрос №1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ТЛД</dc:creator>
  <cp:lastModifiedBy>Марина</cp:lastModifiedBy>
  <cp:revision>124</cp:revision>
  <dcterms:created xsi:type="dcterms:W3CDTF">2018-09-07T13:30:40Z</dcterms:created>
  <dcterms:modified xsi:type="dcterms:W3CDTF">2021-06-14T12:20:56Z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1367496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