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9" d="100"/>
          <a:sy n="129" d="100"/>
        </p:scale>
        <p:origin x="1056" y="-1512"/>
      </p:cViewPr>
      <p:guideLst>
        <p:guide orient="horz" pos="384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Fokin</a:t>
            </a:r>
            <a:r>
              <a:rPr spc="-5" dirty="0"/>
              <a:t>aL</a:t>
            </a:r>
            <a:r>
              <a:rPr dirty="0"/>
              <a:t>id</a:t>
            </a:r>
            <a:r>
              <a:rPr spc="-5" dirty="0"/>
              <a:t>a</a:t>
            </a:r>
            <a:r>
              <a:rPr dirty="0"/>
              <a:t>.</a:t>
            </a:r>
            <a:r>
              <a:rPr spc="-5" dirty="0"/>
              <a:t>75</a:t>
            </a:r>
            <a:r>
              <a:rPr dirty="0"/>
              <a:t>@</a:t>
            </a:r>
            <a:r>
              <a:rPr spc="10" dirty="0"/>
              <a:t>m</a:t>
            </a:r>
            <a:r>
              <a:rPr spc="-5" dirty="0"/>
              <a:t>a</a:t>
            </a:r>
            <a:r>
              <a:rPr dirty="0"/>
              <a:t>il.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Fokin</a:t>
            </a:r>
            <a:r>
              <a:rPr spc="-5" dirty="0"/>
              <a:t>aL</a:t>
            </a:r>
            <a:r>
              <a:rPr dirty="0"/>
              <a:t>id</a:t>
            </a:r>
            <a:r>
              <a:rPr spc="-5" dirty="0"/>
              <a:t>a</a:t>
            </a:r>
            <a:r>
              <a:rPr dirty="0"/>
              <a:t>.</a:t>
            </a:r>
            <a:r>
              <a:rPr spc="-5" dirty="0"/>
              <a:t>75</a:t>
            </a:r>
            <a:r>
              <a:rPr dirty="0"/>
              <a:t>@</a:t>
            </a:r>
            <a:r>
              <a:rPr spc="10" dirty="0"/>
              <a:t>m</a:t>
            </a:r>
            <a:r>
              <a:rPr spc="-5" dirty="0"/>
              <a:t>a</a:t>
            </a:r>
            <a:r>
              <a:rPr dirty="0"/>
              <a:t>il.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Fokin</a:t>
            </a:r>
            <a:r>
              <a:rPr spc="-5" dirty="0"/>
              <a:t>aL</a:t>
            </a:r>
            <a:r>
              <a:rPr dirty="0"/>
              <a:t>id</a:t>
            </a:r>
            <a:r>
              <a:rPr spc="-5" dirty="0"/>
              <a:t>a</a:t>
            </a:r>
            <a:r>
              <a:rPr dirty="0"/>
              <a:t>.</a:t>
            </a:r>
            <a:r>
              <a:rPr spc="-5" dirty="0"/>
              <a:t>75</a:t>
            </a:r>
            <a:r>
              <a:rPr dirty="0"/>
              <a:t>@</a:t>
            </a:r>
            <a:r>
              <a:rPr spc="10" dirty="0"/>
              <a:t>m</a:t>
            </a:r>
            <a:r>
              <a:rPr spc="-5" dirty="0"/>
              <a:t>a</a:t>
            </a:r>
            <a:r>
              <a:rPr dirty="0"/>
              <a:t>il.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Fokin</a:t>
            </a:r>
            <a:r>
              <a:rPr spc="-5" dirty="0"/>
              <a:t>aL</a:t>
            </a:r>
            <a:r>
              <a:rPr dirty="0"/>
              <a:t>id</a:t>
            </a:r>
            <a:r>
              <a:rPr spc="-5" dirty="0"/>
              <a:t>a</a:t>
            </a:r>
            <a:r>
              <a:rPr dirty="0"/>
              <a:t>.</a:t>
            </a:r>
            <a:r>
              <a:rPr spc="-5" dirty="0"/>
              <a:t>75</a:t>
            </a:r>
            <a:r>
              <a:rPr dirty="0"/>
              <a:t>@</a:t>
            </a:r>
            <a:r>
              <a:rPr spc="10" dirty="0"/>
              <a:t>m</a:t>
            </a:r>
            <a:r>
              <a:rPr spc="-5" dirty="0"/>
              <a:t>a</a:t>
            </a:r>
            <a:r>
              <a:rPr dirty="0"/>
              <a:t>il.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Fokin</a:t>
            </a:r>
            <a:r>
              <a:rPr spc="-5" dirty="0"/>
              <a:t>aL</a:t>
            </a:r>
            <a:r>
              <a:rPr dirty="0"/>
              <a:t>id</a:t>
            </a:r>
            <a:r>
              <a:rPr spc="-5" dirty="0"/>
              <a:t>a</a:t>
            </a:r>
            <a:r>
              <a:rPr dirty="0"/>
              <a:t>.</a:t>
            </a:r>
            <a:r>
              <a:rPr spc="-5" dirty="0"/>
              <a:t>75</a:t>
            </a:r>
            <a:r>
              <a:rPr dirty="0"/>
              <a:t>@</a:t>
            </a:r>
            <a:r>
              <a:rPr spc="10" dirty="0"/>
              <a:t>m</a:t>
            </a:r>
            <a:r>
              <a:rPr spc="-5" dirty="0"/>
              <a:t>a</a:t>
            </a:r>
            <a:r>
              <a:rPr dirty="0"/>
              <a:t>il.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5445" y="252984"/>
            <a:ext cx="6588443" cy="8640233"/>
          </a:xfrm>
          <a:custGeom>
            <a:avLst/>
            <a:gdLst/>
            <a:ahLst/>
            <a:cxnLst/>
            <a:rect l="l" t="t" r="r" b="b"/>
            <a:pathLst>
              <a:path w="8784590" h="6480175">
                <a:moveTo>
                  <a:pt x="0" y="6480048"/>
                </a:moveTo>
                <a:lnTo>
                  <a:pt x="8784336" y="6480048"/>
                </a:lnTo>
                <a:lnTo>
                  <a:pt x="8784336" y="0"/>
                </a:lnTo>
                <a:lnTo>
                  <a:pt x="0" y="0"/>
                </a:lnTo>
                <a:lnTo>
                  <a:pt x="0" y="648004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5445" y="252984"/>
            <a:ext cx="6588443" cy="8640233"/>
          </a:xfrm>
          <a:custGeom>
            <a:avLst/>
            <a:gdLst/>
            <a:ahLst/>
            <a:cxnLst/>
            <a:rect l="l" t="t" r="r" b="b"/>
            <a:pathLst>
              <a:path w="8784590" h="6480175">
                <a:moveTo>
                  <a:pt x="0" y="6480048"/>
                </a:moveTo>
                <a:lnTo>
                  <a:pt x="8784336" y="6480048"/>
                </a:lnTo>
                <a:lnTo>
                  <a:pt x="8784336" y="0"/>
                </a:lnTo>
                <a:lnTo>
                  <a:pt x="0" y="0"/>
                </a:lnTo>
                <a:lnTo>
                  <a:pt x="0" y="6480048"/>
                </a:lnTo>
                <a:close/>
              </a:path>
            </a:pathLst>
          </a:custGeom>
          <a:ln w="25908">
            <a:solidFill>
              <a:srgbClr val="C4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2500884" cy="4446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58259" y="0"/>
            <a:ext cx="2499740" cy="4446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58259" y="4700015"/>
            <a:ext cx="2499740" cy="44439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4700015"/>
            <a:ext cx="2500884" cy="44439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77" y="206350"/>
            <a:ext cx="593384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956" y="2087202"/>
            <a:ext cx="605408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48083" y="8925713"/>
            <a:ext cx="80772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dirty="0"/>
              <a:t>Fokin</a:t>
            </a:r>
            <a:r>
              <a:rPr spc="-5" dirty="0"/>
              <a:t>aL</a:t>
            </a:r>
            <a:r>
              <a:rPr dirty="0"/>
              <a:t>id</a:t>
            </a:r>
            <a:r>
              <a:rPr spc="-5" dirty="0"/>
              <a:t>a</a:t>
            </a:r>
            <a:r>
              <a:rPr dirty="0"/>
              <a:t>.</a:t>
            </a:r>
            <a:r>
              <a:rPr spc="-5" dirty="0"/>
              <a:t>75</a:t>
            </a:r>
            <a:r>
              <a:rPr dirty="0"/>
              <a:t>@</a:t>
            </a:r>
            <a:r>
              <a:rPr spc="10" dirty="0"/>
              <a:t>m</a:t>
            </a:r>
            <a:r>
              <a:rPr spc="-5" dirty="0"/>
              <a:t>a</a:t>
            </a:r>
            <a:r>
              <a:rPr dirty="0"/>
              <a:t>il.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514600"/>
            <a:ext cx="5695474" cy="3949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5755"/>
              </a:lnSpc>
            </a:pPr>
            <a:r>
              <a:rPr lang="ru-RU" sz="3200" b="1" dirty="0">
                <a:latin typeface="Cambria"/>
                <a:cs typeface="Cambria"/>
              </a:rPr>
              <a:t>Маршрут выходного дня:</a:t>
            </a:r>
          </a:p>
          <a:p>
            <a:pPr marL="1905" algn="ctr">
              <a:lnSpc>
                <a:spcPts val="5755"/>
              </a:lnSpc>
            </a:pPr>
            <a:r>
              <a:rPr sz="3200" b="1" dirty="0">
                <a:latin typeface="Cambria"/>
                <a:cs typeface="Cambria"/>
              </a:rPr>
              <a:t>ПАМЯТНИКИ </a:t>
            </a:r>
            <a:r>
              <a:rPr sz="3200" b="1" spc="-5" dirty="0">
                <a:latin typeface="Cambria"/>
                <a:cs typeface="Cambria"/>
              </a:rPr>
              <a:t>ГЕРОЯМ</a:t>
            </a:r>
            <a:r>
              <a:rPr sz="3200" b="1" spc="-7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И</a:t>
            </a:r>
            <a:endParaRPr sz="3200" dirty="0">
              <a:latin typeface="Cambria"/>
              <a:cs typeface="Cambria"/>
            </a:endParaRPr>
          </a:p>
          <a:p>
            <a:pPr marL="12700" marR="5080" indent="-1905" algn="ctr">
              <a:lnSpc>
                <a:spcPct val="99900"/>
              </a:lnSpc>
              <a:spcBef>
                <a:spcPts val="5"/>
              </a:spcBef>
            </a:pPr>
            <a:r>
              <a:rPr sz="3200" b="1" spc="-10" dirty="0">
                <a:latin typeface="Cambria"/>
                <a:cs typeface="Cambria"/>
              </a:rPr>
              <a:t>СОБЫТИЯМ </a:t>
            </a:r>
            <a:r>
              <a:rPr sz="3200" b="1" spc="-20" dirty="0">
                <a:latin typeface="Cambria"/>
                <a:cs typeface="Cambria"/>
              </a:rPr>
              <a:t>ВЕЛИКОЙ  </a:t>
            </a:r>
            <a:r>
              <a:rPr sz="3200" b="1" spc="-15" dirty="0">
                <a:latin typeface="Cambria"/>
                <a:cs typeface="Cambria"/>
              </a:rPr>
              <a:t>ОТЕЧЕСТВЕННОЙ</a:t>
            </a:r>
            <a:r>
              <a:rPr sz="3200" b="1" spc="-7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ВОЙНЫ  </a:t>
            </a:r>
            <a:r>
              <a:rPr sz="3200" b="1" spc="-35" dirty="0">
                <a:latin typeface="Cambria"/>
                <a:cs typeface="Cambria"/>
              </a:rPr>
              <a:t>ЖЕЛЕЗНОДОРОЖНОГО  </a:t>
            </a:r>
            <a:r>
              <a:rPr sz="3200" b="1" spc="-105" dirty="0">
                <a:latin typeface="Cambria"/>
                <a:cs typeface="Cambria"/>
              </a:rPr>
              <a:t>ОКРУГА</a:t>
            </a:r>
            <a:r>
              <a:rPr sz="3200" b="1" spc="65" dirty="0">
                <a:latin typeface="Cambria"/>
                <a:cs typeface="Cambria"/>
              </a:rPr>
              <a:t> </a:t>
            </a:r>
            <a:r>
              <a:rPr sz="3200" b="1" spc="-70" dirty="0">
                <a:latin typeface="Cambria"/>
                <a:cs typeface="Cambria"/>
              </a:rPr>
              <a:t>ГОРОДА</a:t>
            </a:r>
            <a:endParaRPr sz="32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3200" b="1" spc="-5" dirty="0">
                <a:latin typeface="Cambria"/>
                <a:cs typeface="Cambria"/>
              </a:rPr>
              <a:t>КУРСКА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МБДОУ  «Детский сад комбинированного вида №84»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199" y="381000"/>
            <a:ext cx="55577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499"/>
              </a:lnSpc>
            </a:pPr>
            <a:r>
              <a:rPr sz="3200" dirty="0"/>
              <a:t>Бюст </a:t>
            </a:r>
            <a:r>
              <a:rPr sz="3200" spc="-80" dirty="0"/>
              <a:t>Героя </a:t>
            </a:r>
            <a:r>
              <a:rPr sz="3200" spc="-30" dirty="0"/>
              <a:t>Советского </a:t>
            </a:r>
            <a:r>
              <a:rPr sz="3200" spc="-5" dirty="0"/>
              <a:t>Союза  </a:t>
            </a:r>
            <a:r>
              <a:rPr sz="3200" dirty="0"/>
              <a:t>В.М.</a:t>
            </a:r>
            <a:r>
              <a:rPr sz="3200" spc="-75" dirty="0"/>
              <a:t> </a:t>
            </a:r>
            <a:r>
              <a:rPr sz="3200" dirty="0"/>
              <a:t>Бочарова</a:t>
            </a:r>
          </a:p>
        </p:txBody>
      </p:sp>
      <p:sp>
        <p:nvSpPr>
          <p:cNvPr id="3" name="object 3"/>
          <p:cNvSpPr/>
          <p:nvPr/>
        </p:nvSpPr>
        <p:spPr>
          <a:xfrm>
            <a:off x="3338989" y="4038600"/>
            <a:ext cx="3086100" cy="348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828800"/>
            <a:ext cx="2819400" cy="3625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9000" y="2209800"/>
            <a:ext cx="2966922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В </a:t>
            </a:r>
            <a:r>
              <a:rPr sz="1800" dirty="0">
                <a:latin typeface="Cambria"/>
                <a:cs typeface="Cambria"/>
              </a:rPr>
              <a:t>1987 </a:t>
            </a:r>
            <a:r>
              <a:rPr sz="1800" spc="-15" dirty="0">
                <a:latin typeface="Cambria"/>
                <a:cs typeface="Cambria"/>
              </a:rPr>
              <a:t>году </a:t>
            </a:r>
            <a:r>
              <a:rPr sz="1800" dirty="0">
                <a:latin typeface="Cambria"/>
                <a:cs typeface="Cambria"/>
              </a:rPr>
              <a:t>в </a:t>
            </a:r>
            <a:r>
              <a:rPr sz="1800" spc="-5" dirty="0">
                <a:latin typeface="Cambria"/>
                <a:cs typeface="Cambria"/>
              </a:rPr>
              <a:t>сквере </a:t>
            </a:r>
            <a:r>
              <a:rPr sz="1800" dirty="0">
                <a:latin typeface="Cambria"/>
                <a:cs typeface="Cambria"/>
              </a:rPr>
              <a:t>возле  </a:t>
            </a:r>
            <a:r>
              <a:rPr sz="1800" spc="-5" dirty="0" err="1">
                <a:latin typeface="Cambria"/>
                <a:cs typeface="Cambria"/>
              </a:rPr>
              <a:t>школы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№</a:t>
            </a:r>
            <a:r>
              <a:rPr lang="ru-RU" sz="18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34 </a:t>
            </a:r>
            <a:r>
              <a:rPr sz="1800" spc="-20" dirty="0">
                <a:latin typeface="Cambria"/>
                <a:cs typeface="Cambria"/>
              </a:rPr>
              <a:t>(ул. </a:t>
            </a:r>
            <a:r>
              <a:rPr sz="1800" dirty="0">
                <a:latin typeface="Cambria"/>
                <a:cs typeface="Cambria"/>
              </a:rPr>
              <a:t>ВЧК, 47), </a:t>
            </a:r>
            <a:endParaRPr lang="ru-RU" sz="1800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lang="ru-RU" sz="1800" dirty="0">
                <a:latin typeface="Cambria"/>
                <a:cs typeface="Cambria"/>
              </a:rPr>
              <a:t> </a:t>
            </a:r>
            <a:r>
              <a:rPr sz="1800" spc="-5" dirty="0" err="1">
                <a:latin typeface="Cambria"/>
                <a:cs typeface="Cambria"/>
              </a:rPr>
              <a:t>которой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 err="1">
                <a:latin typeface="Cambria"/>
                <a:cs typeface="Cambria"/>
              </a:rPr>
              <a:t>учился</a:t>
            </a:r>
            <a:r>
              <a:rPr lang="ru-RU" sz="1800" dirty="0">
                <a:latin typeface="Cambria"/>
                <a:cs typeface="Cambria"/>
              </a:rPr>
              <a:t> 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1800" dirty="0">
                <a:latin typeface="Cambria"/>
                <a:cs typeface="Cambria"/>
              </a:rPr>
              <a:t>В.М. Бочаров</a:t>
            </a:r>
            <a:r>
              <a:rPr sz="1800" dirty="0">
                <a:latin typeface="Cambria"/>
                <a:cs typeface="Cambria"/>
              </a:rPr>
              <a:t>, был  </a:t>
            </a:r>
            <a:r>
              <a:rPr sz="1800" spc="-5" dirty="0">
                <a:latin typeface="Cambria"/>
                <a:cs typeface="Cambria"/>
              </a:rPr>
              <a:t>установлен бюст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Героя.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593384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3200" dirty="0"/>
              <a:t>Мемориальная </a:t>
            </a:r>
            <a:r>
              <a:rPr sz="3200" spc="-5" dirty="0"/>
              <a:t>доска  </a:t>
            </a:r>
            <a:r>
              <a:rPr sz="3200" spc="-10" dirty="0" err="1"/>
              <a:t>установлена</a:t>
            </a:r>
            <a:r>
              <a:rPr sz="3200" spc="-10" dirty="0"/>
              <a:t> </a:t>
            </a:r>
            <a:br>
              <a:rPr lang="ru-RU" sz="3200" spc="-10" dirty="0"/>
            </a:br>
            <a:r>
              <a:rPr sz="3200" dirty="0"/>
              <a:t>в мае 1986</a:t>
            </a:r>
            <a:r>
              <a:rPr sz="3200" spc="-75" dirty="0"/>
              <a:t> года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905000"/>
            <a:ext cx="5334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3"/>
              </a:rPr>
              <a:t>Fokin</a:t>
            </a:r>
            <a:r>
              <a:rPr spc="-5" dirty="0">
                <a:hlinkClick r:id="rId3"/>
              </a:rPr>
              <a:t>aL</a:t>
            </a:r>
            <a:r>
              <a:rPr dirty="0">
                <a:hlinkClick r:id="rId3"/>
              </a:rPr>
              <a:t>id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.</a:t>
            </a:r>
            <a:r>
              <a:rPr spc="-5" dirty="0">
                <a:hlinkClick r:id="rId3"/>
              </a:rPr>
              <a:t>75</a:t>
            </a:r>
            <a:r>
              <a:rPr dirty="0">
                <a:hlinkClick r:id="rId3"/>
              </a:rPr>
              <a:t>@</a:t>
            </a:r>
            <a:r>
              <a:rPr spc="10" dirty="0">
                <a:hlinkClick r:id="rId3"/>
              </a:rPr>
              <a:t>m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il.</a:t>
            </a:r>
            <a:r>
              <a:rPr spc="-5" dirty="0">
                <a:hlinkClick r:id="rId3"/>
              </a:rPr>
              <a:t>r</a:t>
            </a:r>
            <a:r>
              <a:rPr dirty="0">
                <a:hlinkClick r:id="rId3"/>
              </a:rPr>
              <a:t>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132" y="380830"/>
            <a:ext cx="596550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indent="-6350" algn="ctr">
              <a:lnSpc>
                <a:spcPct val="100000"/>
              </a:lnSpc>
            </a:pPr>
            <a:r>
              <a:rPr sz="3200" dirty="0" err="1"/>
              <a:t>Мемориальная</a:t>
            </a:r>
            <a:r>
              <a:rPr sz="3200" dirty="0"/>
              <a:t> </a:t>
            </a:r>
            <a:r>
              <a:rPr sz="3200" spc="-5" dirty="0" err="1"/>
              <a:t>доска</a:t>
            </a:r>
            <a:r>
              <a:rPr lang="ru-RU" sz="3200" spc="-5" dirty="0"/>
              <a:t> </a:t>
            </a:r>
            <a:r>
              <a:rPr sz="3200" spc="-5" dirty="0" err="1"/>
              <a:t>установлена</a:t>
            </a:r>
            <a:r>
              <a:rPr sz="3200" spc="-110" dirty="0"/>
              <a:t> </a:t>
            </a:r>
            <a:br>
              <a:rPr lang="ru-RU" sz="3200" spc="-110" dirty="0"/>
            </a:br>
            <a:r>
              <a:rPr sz="3200" dirty="0"/>
              <a:t>в  </a:t>
            </a:r>
            <a:r>
              <a:rPr sz="3200" dirty="0" err="1"/>
              <a:t>феврале</a:t>
            </a:r>
            <a:r>
              <a:rPr sz="3200" dirty="0"/>
              <a:t> </a:t>
            </a:r>
            <a:r>
              <a:rPr sz="3200" spc="-5" dirty="0"/>
              <a:t>1988</a:t>
            </a:r>
            <a:r>
              <a:rPr sz="3200" spc="-90" dirty="0"/>
              <a:t> </a:t>
            </a:r>
            <a:r>
              <a:rPr sz="3200" spc="-55" dirty="0"/>
              <a:t>года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762000" y="2133600"/>
            <a:ext cx="5410199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3"/>
              </a:rPr>
              <a:t>Fokin</a:t>
            </a:r>
            <a:r>
              <a:rPr spc="-5" dirty="0">
                <a:hlinkClick r:id="rId3"/>
              </a:rPr>
              <a:t>aL</a:t>
            </a:r>
            <a:r>
              <a:rPr dirty="0">
                <a:hlinkClick r:id="rId3"/>
              </a:rPr>
              <a:t>id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.</a:t>
            </a:r>
            <a:r>
              <a:rPr spc="-5" dirty="0">
                <a:hlinkClick r:id="rId3"/>
              </a:rPr>
              <a:t>75</a:t>
            </a:r>
            <a:r>
              <a:rPr dirty="0">
                <a:hlinkClick r:id="rId3"/>
              </a:rPr>
              <a:t>@</a:t>
            </a:r>
            <a:r>
              <a:rPr spc="10" dirty="0">
                <a:hlinkClick r:id="rId3"/>
              </a:rPr>
              <a:t>m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il.</a:t>
            </a:r>
            <a:r>
              <a:rPr spc="-5" dirty="0">
                <a:hlinkClick r:id="rId3"/>
              </a:rPr>
              <a:t>r</a:t>
            </a:r>
            <a:r>
              <a:rPr dirty="0">
                <a:hlinkClick r:id="rId3"/>
              </a:rPr>
              <a:t>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2"/>
              </a:rPr>
              <a:t>Fokin</a:t>
            </a:r>
            <a:r>
              <a:rPr spc="-5" dirty="0">
                <a:hlinkClick r:id="rId2"/>
              </a:rPr>
              <a:t>aL</a:t>
            </a:r>
            <a:r>
              <a:rPr dirty="0">
                <a:hlinkClick r:id="rId2"/>
              </a:rPr>
              <a:t>id</a:t>
            </a:r>
            <a:r>
              <a:rPr spc="-5" dirty="0">
                <a:hlinkClick r:id="rId2"/>
              </a:rPr>
              <a:t>a</a:t>
            </a:r>
            <a:r>
              <a:rPr dirty="0">
                <a:hlinkClick r:id="rId2"/>
              </a:rPr>
              <a:t>.</a:t>
            </a:r>
            <a:r>
              <a:rPr spc="-5" dirty="0">
                <a:hlinkClick r:id="rId2"/>
              </a:rPr>
              <a:t>75</a:t>
            </a:r>
            <a:r>
              <a:rPr dirty="0">
                <a:hlinkClick r:id="rId2"/>
              </a:rPr>
              <a:t>@</a:t>
            </a:r>
            <a:r>
              <a:rPr spc="10" dirty="0">
                <a:hlinkClick r:id="rId2"/>
              </a:rPr>
              <a:t>m</a:t>
            </a:r>
            <a:r>
              <a:rPr spc="-5" dirty="0">
                <a:hlinkClick r:id="rId2"/>
              </a:rPr>
              <a:t>a</a:t>
            </a:r>
            <a:r>
              <a:rPr dirty="0">
                <a:hlinkClick r:id="rId2"/>
              </a:rPr>
              <a:t>il.</a:t>
            </a:r>
            <a:r>
              <a:rPr spc="-5" dirty="0">
                <a:hlinkClick r:id="rId2"/>
              </a:rPr>
              <a:t>r</a:t>
            </a:r>
            <a:r>
              <a:rPr dirty="0">
                <a:hlinkClick r:id="rId2"/>
              </a:rPr>
              <a:t>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762000"/>
            <a:ext cx="541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каждого народа своя история, свои герои, своя память. Страшное испытание выпало на долю курян в годы Великой Отечественной войны 1941-1945 годов. Беда коснулась каждой семьи. Дорогой ценой далась победа в Великой Отечественной войне: на полях сражений, в немецкой неволе пало или пропало без вести 200 тысяч курян, имена которых занесены в «Книгу памяти» и  увековечены в памятниках и мемориальных досках.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Куряне всегда будут помнить о тех страшных днях.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1524001"/>
            <a:ext cx="419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_MonumentoTitul" pitchFamily="18" charset="-52"/>
                <a:cs typeface="Times New Roman" pitchFamily="18" charset="0"/>
              </a:rPr>
              <a:t>Курск, расположенный на двух реках Сейм и </a:t>
            </a:r>
            <a:r>
              <a:rPr lang="ru-RU" sz="2400" dirty="0" err="1">
                <a:latin typeface="a_MonumentoTitul" pitchFamily="18" charset="-52"/>
                <a:cs typeface="Times New Roman" pitchFamily="18" charset="0"/>
              </a:rPr>
              <a:t>Тускарь</a:t>
            </a:r>
            <a:r>
              <a:rPr lang="ru-RU" sz="2400" dirty="0">
                <a:latin typeface="a_MonumentoTitul" pitchFamily="18" charset="-52"/>
                <a:cs typeface="Times New Roman" pitchFamily="18" charset="0"/>
              </a:rPr>
              <a:t>, является старейшим городом России, упоминается в летописях с 1032 года. </a:t>
            </a:r>
          </a:p>
          <a:p>
            <a:pPr algn="ctr"/>
            <a:r>
              <a:rPr lang="ru-RU" sz="2400" dirty="0">
                <a:latin typeface="a_MonumentoTitul" pitchFamily="18" charset="-52"/>
                <a:cs typeface="Times New Roman" pitchFamily="18" charset="0"/>
              </a:rPr>
              <a:t>Здесь проходило самое крупное и кровопролитное сражение Великой Отечественной войны – Курская битва, о чем нам говорят многие памятники. Железнодорожный округ не исключение.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077" y="206350"/>
            <a:ext cx="593384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 algn="ctr">
              <a:lnSpc>
                <a:spcPct val="100000"/>
              </a:lnSpc>
            </a:pPr>
            <a:r>
              <a:rPr sz="3600" b="0" dirty="0">
                <a:latin typeface="Cambria"/>
                <a:cs typeface="Cambria"/>
              </a:rPr>
              <a:t>Памятник</a:t>
            </a:r>
            <a:r>
              <a:rPr sz="3600" b="0" spc="-80" dirty="0">
                <a:latin typeface="Cambria"/>
                <a:cs typeface="Cambria"/>
              </a:rPr>
              <a:t> </a:t>
            </a:r>
            <a:r>
              <a:rPr sz="3600" b="0" dirty="0">
                <a:latin typeface="Cambria"/>
                <a:cs typeface="Cambria"/>
              </a:rPr>
              <a:t>воинам-</a:t>
            </a:r>
          </a:p>
          <a:p>
            <a:pPr marL="86360" algn="ctr">
              <a:lnSpc>
                <a:spcPct val="100000"/>
              </a:lnSpc>
            </a:pPr>
            <a:r>
              <a:rPr sz="3600" b="0" spc="-40" dirty="0">
                <a:latin typeface="Cambria"/>
                <a:cs typeface="Cambria"/>
              </a:rPr>
              <a:t>ж</a:t>
            </a:r>
            <a:r>
              <a:rPr sz="3600" b="0" dirty="0">
                <a:latin typeface="Cambria"/>
                <a:cs typeface="Cambria"/>
              </a:rPr>
              <a:t>елезн</a:t>
            </a:r>
            <a:r>
              <a:rPr sz="3600" b="0" spc="-114" dirty="0">
                <a:latin typeface="Cambria"/>
                <a:cs typeface="Cambria"/>
              </a:rPr>
              <a:t>о</a:t>
            </a:r>
            <a:r>
              <a:rPr sz="3600" b="0" dirty="0">
                <a:latin typeface="Cambria"/>
                <a:cs typeface="Cambria"/>
              </a:rPr>
              <a:t>дор</a:t>
            </a:r>
            <a:r>
              <a:rPr sz="3600" b="0" spc="-35" dirty="0">
                <a:latin typeface="Cambria"/>
                <a:cs typeface="Cambria"/>
              </a:rPr>
              <a:t>о</a:t>
            </a:r>
            <a:r>
              <a:rPr sz="3600" b="0" dirty="0">
                <a:latin typeface="Cambria"/>
                <a:cs typeface="Cambria"/>
              </a:rPr>
              <a:t>жникам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4267200"/>
            <a:ext cx="3048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1676400"/>
            <a:ext cx="54864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600" i="1" spc="-5" dirty="0">
                <a:latin typeface="Cambria"/>
                <a:cs typeface="Cambria"/>
              </a:rPr>
              <a:t>Памятник </a:t>
            </a:r>
            <a:r>
              <a:rPr sz="1600" i="1" spc="-10" dirty="0">
                <a:latin typeface="Cambria"/>
                <a:cs typeface="Cambria"/>
              </a:rPr>
              <a:t>железнодорожникам.  Посвящён трудовым </a:t>
            </a:r>
            <a:r>
              <a:rPr sz="1600" i="1" spc="-5" dirty="0">
                <a:latin typeface="Cambria"/>
                <a:cs typeface="Cambria"/>
              </a:rPr>
              <a:t>и военным  подвигам курских  </a:t>
            </a:r>
            <a:r>
              <a:rPr sz="1600" i="1" spc="-10" dirty="0">
                <a:latin typeface="Cambria"/>
                <a:cs typeface="Cambria"/>
              </a:rPr>
              <a:t>железнодорожников. </a:t>
            </a:r>
            <a:r>
              <a:rPr sz="1600" i="1" spc="-5" dirty="0">
                <a:latin typeface="Cambria"/>
                <a:cs typeface="Cambria"/>
              </a:rPr>
              <a:t>Памятник  установлен, в честь 70-летия победы  на </a:t>
            </a:r>
            <a:r>
              <a:rPr sz="1600" i="1" spc="-5" dirty="0" err="1">
                <a:latin typeface="Cambria"/>
                <a:cs typeface="Cambria"/>
              </a:rPr>
              <a:t>Курской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5" dirty="0" err="1">
                <a:latin typeface="Cambria"/>
                <a:cs typeface="Cambria"/>
              </a:rPr>
              <a:t>дуге</a:t>
            </a:r>
            <a:r>
              <a:rPr lang="ru-RU" sz="1600" i="1" spc="-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в </a:t>
            </a:r>
            <a:r>
              <a:rPr sz="1600" i="1" spc="-5" dirty="0" err="1">
                <a:latin typeface="Cambria"/>
                <a:cs typeface="Cambria"/>
              </a:rPr>
              <a:t>сквере</a:t>
            </a:r>
            <a:r>
              <a:rPr sz="1600" i="1" spc="-5" dirty="0">
                <a:latin typeface="Cambria"/>
                <a:cs typeface="Cambria"/>
              </a:rPr>
              <a:t>  </a:t>
            </a:r>
            <a:r>
              <a:rPr sz="1600" i="1" spc="-10" dirty="0" err="1">
                <a:latin typeface="Cambria"/>
                <a:cs typeface="Cambria"/>
              </a:rPr>
              <a:t>железнодорожников</a:t>
            </a:r>
            <a:r>
              <a:rPr lang="ru-RU" sz="1600" i="1" spc="-1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рядом с  </a:t>
            </a:r>
            <a:r>
              <a:rPr sz="1600" i="1" spc="-10" dirty="0" err="1">
                <a:latin typeface="Cambria"/>
                <a:cs typeface="Cambria"/>
              </a:rPr>
              <a:t>железнодорожным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5" dirty="0" err="1">
                <a:latin typeface="Cambria"/>
                <a:cs typeface="Cambria"/>
              </a:rPr>
              <a:t>вокзалом</a:t>
            </a:r>
            <a:r>
              <a:rPr sz="1600" i="1" spc="-5" dirty="0">
                <a:latin typeface="Cambria"/>
                <a:cs typeface="Cambria"/>
              </a:rPr>
              <a:t> в 2013  </a:t>
            </a:r>
            <a:r>
              <a:rPr sz="1600" i="1" spc="-20" dirty="0">
                <a:latin typeface="Cambria"/>
                <a:cs typeface="Cambria"/>
              </a:rPr>
              <a:t>году. </a:t>
            </a:r>
            <a:r>
              <a:rPr sz="1600" i="1" spc="-15" dirty="0">
                <a:solidFill>
                  <a:srgbClr val="0D0D0D"/>
                </a:solidFill>
                <a:latin typeface="Cambria"/>
                <a:cs typeface="Cambria"/>
              </a:rPr>
              <a:t>Композиция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представляет  </a:t>
            </a:r>
            <a:r>
              <a:rPr sz="1600" i="1" spc="-10" dirty="0">
                <a:solidFill>
                  <a:srgbClr val="0D0D0D"/>
                </a:solidFill>
                <a:latin typeface="Cambria"/>
                <a:cs typeface="Cambria"/>
              </a:rPr>
              <a:t>собой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7-метровую стелу с </a:t>
            </a:r>
            <a:r>
              <a:rPr sz="1600" i="1" spc="-5" dirty="0" err="1">
                <a:solidFill>
                  <a:srgbClr val="0D0D0D"/>
                </a:solidFill>
                <a:latin typeface="Cambria"/>
                <a:cs typeface="Cambria"/>
              </a:rPr>
              <a:t>аркой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  </a:t>
            </a:r>
            <a:r>
              <a:rPr sz="1600" i="1" spc="-15" dirty="0" err="1">
                <a:solidFill>
                  <a:srgbClr val="0D0D0D"/>
                </a:solidFill>
                <a:latin typeface="Cambria"/>
                <a:cs typeface="Cambria"/>
              </a:rPr>
              <a:t>наверху</a:t>
            </a:r>
            <a:r>
              <a:rPr lang="ru-RU" sz="1600" i="1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lang="ru-RU" sz="1600" i="1" spc="-5" dirty="0">
                <a:solidFill>
                  <a:srgbClr val="0D0D0D"/>
                </a:solidFill>
                <a:latin typeface="Cambria"/>
                <a:cs typeface="Cambria"/>
              </a:rPr>
              <a:t>и </a:t>
            </a:r>
            <a:r>
              <a:rPr sz="1600" i="1" spc="-5" dirty="0" err="1">
                <a:solidFill>
                  <a:srgbClr val="0D0D0D"/>
                </a:solidFill>
                <a:latin typeface="Cambria"/>
                <a:cs typeface="Cambria"/>
              </a:rPr>
              <a:t>два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 паровоза – знаменитая «Овечка»  и модель </a:t>
            </a:r>
            <a:r>
              <a:rPr sz="1600" i="1" spc="-10" dirty="0">
                <a:solidFill>
                  <a:srgbClr val="0D0D0D"/>
                </a:solidFill>
                <a:latin typeface="Cambria"/>
                <a:cs typeface="Cambria"/>
              </a:rPr>
              <a:t>серии Эм.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Над ними</a:t>
            </a:r>
            <a:r>
              <a:rPr sz="1600" i="1" spc="6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колокол.</a:t>
            </a:r>
            <a:endParaRPr sz="1600" dirty="0">
              <a:latin typeface="Cambria"/>
              <a:cs typeface="Cambria"/>
            </a:endParaRPr>
          </a:p>
          <a:p>
            <a:pPr marL="53340" marR="44450" algn="ctr">
              <a:lnSpc>
                <a:spcPct val="100000"/>
              </a:lnSpc>
            </a:pPr>
            <a:r>
              <a:rPr sz="1600" i="1" spc="-15" dirty="0">
                <a:solidFill>
                  <a:srgbClr val="0D0D0D"/>
                </a:solidFill>
                <a:latin typeface="Cambria"/>
                <a:cs typeface="Cambria"/>
              </a:rPr>
              <a:t>Автор скульптуры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– Елена </a:t>
            </a:r>
            <a:r>
              <a:rPr sz="1600" i="1" spc="-10" dirty="0">
                <a:solidFill>
                  <a:srgbClr val="0D0D0D"/>
                </a:solidFill>
                <a:latin typeface="Cambria"/>
                <a:cs typeface="Cambria"/>
              </a:rPr>
              <a:t>Холодова,  </a:t>
            </a:r>
            <a:r>
              <a:rPr sz="1600" i="1" spc="-15" dirty="0">
                <a:solidFill>
                  <a:srgbClr val="0D0D0D"/>
                </a:solidFill>
                <a:latin typeface="Cambria"/>
                <a:cs typeface="Cambria"/>
              </a:rPr>
              <a:t>скульптор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– Владимир</a:t>
            </a:r>
            <a:r>
              <a:rPr sz="1600" i="1" spc="1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0D0D0D"/>
                </a:solidFill>
                <a:latin typeface="Cambria"/>
                <a:cs typeface="Cambria"/>
              </a:rPr>
              <a:t>Бартенев.</a:t>
            </a:r>
            <a:endParaRPr sz="1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077" y="206350"/>
            <a:ext cx="5933846" cy="1334647"/>
          </a:xfrm>
          <a:prstGeom prst="rect">
            <a:avLst/>
          </a:prstGeom>
        </p:spPr>
        <p:txBody>
          <a:bodyPr vert="horz" wrap="square" lIns="0" tIns="41579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 err="1"/>
              <a:t>Памятник-пар</a:t>
            </a:r>
            <a:r>
              <a:rPr lang="ru-RU" sz="2800" spc="-5" dirty="0" err="1"/>
              <a:t>овоз</a:t>
            </a:r>
            <a:endParaRPr sz="2800" dirty="0"/>
          </a:p>
          <a:p>
            <a:pPr marL="9525" marR="5080" algn="ctr">
              <a:lnSpc>
                <a:spcPct val="100000"/>
              </a:lnSpc>
            </a:pPr>
            <a:r>
              <a:rPr sz="2800" spc="-5" dirty="0"/>
              <a:t>посвящен боевым </a:t>
            </a:r>
            <a:r>
              <a:rPr sz="2800" spc="-25" dirty="0"/>
              <a:t>подвигам </a:t>
            </a:r>
            <a:r>
              <a:rPr sz="2800" spc="-5" dirty="0" err="1"/>
              <a:t>курских</a:t>
            </a:r>
            <a:r>
              <a:rPr sz="2800" spc="-5" dirty="0"/>
              <a:t>  </a:t>
            </a:r>
            <a:r>
              <a:rPr sz="2800" spc="-20" dirty="0" err="1"/>
              <a:t>железнодорожников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2"/>
              </a:rPr>
              <a:t>Fokin</a:t>
            </a:r>
            <a:r>
              <a:rPr spc="-5" dirty="0">
                <a:hlinkClick r:id="rId2"/>
              </a:rPr>
              <a:t>aL</a:t>
            </a:r>
            <a:r>
              <a:rPr dirty="0">
                <a:hlinkClick r:id="rId2"/>
              </a:rPr>
              <a:t>id</a:t>
            </a:r>
            <a:r>
              <a:rPr spc="-5" dirty="0">
                <a:hlinkClick r:id="rId2"/>
              </a:rPr>
              <a:t>a</a:t>
            </a:r>
            <a:r>
              <a:rPr dirty="0">
                <a:hlinkClick r:id="rId2"/>
              </a:rPr>
              <a:t>.</a:t>
            </a:r>
            <a:r>
              <a:rPr spc="-5" dirty="0">
                <a:hlinkClick r:id="rId2"/>
              </a:rPr>
              <a:t>75</a:t>
            </a:r>
            <a:r>
              <a:rPr dirty="0">
                <a:hlinkClick r:id="rId2"/>
              </a:rPr>
              <a:t>@</a:t>
            </a:r>
            <a:r>
              <a:rPr spc="10" dirty="0">
                <a:hlinkClick r:id="rId2"/>
              </a:rPr>
              <a:t>m</a:t>
            </a:r>
            <a:r>
              <a:rPr spc="-5" dirty="0">
                <a:hlinkClick r:id="rId2"/>
              </a:rPr>
              <a:t>a</a:t>
            </a:r>
            <a:r>
              <a:rPr dirty="0">
                <a:hlinkClick r:id="rId2"/>
              </a:rPr>
              <a:t>il.</a:t>
            </a:r>
            <a:r>
              <a:rPr spc="-5" dirty="0">
                <a:hlinkClick r:id="rId2"/>
              </a:rPr>
              <a:t>r</a:t>
            </a:r>
            <a:r>
              <a:rPr dirty="0">
                <a:hlinkClick r:id="rId2"/>
              </a:rPr>
              <a:t>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54089" cy="244361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Грузовой паровоз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серии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spc="-5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остроен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Луганским</a:t>
            </a:r>
            <a:r>
              <a:rPr sz="18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паровозостроительны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заводом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1933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800" spc="-5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войны паровоз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эксплуатировался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1986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Курск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Льгов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. Пробег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паровоза 1.300.900 км.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Машина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 рабочем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состоянии. 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Отреставрирован рабочими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депо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Курск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и установлен на пьедестал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7 мая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1987. 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ныне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ходит в состав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историко-мемориального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комплекса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 «Локомотивное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депо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Курск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object 2"/>
          <p:cNvSpPr/>
          <p:nvPr/>
        </p:nvSpPr>
        <p:spPr>
          <a:xfrm>
            <a:off x="838200" y="4495800"/>
            <a:ext cx="5105400" cy="3762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077" y="206350"/>
            <a:ext cx="5933846" cy="775904"/>
          </a:xfrm>
          <a:prstGeom prst="rect">
            <a:avLst/>
          </a:prstGeom>
        </p:spPr>
        <p:txBody>
          <a:bodyPr vert="horz" wrap="square" lIns="0" tIns="341680" rIns="0" bIns="0" rtlCol="0">
            <a:spAutoFit/>
          </a:bodyPr>
          <a:lstStyle/>
          <a:p>
            <a:pPr marL="562610">
              <a:lnSpc>
                <a:spcPct val="100000"/>
              </a:lnSpc>
            </a:pPr>
            <a:r>
              <a:rPr sz="2800" b="0" spc="-10" dirty="0">
                <a:latin typeface="Cambria"/>
                <a:cs typeface="Cambria"/>
              </a:rPr>
              <a:t>Железнодорожный</a:t>
            </a:r>
            <a:r>
              <a:rPr sz="2800" b="0" spc="-85" dirty="0">
                <a:latin typeface="Cambria"/>
                <a:cs typeface="Cambria"/>
              </a:rPr>
              <a:t> </a:t>
            </a:r>
            <a:r>
              <a:rPr sz="2800" b="0" dirty="0">
                <a:latin typeface="Cambria"/>
                <a:cs typeface="Cambria"/>
              </a:rPr>
              <a:t>вокзал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990600"/>
            <a:ext cx="5935504" cy="476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31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железнодорожный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вокзал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станции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Курск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– одно из 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примечательных архитектурных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сооружений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центра,  построен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в 1946-1951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годах по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Игоря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Явейна, основателя  кафедры архитектуры в Ленинградском институте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инженеров  железнодорожного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транспорта, автора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многих трудов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архитектуре 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вокзалов.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Здание представляет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памятник героям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Курской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битвы, украшено  фигурами рабочих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солдат.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фасаде, обращенном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пассажирским 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платформам,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мемориальные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доски в честь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ратных 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подвигов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военных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железнодорожников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коллектива станции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Курск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  дни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сражения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на Огненной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дуге летом 1943 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 err="1"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из 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залов также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посвящено победе советских войск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Курской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битве. </a:t>
            </a:r>
            <a:r>
              <a:rPr sz="1800" spc="-50" dirty="0">
                <a:latin typeface="Times New Roman" pitchFamily="18" charset="0"/>
                <a:cs typeface="Times New Roman" pitchFamily="18" charset="0"/>
              </a:rPr>
              <a:t>Там 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установлена скульптура воина, а стены украшены барельефом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«Курская 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битва».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3048000" y="5791200"/>
            <a:ext cx="3352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685800" y="5791200"/>
            <a:ext cx="22098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382" y="420115"/>
            <a:ext cx="568975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Памятный </a:t>
            </a:r>
            <a:r>
              <a:rPr dirty="0" err="1"/>
              <a:t>знак</a:t>
            </a:r>
            <a:r>
              <a:rPr spc="-85" dirty="0"/>
              <a:t> </a:t>
            </a:r>
            <a:r>
              <a:rPr dirty="0" err="1"/>
              <a:t>воинам</a:t>
            </a:r>
            <a:r>
              <a:rPr lang="ru-RU" dirty="0"/>
              <a:t> </a:t>
            </a:r>
            <a:r>
              <a:rPr dirty="0"/>
              <a:t>16-й</a:t>
            </a:r>
          </a:p>
          <a:p>
            <a:pPr algn="ctr">
              <a:lnSpc>
                <a:spcPct val="100000"/>
              </a:lnSpc>
            </a:pPr>
            <a:r>
              <a:rPr dirty="0"/>
              <a:t>воздушной</a:t>
            </a:r>
            <a:r>
              <a:rPr spc="-85" dirty="0"/>
              <a:t> </a:t>
            </a:r>
            <a:r>
              <a:rPr spc="-5" dirty="0"/>
              <a:t>армии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861" y="2720510"/>
            <a:ext cx="2700814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800" i="1" dirty="0" err="1">
                <a:latin typeface="Cambria"/>
                <a:cs typeface="Cambria"/>
              </a:rPr>
              <a:t>Памятный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 err="1">
                <a:latin typeface="Cambria"/>
                <a:cs typeface="Cambria"/>
              </a:rPr>
              <a:t>знак</a:t>
            </a:r>
            <a:r>
              <a:rPr lang="ru-RU" sz="1800" i="1" spc="-5" dirty="0">
                <a:latin typeface="Cambria"/>
                <a:cs typeface="Cambria"/>
              </a:rPr>
              <a:t> воинам </a:t>
            </a:r>
            <a:r>
              <a:rPr sz="1800" i="1" spc="-5" dirty="0">
                <a:latin typeface="Cambria"/>
                <a:cs typeface="Cambria"/>
              </a:rPr>
              <a:t> 16-й воздушной  </a:t>
            </a:r>
            <a:r>
              <a:rPr sz="1800" i="1" dirty="0">
                <a:latin typeface="Cambria"/>
                <a:cs typeface="Cambria"/>
              </a:rPr>
              <a:t>армии - память о </a:t>
            </a:r>
            <a:r>
              <a:rPr sz="1800" i="1" spc="-5" dirty="0">
                <a:latin typeface="Cambria"/>
                <a:cs typeface="Cambria"/>
              </a:rPr>
              <a:t>величайшем  сражении, </a:t>
            </a:r>
            <a:r>
              <a:rPr sz="1800" i="1" dirty="0">
                <a:latin typeface="Cambria"/>
                <a:cs typeface="Cambria"/>
              </a:rPr>
              <a:t>ставшем переломным</a:t>
            </a:r>
            <a:r>
              <a:rPr sz="1800" i="1" spc="-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в  </a:t>
            </a:r>
            <a:r>
              <a:rPr sz="1800" i="1" spc="-10" dirty="0">
                <a:latin typeface="Cambria"/>
                <a:cs typeface="Cambria"/>
              </a:rPr>
              <a:t>ходе </a:t>
            </a:r>
            <a:r>
              <a:rPr sz="1800" i="1" spc="-5" dirty="0">
                <a:latin typeface="Cambria"/>
                <a:cs typeface="Cambria"/>
              </a:rPr>
              <a:t>Великой </a:t>
            </a:r>
            <a:r>
              <a:rPr sz="1800" i="1" dirty="0">
                <a:latin typeface="Cambria"/>
                <a:cs typeface="Cambria"/>
              </a:rPr>
              <a:t>Отечественной  </a:t>
            </a:r>
            <a:r>
              <a:rPr sz="1800" i="1" spc="-5" dirty="0">
                <a:latin typeface="Cambria"/>
                <a:cs typeface="Cambria"/>
              </a:rPr>
              <a:t>войны. Авторы </a:t>
            </a:r>
            <a:r>
              <a:rPr sz="1800" i="1" dirty="0">
                <a:latin typeface="Cambria"/>
                <a:cs typeface="Cambria"/>
              </a:rPr>
              <a:t>- </a:t>
            </a:r>
            <a:r>
              <a:rPr sz="1800" i="1" spc="-15" dirty="0">
                <a:latin typeface="Cambria"/>
                <a:cs typeface="Cambria"/>
              </a:rPr>
              <a:t>скульптор </a:t>
            </a:r>
            <a:r>
              <a:rPr sz="1800" i="1" spc="5" dirty="0">
                <a:latin typeface="Cambria"/>
                <a:cs typeface="Cambria"/>
              </a:rPr>
              <a:t>М.А. </a:t>
            </a:r>
            <a:r>
              <a:rPr lang="ru-RU" sz="1800" i="1" spc="5" dirty="0">
                <a:latin typeface="Cambria"/>
                <a:cs typeface="Cambria"/>
              </a:rPr>
              <a:t>К</a:t>
            </a:r>
            <a:r>
              <a:rPr sz="1800" i="1" spc="-5" dirty="0" err="1">
                <a:latin typeface="Cambria"/>
                <a:cs typeface="Cambria"/>
              </a:rPr>
              <a:t>узовлев</a:t>
            </a:r>
            <a:r>
              <a:rPr sz="1800" i="1" spc="-5" dirty="0">
                <a:latin typeface="Cambria"/>
                <a:cs typeface="Cambria"/>
              </a:rPr>
              <a:t>, </a:t>
            </a:r>
            <a:r>
              <a:rPr sz="1800" i="1" spc="-5" dirty="0" err="1">
                <a:latin typeface="Cambria"/>
                <a:cs typeface="Cambria"/>
              </a:rPr>
              <a:t>архитекторы</a:t>
            </a:r>
            <a:r>
              <a:rPr sz="1800" i="1" spc="-5" dirty="0">
                <a:latin typeface="Cambria"/>
                <a:cs typeface="Cambria"/>
              </a:rPr>
              <a:t> </a:t>
            </a:r>
            <a:endParaRPr lang="ru-RU" sz="1800" i="1" spc="-5" dirty="0">
              <a:latin typeface="Cambria"/>
              <a:cs typeface="Cambria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i="1" spc="-5" dirty="0">
                <a:latin typeface="Cambria"/>
                <a:cs typeface="Cambria"/>
              </a:rPr>
              <a:t>В. П.  Семенихин, </a:t>
            </a:r>
            <a:endParaRPr lang="ru-RU" sz="1800" i="1" spc="-5" dirty="0">
              <a:latin typeface="Cambria"/>
              <a:cs typeface="Cambria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i="1" spc="-5" dirty="0">
                <a:latin typeface="Cambria"/>
                <a:cs typeface="Cambria"/>
              </a:rPr>
              <a:t>М. Л.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spc="10" dirty="0">
                <a:latin typeface="Cambria"/>
                <a:cs typeface="Cambria"/>
              </a:rPr>
              <a:t>Хилюк.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2438400"/>
            <a:ext cx="2895600" cy="5915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20115"/>
            <a:ext cx="579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 algn="ctr">
              <a:lnSpc>
                <a:spcPct val="100000"/>
              </a:lnSpc>
            </a:pPr>
            <a:r>
              <a:rPr sz="2000" dirty="0" err="1"/>
              <a:t>Бюст</a:t>
            </a:r>
            <a:r>
              <a:rPr lang="ru-RU" sz="2000" dirty="0"/>
              <a:t>   </a:t>
            </a:r>
            <a:r>
              <a:rPr sz="2000" spc="-5" dirty="0"/>
              <a:t>К.К.</a:t>
            </a:r>
            <a:r>
              <a:rPr sz="2000" spc="-55" dirty="0"/>
              <a:t> </a:t>
            </a:r>
            <a:r>
              <a:rPr sz="2000" spc="-35" dirty="0" err="1"/>
              <a:t>Рокоссовского</a:t>
            </a:r>
            <a:br>
              <a:rPr lang="ru-RU" sz="2000" spc="-35" dirty="0"/>
            </a:br>
            <a:r>
              <a:rPr lang="ru-RU" sz="2000" b="0" spc="-5" dirty="0"/>
              <a:t> (школа </a:t>
            </a:r>
            <a:r>
              <a:rPr lang="ru-RU" sz="2000" b="0" spc="5" dirty="0"/>
              <a:t>№ </a:t>
            </a:r>
            <a:r>
              <a:rPr lang="ru-RU" sz="2000" b="0" dirty="0"/>
              <a:t>8)</a:t>
            </a:r>
            <a:r>
              <a:rPr lang="ru-RU" sz="2000" b="0" spc="-80" dirty="0"/>
              <a:t> </a:t>
            </a:r>
            <a:endParaRPr sz="2000" spc="-35" dirty="0"/>
          </a:p>
        </p:txBody>
      </p:sp>
      <p:sp>
        <p:nvSpPr>
          <p:cNvPr id="3" name="object 3"/>
          <p:cNvSpPr/>
          <p:nvPr/>
        </p:nvSpPr>
        <p:spPr>
          <a:xfrm>
            <a:off x="3657600" y="1371600"/>
            <a:ext cx="2743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1143000"/>
            <a:ext cx="2743200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Имя командующего войсками  Центрального </a:t>
            </a:r>
            <a:r>
              <a:rPr sz="1400" i="1" spc="-5" dirty="0" err="1">
                <a:latin typeface="Cambria"/>
                <a:cs typeface="Cambria"/>
              </a:rPr>
              <a:t>фронта</a:t>
            </a:r>
            <a:r>
              <a:rPr sz="1400" i="1" spc="-5" dirty="0">
                <a:latin typeface="Cambria"/>
                <a:cs typeface="Cambria"/>
              </a:rPr>
              <a:t> </a:t>
            </a:r>
            <a:endParaRPr lang="ru-RU" sz="1400" i="1" spc="-5" dirty="0">
              <a:latin typeface="Cambria"/>
              <a:cs typeface="Cambria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400" i="1" spc="-5" dirty="0">
                <a:latin typeface="Cambria"/>
                <a:cs typeface="Cambria"/>
              </a:rPr>
              <a:t>К. К. Рокоссовского  не </a:t>
            </a:r>
            <a:r>
              <a:rPr sz="1400" i="1" spc="-10" dirty="0">
                <a:latin typeface="Cambria"/>
                <a:cs typeface="Cambria"/>
              </a:rPr>
              <a:t>единожды </a:t>
            </a:r>
            <a:r>
              <a:rPr sz="1400" i="1" spc="-5" dirty="0">
                <a:latin typeface="Cambria"/>
                <a:cs typeface="Cambria"/>
              </a:rPr>
              <a:t>увековечено на </a:t>
            </a:r>
            <a:r>
              <a:rPr sz="1400" i="1" dirty="0" err="1">
                <a:latin typeface="Cambria"/>
                <a:cs typeface="Cambria"/>
              </a:rPr>
              <a:t>курской</a:t>
            </a:r>
            <a:r>
              <a:rPr sz="1400" i="1" dirty="0">
                <a:latin typeface="Cambria"/>
                <a:cs typeface="Cambria"/>
              </a:rPr>
              <a:t> </a:t>
            </a:r>
            <a:r>
              <a:rPr sz="1400" i="1" dirty="0" err="1">
                <a:latin typeface="Cambria"/>
                <a:cs typeface="Cambria"/>
              </a:rPr>
              <a:t>земле</a:t>
            </a:r>
            <a:r>
              <a:rPr lang="ru-RU" sz="1400" i="1" dirty="0">
                <a:latin typeface="Cambria"/>
                <a:cs typeface="Cambria"/>
              </a:rPr>
              <a:t>.</a:t>
            </a:r>
            <a:r>
              <a:rPr sz="1400" i="1" dirty="0">
                <a:latin typeface="Cambria"/>
                <a:cs typeface="Cambria"/>
              </a:rPr>
              <a:t>  </a:t>
            </a:r>
            <a:r>
              <a:rPr lang="ru-RU" sz="1400" i="1" dirty="0">
                <a:latin typeface="Cambria"/>
                <a:cs typeface="Cambria"/>
              </a:rPr>
              <a:t>О</a:t>
            </a:r>
            <a:r>
              <a:rPr sz="1400" i="1" dirty="0">
                <a:latin typeface="Cambria"/>
                <a:cs typeface="Cambria"/>
              </a:rPr>
              <a:t>н  </a:t>
            </a:r>
            <a:r>
              <a:rPr sz="1400" i="1" spc="-5" dirty="0">
                <a:latin typeface="Cambria"/>
                <a:cs typeface="Cambria"/>
              </a:rPr>
              <a:t>почетный гражданин </a:t>
            </a:r>
            <a:r>
              <a:rPr sz="1400" i="1" dirty="0">
                <a:latin typeface="Cambria"/>
                <a:cs typeface="Cambria"/>
              </a:rPr>
              <a:t>г. Курска, </a:t>
            </a:r>
            <a:r>
              <a:rPr sz="1400" i="1" spc="-5" dirty="0">
                <a:latin typeface="Cambria"/>
                <a:cs typeface="Cambria"/>
              </a:rPr>
              <a:t>его  </a:t>
            </a:r>
            <a:r>
              <a:rPr sz="1400" i="1" dirty="0">
                <a:latin typeface="Cambria"/>
                <a:cs typeface="Cambria"/>
              </a:rPr>
              <a:t>имя носит площадь в </a:t>
            </a:r>
            <a:r>
              <a:rPr sz="1400" i="1" spc="-5" dirty="0">
                <a:latin typeface="Cambria"/>
                <a:cs typeface="Cambria"/>
              </a:rPr>
              <a:t>Сеймском </a:t>
            </a:r>
            <a:r>
              <a:rPr sz="1400" i="1" spc="-5" dirty="0" err="1">
                <a:latin typeface="Cambria"/>
                <a:cs typeface="Cambria"/>
              </a:rPr>
              <a:t>округе</a:t>
            </a:r>
            <a:r>
              <a:rPr sz="1400" i="1" spc="-5" dirty="0">
                <a:latin typeface="Cambria"/>
                <a:cs typeface="Cambria"/>
              </a:rPr>
              <a:t>,</a:t>
            </a:r>
            <a:endParaRPr lang="ru-RU" sz="1400" i="1" spc="-5" dirty="0">
              <a:latin typeface="Cambria"/>
              <a:cs typeface="Cambria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400" i="1" spc="-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средняя школа </a:t>
            </a:r>
            <a:r>
              <a:rPr sz="1400" i="1" spc="5" dirty="0">
                <a:latin typeface="Cambria"/>
                <a:cs typeface="Cambria"/>
              </a:rPr>
              <a:t>№ </a:t>
            </a:r>
            <a:r>
              <a:rPr sz="1400" i="1" dirty="0">
                <a:latin typeface="Cambria"/>
                <a:cs typeface="Cambria"/>
              </a:rPr>
              <a:t>8 в </a:t>
            </a:r>
            <a:r>
              <a:rPr sz="1400" i="1" spc="-10" dirty="0">
                <a:latin typeface="Cambria"/>
                <a:cs typeface="Cambria"/>
              </a:rPr>
              <a:t>Железнодорожном  </a:t>
            </a:r>
            <a:r>
              <a:rPr sz="1400" i="1" spc="-5" dirty="0">
                <a:latin typeface="Cambria"/>
                <a:cs typeface="Cambria"/>
              </a:rPr>
              <a:t>округе. </a:t>
            </a:r>
            <a:r>
              <a:rPr sz="1400" i="1" dirty="0">
                <a:latin typeface="Cambria"/>
                <a:cs typeface="Cambria"/>
              </a:rPr>
              <a:t>В школе </a:t>
            </a:r>
            <a:r>
              <a:rPr sz="1400" i="1" spc="-5" dirty="0">
                <a:latin typeface="Cambria"/>
                <a:cs typeface="Cambria"/>
              </a:rPr>
              <a:t>действует </a:t>
            </a:r>
            <a:r>
              <a:rPr sz="1400" i="1" dirty="0">
                <a:latin typeface="Cambria"/>
                <a:cs typeface="Cambria"/>
              </a:rPr>
              <a:t>музей,  рассказывающий о выдающейся роли  </a:t>
            </a:r>
            <a:r>
              <a:rPr sz="1400" i="1" spc="-5" dirty="0">
                <a:latin typeface="Cambria"/>
                <a:cs typeface="Cambria"/>
              </a:rPr>
              <a:t>дважды </a:t>
            </a:r>
            <a:r>
              <a:rPr sz="1400" i="1" spc="-25" dirty="0">
                <a:latin typeface="Cambria"/>
                <a:cs typeface="Cambria"/>
              </a:rPr>
              <a:t>Героя </a:t>
            </a:r>
            <a:r>
              <a:rPr sz="1400" i="1" spc="-5" dirty="0">
                <a:latin typeface="Cambria"/>
                <a:cs typeface="Cambria"/>
              </a:rPr>
              <a:t>Советского </a:t>
            </a:r>
            <a:r>
              <a:rPr sz="1400" i="1" spc="-10" dirty="0">
                <a:latin typeface="Cambria"/>
                <a:cs typeface="Cambria"/>
              </a:rPr>
              <a:t>Союза </a:t>
            </a:r>
            <a:r>
              <a:rPr sz="1400" i="1" dirty="0">
                <a:latin typeface="Cambria"/>
                <a:cs typeface="Cambria"/>
              </a:rPr>
              <a:t>Маршала  </a:t>
            </a:r>
            <a:r>
              <a:rPr sz="1400" i="1" spc="-5" dirty="0">
                <a:latin typeface="Cambria"/>
                <a:cs typeface="Cambria"/>
              </a:rPr>
              <a:t>Советского </a:t>
            </a:r>
            <a:r>
              <a:rPr sz="1400" i="1" spc="-10" dirty="0">
                <a:latin typeface="Cambria"/>
                <a:cs typeface="Cambria"/>
              </a:rPr>
              <a:t>Союза </a:t>
            </a:r>
            <a:r>
              <a:rPr sz="1400" i="1" dirty="0">
                <a:latin typeface="Cambria"/>
                <a:cs typeface="Cambria"/>
              </a:rPr>
              <a:t>и маршала Войска  Польского </a:t>
            </a:r>
            <a:r>
              <a:rPr sz="1400" i="1" spc="-5" dirty="0">
                <a:latin typeface="Cambria"/>
                <a:cs typeface="Cambria"/>
              </a:rPr>
              <a:t>К. К. Рокоссовского </a:t>
            </a:r>
            <a:r>
              <a:rPr sz="1400" i="1" dirty="0">
                <a:latin typeface="Cambria"/>
                <a:cs typeface="Cambria"/>
              </a:rPr>
              <a:t>в победе </a:t>
            </a:r>
            <a:r>
              <a:rPr sz="1400" i="1" spc="-5" dirty="0">
                <a:latin typeface="Cambria"/>
                <a:cs typeface="Cambria"/>
              </a:rPr>
              <a:t>на  </a:t>
            </a:r>
            <a:r>
              <a:rPr sz="1400" i="1" dirty="0">
                <a:latin typeface="Cambria"/>
                <a:cs typeface="Cambria"/>
              </a:rPr>
              <a:t>Курской дуге и в других </a:t>
            </a:r>
            <a:r>
              <a:rPr sz="1400" i="1" spc="-5" dirty="0">
                <a:latin typeface="Cambria"/>
                <a:cs typeface="Cambria"/>
              </a:rPr>
              <a:t>военных </a:t>
            </a:r>
            <a:r>
              <a:rPr sz="1400" i="1" dirty="0">
                <a:latin typeface="Cambria"/>
                <a:cs typeface="Cambria"/>
              </a:rPr>
              <a:t>операциях  Великой </a:t>
            </a:r>
            <a:r>
              <a:rPr sz="1400" i="1" spc="-5" dirty="0">
                <a:latin typeface="Cambria"/>
                <a:cs typeface="Cambria"/>
              </a:rPr>
              <a:t>Отечественной </a:t>
            </a:r>
            <a:r>
              <a:rPr sz="1400" i="1" dirty="0">
                <a:latin typeface="Cambria"/>
                <a:cs typeface="Cambria"/>
              </a:rPr>
              <a:t>войны. </a:t>
            </a:r>
            <a:endParaRPr lang="ru-RU" sz="1400" i="1" dirty="0">
              <a:latin typeface="Cambria"/>
              <a:cs typeface="Cambria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8 мая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2000  года у </a:t>
            </a:r>
            <a:r>
              <a:rPr sz="1400" i="1" spc="-5" dirty="0">
                <a:latin typeface="Cambria"/>
                <a:cs typeface="Cambria"/>
              </a:rPr>
              <a:t>центрального входа </a:t>
            </a:r>
            <a:r>
              <a:rPr sz="1400" i="1" dirty="0">
                <a:latin typeface="Cambria"/>
                <a:cs typeface="Cambria"/>
              </a:rPr>
              <a:t>в </a:t>
            </a:r>
            <a:r>
              <a:rPr sz="1400" i="1" dirty="0" err="1">
                <a:latin typeface="Cambria"/>
                <a:cs typeface="Cambria"/>
              </a:rPr>
              <a:t>здание</a:t>
            </a:r>
            <a:r>
              <a:rPr sz="1400" i="1" spc="-45" dirty="0">
                <a:latin typeface="Cambria"/>
                <a:cs typeface="Cambria"/>
              </a:rPr>
              <a:t> </a:t>
            </a:r>
            <a:r>
              <a:rPr sz="1400" i="1" dirty="0" err="1">
                <a:latin typeface="Cambria"/>
                <a:cs typeface="Cambria"/>
              </a:rPr>
              <a:t>школы</a:t>
            </a:r>
            <a:r>
              <a:rPr lang="ru-RU" sz="14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№ 8 </a:t>
            </a:r>
            <a:endParaRPr lang="ru-RU" sz="1400" i="1" dirty="0">
              <a:latin typeface="Cambria"/>
              <a:cs typeface="Cambria"/>
            </a:endParaRPr>
          </a:p>
          <a:p>
            <a:pPr marL="29209" marR="22860" indent="2540" algn="ctr">
              <a:lnSpc>
                <a:spcPct val="100000"/>
              </a:lnSpc>
            </a:pPr>
            <a:r>
              <a:rPr lang="ru-RU" sz="1400" i="1" dirty="0">
                <a:latin typeface="Cambria"/>
                <a:cs typeface="Cambria"/>
              </a:rPr>
              <a:t>был </a:t>
            </a:r>
            <a:r>
              <a:rPr sz="1400" i="1" dirty="0">
                <a:latin typeface="Cambria"/>
                <a:cs typeface="Cambria"/>
              </a:rPr>
              <a:t> </a:t>
            </a:r>
            <a:r>
              <a:rPr sz="1400" i="1" spc="-5" dirty="0" err="1">
                <a:latin typeface="Cambria"/>
                <a:cs typeface="Cambria"/>
              </a:rPr>
              <a:t>установлен</a:t>
            </a:r>
            <a:r>
              <a:rPr sz="1400" i="1" spc="-5" dirty="0">
                <a:latin typeface="Cambria"/>
                <a:cs typeface="Cambria"/>
              </a:rPr>
              <a:t> </a:t>
            </a:r>
            <a:r>
              <a:rPr sz="1400" i="1" dirty="0" err="1">
                <a:latin typeface="Cambria"/>
                <a:cs typeface="Cambria"/>
              </a:rPr>
              <a:t>бюст</a:t>
            </a:r>
            <a:endParaRPr lang="ru-RU" sz="1400" i="1" dirty="0">
              <a:latin typeface="Cambria"/>
              <a:cs typeface="Cambria"/>
            </a:endParaRPr>
          </a:p>
          <a:p>
            <a:pPr marL="29209" marR="22860" indent="2540" algn="ctr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К. К.  Рокоссовского. </a:t>
            </a:r>
            <a:endParaRPr lang="ru-RU" sz="1400" i="1" spc="-5" dirty="0">
              <a:latin typeface="Cambria"/>
              <a:cs typeface="Cambria"/>
            </a:endParaRPr>
          </a:p>
          <a:p>
            <a:pPr marL="29209" marR="22860" indent="2540" algn="ctr">
              <a:lnSpc>
                <a:spcPct val="100000"/>
              </a:lnSpc>
            </a:pPr>
            <a:r>
              <a:rPr sz="1400" i="1" spc="-10" dirty="0" err="1">
                <a:latin typeface="Cambria"/>
                <a:cs typeface="Cambria"/>
              </a:rPr>
              <a:t>Скульптуру</a:t>
            </a:r>
            <a:r>
              <a:rPr sz="1400" i="1" spc="-1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изваял и  подарил школе народный </a:t>
            </a:r>
            <a:r>
              <a:rPr sz="1400" i="1" spc="-5" dirty="0">
                <a:latin typeface="Cambria"/>
                <a:cs typeface="Cambria"/>
              </a:rPr>
              <a:t>художник</a:t>
            </a:r>
            <a:r>
              <a:rPr sz="1400" i="1" spc="-7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России  </a:t>
            </a:r>
            <a:r>
              <a:rPr sz="1400" i="1" dirty="0">
                <a:latin typeface="Cambria"/>
                <a:cs typeface="Cambria"/>
              </a:rPr>
              <a:t>лауреат </a:t>
            </a:r>
            <a:r>
              <a:rPr sz="1400" i="1" spc="-10" dirty="0">
                <a:latin typeface="Cambria"/>
                <a:cs typeface="Cambria"/>
              </a:rPr>
              <a:t>Государственно </a:t>
            </a:r>
            <a:r>
              <a:rPr sz="1400" i="1" dirty="0">
                <a:latin typeface="Cambria"/>
                <a:cs typeface="Cambria"/>
              </a:rPr>
              <a:t>премии </a:t>
            </a:r>
            <a:r>
              <a:rPr sz="1400" i="1" spc="-10" dirty="0">
                <a:latin typeface="Cambria"/>
                <a:cs typeface="Cambria"/>
              </a:rPr>
              <a:t>РСФСР </a:t>
            </a:r>
            <a:r>
              <a:rPr sz="1400" i="1" dirty="0">
                <a:latin typeface="Cambria"/>
                <a:cs typeface="Cambria"/>
              </a:rPr>
              <a:t>В.  М.</a:t>
            </a:r>
            <a:r>
              <a:rPr sz="1400" i="1" spc="-9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Клыков.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3"/>
              </a:rPr>
              <a:t>Fokin</a:t>
            </a:r>
            <a:r>
              <a:rPr spc="-5" dirty="0">
                <a:hlinkClick r:id="rId3"/>
              </a:rPr>
              <a:t>aL</a:t>
            </a:r>
            <a:r>
              <a:rPr dirty="0">
                <a:hlinkClick r:id="rId3"/>
              </a:rPr>
              <a:t>id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.</a:t>
            </a:r>
            <a:r>
              <a:rPr spc="-5" dirty="0">
                <a:hlinkClick r:id="rId3"/>
              </a:rPr>
              <a:t>75</a:t>
            </a:r>
            <a:r>
              <a:rPr dirty="0">
                <a:hlinkClick r:id="rId3"/>
              </a:rPr>
              <a:t>@</a:t>
            </a:r>
            <a:r>
              <a:rPr spc="10" dirty="0">
                <a:hlinkClick r:id="rId3"/>
              </a:rPr>
              <a:t>m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il.</a:t>
            </a:r>
            <a:r>
              <a:rPr spc="-5" dirty="0">
                <a:hlinkClick r:id="rId3"/>
              </a:rPr>
              <a:t>r</a:t>
            </a:r>
            <a:r>
              <a:rPr dirty="0">
                <a:hlinkClick r:id="rId3"/>
              </a:rPr>
              <a:t>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589" y="420115"/>
            <a:ext cx="593359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/>
              <a:t>Бюст </a:t>
            </a:r>
            <a:r>
              <a:rPr sz="2800" spc="-80" dirty="0"/>
              <a:t>Героя </a:t>
            </a:r>
            <a:r>
              <a:rPr sz="2800" spc="-30" dirty="0"/>
              <a:t>Советского</a:t>
            </a:r>
            <a:r>
              <a:rPr sz="2800" spc="-20" dirty="0"/>
              <a:t> </a:t>
            </a:r>
            <a:r>
              <a:rPr sz="2800" spc="-5" dirty="0"/>
              <a:t>Союза</a:t>
            </a:r>
          </a:p>
          <a:p>
            <a:pPr marL="1905" algn="ctr">
              <a:lnSpc>
                <a:spcPct val="100000"/>
              </a:lnSpc>
            </a:pPr>
            <a:r>
              <a:rPr sz="2800" dirty="0"/>
              <a:t>В.П.</a:t>
            </a:r>
            <a:r>
              <a:rPr sz="2800" spc="-80" dirty="0"/>
              <a:t> </a:t>
            </a:r>
            <a:r>
              <a:rPr sz="2800" dirty="0"/>
              <a:t>ЛУКИНА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304800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i="1" spc="-5" dirty="0">
                <a:latin typeface="Cambria"/>
                <a:cs typeface="Cambria"/>
              </a:rPr>
              <a:t>Имя </a:t>
            </a:r>
            <a:r>
              <a:rPr sz="1600" i="1" spc="-35" dirty="0">
                <a:latin typeface="Cambria"/>
                <a:cs typeface="Cambria"/>
              </a:rPr>
              <a:t>Героя </a:t>
            </a:r>
            <a:r>
              <a:rPr sz="1600" i="1" spc="-10" dirty="0">
                <a:latin typeface="Cambria"/>
                <a:cs typeface="Cambria"/>
              </a:rPr>
              <a:t>Советского </a:t>
            </a:r>
            <a:r>
              <a:rPr sz="1600" i="1" spc="-10" dirty="0" err="1">
                <a:latin typeface="Cambria"/>
                <a:cs typeface="Cambria"/>
              </a:rPr>
              <a:t>Союза</a:t>
            </a:r>
            <a:r>
              <a:rPr sz="1600" i="1" spc="-10" dirty="0">
                <a:latin typeface="Cambria"/>
                <a:cs typeface="Cambria"/>
              </a:rPr>
              <a:t> </a:t>
            </a:r>
            <a:endParaRPr lang="ru-RU" sz="1600" i="1" spc="-10" dirty="0">
              <a:latin typeface="Cambria"/>
              <a:cs typeface="Cambria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600" i="1" spc="-5" dirty="0">
                <a:latin typeface="Cambria"/>
                <a:cs typeface="Cambria"/>
              </a:rPr>
              <a:t>В. П. Лукина  носит школа № 11. Памятник В. П. Лукину  установлен в </a:t>
            </a:r>
            <a:r>
              <a:rPr sz="1600" i="1" spc="-10" dirty="0">
                <a:latin typeface="Cambria"/>
                <a:cs typeface="Cambria"/>
              </a:rPr>
              <a:t>1972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году.</a:t>
            </a:r>
            <a:endParaRPr sz="1600" dirty="0">
              <a:latin typeface="Cambria"/>
              <a:cs typeface="Cambria"/>
            </a:endParaRPr>
          </a:p>
          <a:p>
            <a:pPr marL="147955" marR="138430" indent="-635" algn="ctr">
              <a:lnSpc>
                <a:spcPct val="100000"/>
              </a:lnSpc>
            </a:pPr>
            <a:r>
              <a:rPr sz="1600" i="1" spc="-5" dirty="0">
                <a:latin typeface="Cambria"/>
                <a:cs typeface="Cambria"/>
              </a:rPr>
              <a:t>Владимира Петровича Лукина война  застала в рядах Красной </a:t>
            </a:r>
            <a:r>
              <a:rPr sz="1600" i="1" spc="-10" dirty="0">
                <a:latin typeface="Cambria"/>
                <a:cs typeface="Cambria"/>
              </a:rPr>
              <a:t>Армии. </a:t>
            </a:r>
            <a:r>
              <a:rPr sz="1600" i="1" spc="-5" dirty="0">
                <a:latin typeface="Cambria"/>
                <a:cs typeface="Cambria"/>
              </a:rPr>
              <a:t>Звание  </a:t>
            </a:r>
            <a:r>
              <a:rPr sz="1600" i="1" spc="-35" dirty="0">
                <a:latin typeface="Cambria"/>
                <a:cs typeface="Cambria"/>
              </a:rPr>
              <a:t>Героя </a:t>
            </a:r>
            <a:r>
              <a:rPr sz="1600" i="1" spc="-10" dirty="0">
                <a:latin typeface="Cambria"/>
                <a:cs typeface="Cambria"/>
              </a:rPr>
              <a:t>Советского Союза </a:t>
            </a:r>
            <a:r>
              <a:rPr sz="1600" i="1" spc="-5" dirty="0">
                <a:latin typeface="Cambria"/>
                <a:cs typeface="Cambria"/>
              </a:rPr>
              <a:t>ему было  присвоено 22 февраля 1944 года за  </a:t>
            </a:r>
            <a:r>
              <a:rPr sz="1600" i="1" spc="-10" dirty="0">
                <a:latin typeface="Cambria"/>
                <a:cs typeface="Cambria"/>
              </a:rPr>
              <a:t>мужество </a:t>
            </a:r>
            <a:r>
              <a:rPr sz="1600" i="1" spc="-5" dirty="0">
                <a:latin typeface="Cambria"/>
                <a:cs typeface="Cambria"/>
              </a:rPr>
              <a:t>при форсировании</a:t>
            </a:r>
            <a:r>
              <a:rPr sz="1600" i="1" spc="3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Днепра.</a:t>
            </a:r>
            <a:endParaRPr sz="1600" dirty="0">
              <a:latin typeface="Cambria"/>
              <a:cs typeface="Cambria"/>
            </a:endParaRPr>
          </a:p>
          <a:p>
            <a:pPr marL="22860" marR="15875" algn="ctr">
              <a:lnSpc>
                <a:spcPct val="100000"/>
              </a:lnSpc>
            </a:pPr>
            <a:r>
              <a:rPr sz="1600" i="1" spc="-5" dirty="0">
                <a:latin typeface="Cambria"/>
                <a:cs typeface="Cambria"/>
              </a:rPr>
              <a:t>После демобилизации из </a:t>
            </a:r>
            <a:r>
              <a:rPr sz="1600" i="1" spc="-10" dirty="0">
                <a:latin typeface="Cambria"/>
                <a:cs typeface="Cambria"/>
              </a:rPr>
              <a:t>Советской Армии  </a:t>
            </a:r>
            <a:r>
              <a:rPr sz="1600" i="1" spc="-5" dirty="0">
                <a:latin typeface="Cambria"/>
                <a:cs typeface="Cambria"/>
              </a:rPr>
              <a:t>до 1949 года работал в различных  организациях и учреждениях г. Курска, а в  мае 1949 года был принят на службу в  органы милиции Курской области на  оперативную </a:t>
            </a:r>
            <a:r>
              <a:rPr sz="1600" i="1" spc="-20" dirty="0">
                <a:latin typeface="Cambria"/>
                <a:cs typeface="Cambria"/>
              </a:rPr>
              <a:t>работу. </a:t>
            </a:r>
            <a:r>
              <a:rPr sz="1600" i="1" spc="-5" dirty="0">
                <a:latin typeface="Cambria"/>
                <a:cs typeface="Cambria"/>
              </a:rPr>
              <a:t>Погиб при  исполнении </a:t>
            </a:r>
            <a:r>
              <a:rPr sz="1600" i="1" spc="-10" dirty="0">
                <a:latin typeface="Cambria"/>
                <a:cs typeface="Cambria"/>
              </a:rPr>
              <a:t>служебных </a:t>
            </a:r>
            <a:r>
              <a:rPr sz="1600" i="1" spc="-5" dirty="0">
                <a:latin typeface="Cambria"/>
                <a:cs typeface="Cambria"/>
              </a:rPr>
              <a:t>обязанностей 10  мая 1952</a:t>
            </a:r>
            <a:r>
              <a:rPr sz="1600" i="1" spc="-4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года.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2667000"/>
            <a:ext cx="249936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3"/>
              </a:rPr>
              <a:t>Fokin</a:t>
            </a:r>
            <a:r>
              <a:rPr spc="-5" dirty="0">
                <a:hlinkClick r:id="rId3"/>
              </a:rPr>
              <a:t>aL</a:t>
            </a:r>
            <a:r>
              <a:rPr dirty="0">
                <a:hlinkClick r:id="rId3"/>
              </a:rPr>
              <a:t>id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.</a:t>
            </a:r>
            <a:r>
              <a:rPr spc="-5" dirty="0">
                <a:hlinkClick r:id="rId3"/>
              </a:rPr>
              <a:t>75</a:t>
            </a:r>
            <a:r>
              <a:rPr dirty="0">
                <a:hlinkClick r:id="rId3"/>
              </a:rPr>
              <a:t>@</a:t>
            </a:r>
            <a:r>
              <a:rPr spc="10" dirty="0">
                <a:hlinkClick r:id="rId3"/>
              </a:rPr>
              <a:t>m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il.</a:t>
            </a:r>
            <a:r>
              <a:rPr spc="-5" dirty="0">
                <a:hlinkClick r:id="rId3"/>
              </a:rPr>
              <a:t>r</a:t>
            </a:r>
            <a:r>
              <a:rPr dirty="0">
                <a:hlinkClick r:id="rId3"/>
              </a:rPr>
              <a:t>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389" y="449411"/>
            <a:ext cx="556164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5" dirty="0"/>
              <a:t>Братская </a:t>
            </a:r>
            <a:r>
              <a:rPr sz="2400" spc="-5" dirty="0"/>
              <a:t>могила </a:t>
            </a:r>
            <a:r>
              <a:rPr sz="2400" dirty="0"/>
              <a:t>в </a:t>
            </a:r>
            <a:r>
              <a:rPr sz="2400" spc="-55" dirty="0"/>
              <a:t>Горелом</a:t>
            </a:r>
          </a:p>
          <a:p>
            <a:pPr marL="1905" algn="ctr">
              <a:lnSpc>
                <a:spcPct val="100000"/>
              </a:lnSpc>
            </a:pPr>
            <a:r>
              <a:rPr sz="2400" dirty="0"/>
              <a:t>лесу</a:t>
            </a:r>
          </a:p>
        </p:txBody>
      </p:sp>
      <p:sp>
        <p:nvSpPr>
          <p:cNvPr id="3" name="object 3"/>
          <p:cNvSpPr/>
          <p:nvPr/>
        </p:nvSpPr>
        <p:spPr>
          <a:xfrm>
            <a:off x="3161538" y="2761489"/>
            <a:ext cx="3000375" cy="4356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1401" y="1143000"/>
            <a:ext cx="2373630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670" indent="33020">
              <a:lnSpc>
                <a:spcPct val="100000"/>
              </a:lnSpc>
            </a:pPr>
            <a:r>
              <a:rPr sz="1400" i="1" dirty="0">
                <a:latin typeface="Cambria"/>
                <a:cs typeface="Cambria"/>
              </a:rPr>
              <a:t>В</a:t>
            </a:r>
            <a:r>
              <a:rPr sz="1400" b="1" i="1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1970 </a:t>
            </a:r>
            <a:r>
              <a:rPr sz="1400" i="1" spc="-10" dirty="0">
                <a:latin typeface="Cambria"/>
                <a:cs typeface="Cambria"/>
              </a:rPr>
              <a:t>году, </a:t>
            </a:r>
            <a:r>
              <a:rPr sz="1400" i="1" dirty="0">
                <a:latin typeface="Cambria"/>
                <a:cs typeface="Cambria"/>
              </a:rPr>
              <a:t>при земляных </a:t>
            </a:r>
            <a:r>
              <a:rPr sz="1400" i="1" spc="-5" dirty="0">
                <a:latin typeface="Cambria"/>
                <a:cs typeface="Cambria"/>
              </a:rPr>
              <a:t>работах, </a:t>
            </a:r>
            <a:r>
              <a:rPr sz="1400" i="1" dirty="0">
                <a:latin typeface="Cambria"/>
                <a:cs typeface="Cambria"/>
              </a:rPr>
              <a:t>на </a:t>
            </a:r>
            <a:r>
              <a:rPr sz="1400" i="1" spc="-5" dirty="0">
                <a:latin typeface="Cambria"/>
                <a:cs typeface="Cambria"/>
              </a:rPr>
              <a:t>месте  дуэли </a:t>
            </a:r>
            <a:r>
              <a:rPr sz="1400" i="1" dirty="0">
                <a:latin typeface="Cambria"/>
                <a:cs typeface="Cambria"/>
              </a:rPr>
              <a:t>зенитчиков </a:t>
            </a:r>
            <a:r>
              <a:rPr sz="1400" i="1" spc="-5" dirty="0">
                <a:latin typeface="Cambria"/>
                <a:cs typeface="Cambria"/>
              </a:rPr>
              <a:t>и </a:t>
            </a:r>
            <a:r>
              <a:rPr sz="1400" i="1" dirty="0">
                <a:latin typeface="Cambria"/>
                <a:cs typeface="Cambria"/>
              </a:rPr>
              <a:t>фашистских </a:t>
            </a:r>
            <a:r>
              <a:rPr sz="1400" i="1" spc="-5" dirty="0">
                <a:latin typeface="Cambria"/>
                <a:cs typeface="Cambria"/>
              </a:rPr>
              <a:t>асов были  обнаружены </a:t>
            </a:r>
            <a:r>
              <a:rPr sz="1400" i="1" dirty="0" err="1">
                <a:latin typeface="Cambria"/>
                <a:cs typeface="Cambria"/>
              </a:rPr>
              <a:t>останки</a:t>
            </a:r>
            <a:r>
              <a:rPr sz="1400" i="1" dirty="0">
                <a:latin typeface="Cambria"/>
                <a:cs typeface="Cambria"/>
              </a:rPr>
              <a:t> </a:t>
            </a:r>
            <a:r>
              <a:rPr sz="1400" i="1" dirty="0" err="1">
                <a:latin typeface="Cambria"/>
                <a:cs typeface="Cambria"/>
              </a:rPr>
              <a:t>воинов</a:t>
            </a:r>
            <a:r>
              <a:rPr lang="ru-RU" sz="1400" i="1" dirty="0">
                <a:latin typeface="Cambria"/>
                <a:cs typeface="Cambria"/>
              </a:rPr>
              <a:t>, которых</a:t>
            </a:r>
            <a:r>
              <a:rPr sz="1400" i="1" dirty="0">
                <a:latin typeface="Cambria"/>
                <a:cs typeface="Cambria"/>
              </a:rPr>
              <a:t> </a:t>
            </a:r>
            <a:r>
              <a:rPr lang="ru-RU" sz="1400" i="1" spc="-5" dirty="0">
                <a:latin typeface="Cambria"/>
                <a:cs typeface="Cambria"/>
              </a:rPr>
              <a:t>п</a:t>
            </a:r>
            <a:r>
              <a:rPr sz="1400" i="1" spc="-5" dirty="0" err="1">
                <a:latin typeface="Cambria"/>
                <a:cs typeface="Cambria"/>
              </a:rPr>
              <a:t>осчитали</a:t>
            </a:r>
            <a:r>
              <a:rPr sz="1400" i="1" spc="-5" dirty="0">
                <a:latin typeface="Cambria"/>
                <a:cs typeface="Cambria"/>
              </a:rPr>
              <a:t>  </a:t>
            </a:r>
            <a:r>
              <a:rPr sz="1400" i="1" dirty="0">
                <a:latin typeface="Cambria"/>
                <a:cs typeface="Cambria"/>
              </a:rPr>
              <a:t>неизвестными </a:t>
            </a:r>
            <a:r>
              <a:rPr sz="1400" i="1" spc="-5" dirty="0">
                <a:latin typeface="Cambria"/>
                <a:cs typeface="Cambria"/>
              </a:rPr>
              <a:t>и </a:t>
            </a:r>
            <a:r>
              <a:rPr sz="1400" i="1" dirty="0" err="1">
                <a:latin typeface="Cambria"/>
                <a:cs typeface="Cambria"/>
              </a:rPr>
              <a:t>перезахоронили</a:t>
            </a:r>
            <a:r>
              <a:rPr lang="ru-RU" sz="1400" i="1" dirty="0">
                <a:latin typeface="Cambria"/>
                <a:cs typeface="Cambria"/>
              </a:rPr>
              <a:t>.</a:t>
            </a:r>
            <a:r>
              <a:rPr sz="1400" i="1" spc="-110" dirty="0">
                <a:latin typeface="Cambria"/>
                <a:cs typeface="Cambria"/>
              </a:rPr>
              <a:t> </a:t>
            </a:r>
            <a:r>
              <a:rPr lang="ru-RU" sz="1400" i="1" spc="-5" dirty="0">
                <a:latin typeface="Cambria"/>
                <a:cs typeface="Cambria"/>
              </a:rPr>
              <a:t>Комсомольцы </a:t>
            </a:r>
            <a:r>
              <a:rPr lang="ru-RU" sz="1400" i="1" dirty="0">
                <a:latin typeface="Cambria"/>
                <a:cs typeface="Cambria"/>
              </a:rPr>
              <a:t>НПО «Электроагрегат»  устанавливают обелиск и</a:t>
            </a:r>
            <a:endParaRPr sz="1400" dirty="0">
              <a:latin typeface="Cambria"/>
              <a:cs typeface="Cambria"/>
            </a:endParaRPr>
          </a:p>
          <a:p>
            <a:pPr marL="12700" marR="387985">
              <a:lnSpc>
                <a:spcPct val="100000"/>
              </a:lnSpc>
            </a:pPr>
            <a:r>
              <a:rPr lang="ru-RU" sz="1400" i="1" spc="-5" dirty="0">
                <a:latin typeface="Cambria"/>
                <a:cs typeface="Cambria"/>
              </a:rPr>
              <a:t>в течение</a:t>
            </a:r>
            <a:r>
              <a:rPr sz="1400" i="1" spc="-5" dirty="0">
                <a:latin typeface="Cambria"/>
                <a:cs typeface="Cambria"/>
              </a:rPr>
              <a:t> </a:t>
            </a:r>
            <a:r>
              <a:rPr sz="1400" i="1" spc="-5" dirty="0" err="1">
                <a:latin typeface="Cambria"/>
                <a:cs typeface="Cambria"/>
              </a:rPr>
              <a:t>сем</a:t>
            </a:r>
            <a:r>
              <a:rPr lang="ru-RU" sz="1400" i="1" spc="-5" dirty="0">
                <a:latin typeface="Cambria"/>
                <a:cs typeface="Cambria"/>
              </a:rPr>
              <a:t>и</a:t>
            </a:r>
            <a:r>
              <a:rPr sz="1400" i="1" spc="-5" dirty="0">
                <a:latin typeface="Cambria"/>
                <a:cs typeface="Cambria"/>
              </a:rPr>
              <a:t> </a:t>
            </a:r>
            <a:r>
              <a:rPr sz="1400" i="1" dirty="0" err="1">
                <a:latin typeface="Cambria"/>
                <a:cs typeface="Cambria"/>
              </a:rPr>
              <a:t>лет</a:t>
            </a:r>
            <a:r>
              <a:rPr sz="1400" i="1" dirty="0">
                <a:latin typeface="Cambria"/>
                <a:cs typeface="Cambria"/>
              </a:rPr>
              <a:t> ведут</a:t>
            </a:r>
            <a:r>
              <a:rPr sz="1400" i="1" spc="-114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поиски  ветеранов полка, </a:t>
            </a:r>
            <a:r>
              <a:rPr sz="1400" i="1" spc="-5" dirty="0">
                <a:latin typeface="Cambria"/>
                <a:cs typeface="Cambria"/>
              </a:rPr>
              <a:t>чтобы </a:t>
            </a:r>
            <a:r>
              <a:rPr sz="1400" i="1" dirty="0">
                <a:latin typeface="Cambria"/>
                <a:cs typeface="Cambria"/>
              </a:rPr>
              <a:t>узнать имена  павших.</a:t>
            </a:r>
            <a:endParaRPr sz="1400" dirty="0">
              <a:latin typeface="Cambria"/>
              <a:cs typeface="Cambria"/>
            </a:endParaRPr>
          </a:p>
          <a:p>
            <a:pPr marL="12700" marR="670560">
              <a:lnSpc>
                <a:spcPct val="100000"/>
              </a:lnSpc>
            </a:pPr>
            <a:r>
              <a:rPr sz="1400" i="1" spc="-5" dirty="0">
                <a:latin typeface="Cambria"/>
                <a:cs typeface="Cambria"/>
              </a:rPr>
              <a:t>В 1986 </a:t>
            </a:r>
            <a:r>
              <a:rPr lang="ru-RU" sz="1400" i="1" spc="-5" dirty="0">
                <a:latin typeface="Cambria"/>
                <a:cs typeface="Cambria"/>
              </a:rPr>
              <a:t>году </a:t>
            </a:r>
            <a:r>
              <a:rPr sz="1400" i="1" dirty="0" err="1">
                <a:latin typeface="Cambria"/>
                <a:cs typeface="Cambria"/>
              </a:rPr>
              <a:t>на</a:t>
            </a:r>
            <a:r>
              <a:rPr sz="1400" i="1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месте обелиска погибшим  </a:t>
            </a:r>
            <a:r>
              <a:rPr sz="1400" i="1" dirty="0">
                <a:latin typeface="Cambria"/>
                <a:cs typeface="Cambria"/>
              </a:rPr>
              <a:t>зенитчикам </a:t>
            </a:r>
            <a:r>
              <a:rPr sz="1400" i="1" spc="-5" dirty="0">
                <a:latin typeface="Cambria"/>
                <a:cs typeface="Cambria"/>
              </a:rPr>
              <a:t>создан</a:t>
            </a:r>
            <a:r>
              <a:rPr sz="1400" i="1" spc="-11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мемориал.</a:t>
            </a:r>
            <a:endParaRPr sz="1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400" i="1" spc="-5" dirty="0">
                <a:latin typeface="Cambria"/>
                <a:cs typeface="Cambria"/>
              </a:rPr>
              <a:t>В братской </a:t>
            </a:r>
            <a:r>
              <a:rPr sz="1400" i="1" dirty="0">
                <a:latin typeface="Cambria"/>
                <a:cs typeface="Cambria"/>
              </a:rPr>
              <a:t>могиле </a:t>
            </a:r>
            <a:r>
              <a:rPr sz="1400" i="1" spc="-5" dirty="0">
                <a:latin typeface="Cambria"/>
                <a:cs typeface="Cambria"/>
              </a:rPr>
              <a:t>похоронены </a:t>
            </a:r>
            <a:r>
              <a:rPr sz="1400" i="1" dirty="0">
                <a:latin typeface="Cambria"/>
                <a:cs typeface="Cambria"/>
              </a:rPr>
              <a:t>воины-  </a:t>
            </a:r>
            <a:r>
              <a:rPr sz="1400" i="1" dirty="0" err="1">
                <a:latin typeface="Cambria"/>
                <a:cs typeface="Cambria"/>
              </a:rPr>
              <a:t>зенитчики</a:t>
            </a:r>
            <a:r>
              <a:rPr sz="1400" i="1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254</a:t>
            </a:r>
            <a:r>
              <a:rPr lang="ru-RU" sz="1400" i="1" spc="-5" dirty="0">
                <a:latin typeface="Cambria"/>
                <a:cs typeface="Cambria"/>
              </a:rPr>
              <a:t>-й</a:t>
            </a:r>
            <a:r>
              <a:rPr sz="1400" i="1" spc="-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Краснознаменного зенитно-  артиллерийского полка лейтенант </a:t>
            </a:r>
            <a:r>
              <a:rPr sz="1400" i="1" spc="-5" dirty="0">
                <a:latin typeface="Cambria"/>
                <a:cs typeface="Cambria"/>
              </a:rPr>
              <a:t>Н.И.  </a:t>
            </a:r>
            <a:r>
              <a:rPr sz="1400" i="1" dirty="0">
                <a:latin typeface="Cambria"/>
                <a:cs typeface="Cambria"/>
              </a:rPr>
              <a:t>Азаров, рядовые И. Парыкин, Н. </a:t>
            </a:r>
            <a:r>
              <a:rPr sz="1400" i="1" spc="-5" dirty="0">
                <a:latin typeface="Cambria"/>
                <a:cs typeface="Cambria"/>
              </a:rPr>
              <a:t>Леонтьева, М.  </a:t>
            </a:r>
            <a:r>
              <a:rPr sz="1400" i="1" dirty="0">
                <a:latin typeface="Cambria"/>
                <a:cs typeface="Cambria"/>
              </a:rPr>
              <a:t>Шалабодина, </a:t>
            </a:r>
            <a:r>
              <a:rPr sz="1400" i="1" spc="5" dirty="0">
                <a:latin typeface="Cambria"/>
                <a:cs typeface="Cambria"/>
              </a:rPr>
              <a:t>А.Н. </a:t>
            </a:r>
            <a:r>
              <a:rPr sz="1400" i="1" dirty="0">
                <a:latin typeface="Cambria"/>
                <a:cs typeface="Cambria"/>
              </a:rPr>
              <a:t>Рымина </a:t>
            </a:r>
            <a:r>
              <a:rPr sz="1400" i="1" spc="-5" dirty="0">
                <a:latin typeface="Cambria"/>
                <a:cs typeface="Cambria"/>
              </a:rPr>
              <a:t>и их боевые  </a:t>
            </a:r>
            <a:r>
              <a:rPr sz="1400" i="1" dirty="0">
                <a:latin typeface="Cambria"/>
                <a:cs typeface="Cambria"/>
              </a:rPr>
              <a:t>товарищи, </a:t>
            </a:r>
            <a:r>
              <a:rPr sz="1400" i="1" spc="-5" dirty="0">
                <a:latin typeface="Cambria"/>
                <a:cs typeface="Cambria"/>
              </a:rPr>
              <a:t>погибшие 2 </a:t>
            </a:r>
            <a:r>
              <a:rPr sz="1400" i="1" dirty="0">
                <a:latin typeface="Cambria"/>
                <a:cs typeface="Cambria"/>
              </a:rPr>
              <a:t>июня </a:t>
            </a:r>
            <a:r>
              <a:rPr sz="1400" i="1" spc="-5" dirty="0">
                <a:latin typeface="Cambria"/>
                <a:cs typeface="Cambria"/>
              </a:rPr>
              <a:t>1943 </a:t>
            </a:r>
            <a:r>
              <a:rPr sz="1400" i="1" dirty="0">
                <a:latin typeface="Cambria"/>
                <a:cs typeface="Cambria"/>
              </a:rPr>
              <a:t>года,  защищая </a:t>
            </a:r>
            <a:r>
              <a:rPr sz="1400" i="1" spc="-5" dirty="0">
                <a:latin typeface="Cambria"/>
                <a:cs typeface="Cambria"/>
              </a:rPr>
              <a:t>курское небо </a:t>
            </a:r>
            <a:r>
              <a:rPr sz="1400" i="1" dirty="0">
                <a:latin typeface="Cambria"/>
                <a:cs typeface="Cambria"/>
              </a:rPr>
              <a:t>над </a:t>
            </a:r>
            <a:r>
              <a:rPr sz="1400" i="1" spc="-5" dirty="0">
                <a:latin typeface="Cambria"/>
                <a:cs typeface="Cambria"/>
              </a:rPr>
              <a:t>железнодорожным  </a:t>
            </a:r>
            <a:r>
              <a:rPr sz="1400" i="1" dirty="0">
                <a:latin typeface="Cambria"/>
                <a:cs typeface="Cambria"/>
              </a:rPr>
              <a:t>узлом от налета </a:t>
            </a:r>
            <a:r>
              <a:rPr sz="1400" i="1" spc="-5" dirty="0">
                <a:latin typeface="Cambria"/>
                <a:cs typeface="Cambria"/>
              </a:rPr>
              <a:t>вражеской</a:t>
            </a:r>
            <a:r>
              <a:rPr sz="1400" i="1" spc="-75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авиации.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>
                <a:hlinkClick r:id="rId3"/>
              </a:rPr>
              <a:t>Fokin</a:t>
            </a:r>
            <a:r>
              <a:rPr spc="-5" dirty="0">
                <a:hlinkClick r:id="rId3"/>
              </a:rPr>
              <a:t>aL</a:t>
            </a:r>
            <a:r>
              <a:rPr dirty="0">
                <a:hlinkClick r:id="rId3"/>
              </a:rPr>
              <a:t>id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.</a:t>
            </a:r>
            <a:r>
              <a:rPr spc="-5" dirty="0">
                <a:hlinkClick r:id="rId3"/>
              </a:rPr>
              <a:t>75</a:t>
            </a:r>
            <a:r>
              <a:rPr dirty="0">
                <a:hlinkClick r:id="rId3"/>
              </a:rPr>
              <a:t>@</a:t>
            </a:r>
            <a:r>
              <a:rPr spc="10" dirty="0">
                <a:hlinkClick r:id="rId3"/>
              </a:rPr>
              <a:t>m</a:t>
            </a:r>
            <a:r>
              <a:rPr spc="-5" dirty="0">
                <a:hlinkClick r:id="rId3"/>
              </a:rPr>
              <a:t>a</a:t>
            </a:r>
            <a:r>
              <a:rPr dirty="0">
                <a:hlinkClick r:id="rId3"/>
              </a:rPr>
              <a:t>il.</a:t>
            </a:r>
            <a:r>
              <a:rPr spc="-5" dirty="0">
                <a:hlinkClick r:id="rId3"/>
              </a:rPr>
              <a:t>r</a:t>
            </a:r>
            <a:r>
              <a:rPr dirty="0">
                <a:hlinkClick r:id="rId3"/>
              </a:rPr>
              <a:t>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EBEB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933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a_MonumentoTitul</vt:lpstr>
      <vt:lpstr>Arial</vt:lpstr>
      <vt:lpstr>Calibri</vt:lpstr>
      <vt:lpstr>Cambria</vt:lpstr>
      <vt:lpstr>Gabriola</vt:lpstr>
      <vt:lpstr>Times New Roman</vt:lpstr>
      <vt:lpstr>Office Theme</vt:lpstr>
      <vt:lpstr>Презентация PowerPoint</vt:lpstr>
      <vt:lpstr>Презентация PowerPoint</vt:lpstr>
      <vt:lpstr>Памятник воинам- железнодорожникам</vt:lpstr>
      <vt:lpstr>Памятник-паровоз посвящен боевым подвигам курских  железнодорожников</vt:lpstr>
      <vt:lpstr>Железнодорожный вокзал</vt:lpstr>
      <vt:lpstr>Памятный знак воинам 16-й воздушной армии</vt:lpstr>
      <vt:lpstr>Бюст   К.К. Рокоссовского  (школа № 8) </vt:lpstr>
      <vt:lpstr>Бюст Героя Советского Союза В.П. ЛУКИНА</vt:lpstr>
      <vt:lpstr>Братская могила в Горелом лесу</vt:lpstr>
      <vt:lpstr>Бюст Героя Советского Союза  В.М. Бочарова</vt:lpstr>
      <vt:lpstr>Мемориальная доска  установлена  в мае 1986 года</vt:lpstr>
      <vt:lpstr>Мемориальная доска установлена  в  феврале 1988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CloudConvert</dc:creator>
  <cp:lastModifiedBy>1 1</cp:lastModifiedBy>
  <cp:revision>14</cp:revision>
  <dcterms:created xsi:type="dcterms:W3CDTF">2017-01-28T17:48:01Z</dcterms:created>
  <dcterms:modified xsi:type="dcterms:W3CDTF">2024-05-14T21:41:20Z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2015-07-29T00:00:00Z</vt:filetime>
  </property>
  <property fmtid="{D5CDD505-2E9C-101B-9397-08002B2CF9AE}" pid="3" name="Creator">
    <vt:lpwstr>CloudConvert</vt:lpwstr>
  </property>
  <property fmtid="{D5CDD505-2E9C-101B-9397-08002B2CF9AE}" pid="4" name="LastSaved">
    <vt:filetime>2017-01-28T00:00:00Z</vt:filetime>
  </property>
</Properties>
</file>