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5" r:id="rId7"/>
    <p:sldId id="264" r:id="rId8"/>
    <p:sldId id="263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F608-32CF-4FD0-AE3D-7FE19BD6D890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97D8-9FAC-41E2-A1C7-F0E76CB22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208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F608-32CF-4FD0-AE3D-7FE19BD6D890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97D8-9FAC-41E2-A1C7-F0E76CB22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837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F608-32CF-4FD0-AE3D-7FE19BD6D890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97D8-9FAC-41E2-A1C7-F0E76CB22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611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F608-32CF-4FD0-AE3D-7FE19BD6D890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97D8-9FAC-41E2-A1C7-F0E76CB22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157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F608-32CF-4FD0-AE3D-7FE19BD6D890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97D8-9FAC-41E2-A1C7-F0E76CB22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22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F608-32CF-4FD0-AE3D-7FE19BD6D890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97D8-9FAC-41E2-A1C7-F0E76CB22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5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F608-32CF-4FD0-AE3D-7FE19BD6D890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97D8-9FAC-41E2-A1C7-F0E76CB22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163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F608-32CF-4FD0-AE3D-7FE19BD6D890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97D8-9FAC-41E2-A1C7-F0E76CB22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13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F608-32CF-4FD0-AE3D-7FE19BD6D890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97D8-9FAC-41E2-A1C7-F0E76CB22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605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F608-32CF-4FD0-AE3D-7FE19BD6D890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97D8-9FAC-41E2-A1C7-F0E76CB22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092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F608-32CF-4FD0-AE3D-7FE19BD6D890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97D8-9FAC-41E2-A1C7-F0E76CB22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37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BF608-32CF-4FD0-AE3D-7FE19BD6D890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F97D8-9FAC-41E2-A1C7-F0E76CB22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26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un9-18.userapi.com/impg/zt6dJv9bjc_H-9gPpI078Kred70m7RK7E3JcBw/RTjrT0Vk5RE.jpg?size=1280x871&amp;quality=95&amp;sign=81967219992b40e73768d391a20bea08&amp;c_uniq_tag=ryFlVcAzHp5w3WyHVJ3nhaEIUDvdi63MH64ptC2Dw1M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29" y="0"/>
            <a:ext cx="9153129" cy="684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1391" y="3513782"/>
            <a:ext cx="91077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КУРЯНЕ – ОПЫТНЫЕ ВОИНЫ!</a:t>
            </a:r>
          </a:p>
        </p:txBody>
      </p:sp>
    </p:spTree>
    <p:extLst>
      <p:ext uri="{BB962C8B-B14F-4D97-AF65-F5344CB8AC3E}">
        <p14:creationId xmlns:p14="http://schemas.microsoft.com/office/powerpoint/2010/main" val="4292285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ТАК УЖ ВЫПАЛО КУРСКУ - РАСПОЛОЖИТЬСЯ НА ТРЕВОЖНОМ ВОЕННОМ ПЕРЕПУТЬЕ...</a:t>
            </a:r>
            <a:endParaRPr lang="ru-RU" sz="3200" dirty="0"/>
          </a:p>
        </p:txBody>
      </p:sp>
      <p:pic>
        <p:nvPicPr>
          <p:cNvPr id="3074" name="Picture 2" descr="https://travelsoul.ru/wp-content/uploads/d/b/7/db76603db506cad55711ca8c1ad2924f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315200" cy="526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689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8002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 smtClean="0"/>
              <a:t>«А мои-то куряне ратники бывалые: под трубами повиты, под шеломами взлелеяны, с конца копья вскормлены; пути им ведомы, яруги им знаемы, луки у них натянуты, колчаны отворены, сабли наточены. Сами скачут, как серые волки в поле, ища себе чести, а князю – славы</a:t>
            </a:r>
            <a:r>
              <a:rPr lang="ru-RU" sz="2400" dirty="0" smtClean="0"/>
              <a:t>».</a:t>
            </a:r>
            <a:endParaRPr lang="ru-RU" sz="2400" dirty="0"/>
          </a:p>
        </p:txBody>
      </p:sp>
      <p:pic>
        <p:nvPicPr>
          <p:cNvPr id="4098" name="Picture 2" descr="https://lh4.googleusercontent.com/-_tIaBTGOPio/Vv54BOulTgI/AAAAAAAAKek/AmqfibzPGw4pUZU-O8Jv2OCix0kUVD8rw/s1600/favorskij-slovo-o-polku-igoreve-zatmen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52"/>
            <a:ext cx="6400710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32240" y="1196752"/>
            <a:ext cx="19668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«СЛОВО </a:t>
            </a:r>
          </a:p>
          <a:p>
            <a:r>
              <a:rPr lang="ru-RU" sz="3200" b="1" dirty="0" smtClean="0"/>
              <a:t>О ПОЛКУ </a:t>
            </a:r>
          </a:p>
          <a:p>
            <a:r>
              <a:rPr lang="ru-RU" sz="3200" b="1" dirty="0" smtClean="0"/>
              <a:t>ИГОРЕВЕ»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303633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На </a:t>
            </a:r>
            <a:r>
              <a:rPr lang="ru-RU" sz="2400" dirty="0" smtClean="0"/>
              <a:t>основании археологических раскопок ученые предполагают, </a:t>
            </a:r>
            <a:r>
              <a:rPr lang="ru-RU" sz="2400" dirty="0"/>
              <a:t>что курский край был разорён и покорён монголами во время их походов по Южной Руси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1239 – 1241 </a:t>
            </a:r>
            <a:r>
              <a:rPr lang="ru-RU" sz="2400" dirty="0" smtClean="0"/>
              <a:t>годах</a:t>
            </a:r>
            <a:endParaRPr lang="ru-RU" sz="2400" dirty="0"/>
          </a:p>
        </p:txBody>
      </p:sp>
      <p:pic>
        <p:nvPicPr>
          <p:cNvPr id="1026" name="Picture 2" descr="https://ieducations.ru/wp-content/uploads/4/9/f/49fef98bc3a4af1f973696141179fa1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11870" cy="520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049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/>
              <a:t>1612 </a:t>
            </a:r>
            <a:r>
              <a:rPr lang="ru-RU" sz="2000" b="1" dirty="0" smtClean="0"/>
              <a:t>год - смутное </a:t>
            </a:r>
            <a:r>
              <a:rPr lang="ru-RU" sz="2000" b="1" dirty="0"/>
              <a:t>время, тяжелый для </a:t>
            </a:r>
            <a:r>
              <a:rPr lang="ru-RU" sz="2000" b="1" dirty="0" smtClean="0"/>
              <a:t>России год.</a:t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r>
              <a:rPr lang="ru-RU" sz="2000" b="1" dirty="0"/>
              <a:t>Крупное польско-литовское войско движется в сторону Москвы, чтобы помочь </a:t>
            </a:r>
            <a:r>
              <a:rPr lang="ru-RU" sz="2000" b="1" dirty="0" smtClean="0"/>
              <a:t>своим. Прежде </a:t>
            </a:r>
            <a:r>
              <a:rPr lang="ru-RU" sz="2000" b="1" dirty="0"/>
              <a:t>чем подойти к Курску, неприятель </a:t>
            </a:r>
            <a:r>
              <a:rPr lang="ru-RU" sz="2000" b="1" dirty="0" smtClean="0"/>
              <a:t>захватил </a:t>
            </a:r>
            <a:r>
              <a:rPr lang="ru-RU" sz="2000" b="1" dirty="0"/>
              <a:t>Орел, Белгород и Путивль...</a:t>
            </a:r>
          </a:p>
        </p:txBody>
      </p:sp>
      <p:pic>
        <p:nvPicPr>
          <p:cNvPr id="2050" name="Picture 2" descr="http://old-kursk.ru/strit/pic/kr0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808198" cy="515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527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171219"/>
            <a:ext cx="3672408" cy="666436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000" b="1" dirty="0" smtClean="0"/>
              <a:t>	Польское </a:t>
            </a:r>
            <a:r>
              <a:rPr lang="ru-RU" sz="2000" b="1" dirty="0"/>
              <a:t>войско подступило со стороны </a:t>
            </a:r>
            <a:r>
              <a:rPr lang="ru-RU" sz="2000" b="1" dirty="0" smtClean="0"/>
              <a:t>Путивля</a:t>
            </a:r>
            <a:r>
              <a:rPr lang="ru-RU" sz="2000" b="1" dirty="0"/>
              <a:t>. </a:t>
            </a:r>
            <a:r>
              <a:rPr lang="ru-RU" sz="2000" b="1" dirty="0" smtClean="0"/>
              <a:t>Ринулись </a:t>
            </a:r>
            <a:r>
              <a:rPr lang="ru-RU" sz="2000" b="1" dirty="0"/>
              <a:t>на штурм со стороны Кура и </a:t>
            </a:r>
            <a:r>
              <a:rPr lang="ru-RU" sz="2000" b="1" dirty="0" err="1"/>
              <a:t>Божедомской</a:t>
            </a:r>
            <a:r>
              <a:rPr lang="ru-RU" sz="2000" b="1" dirty="0"/>
              <a:t> </a:t>
            </a:r>
            <a:r>
              <a:rPr lang="ru-RU" sz="2000" b="1" dirty="0" smtClean="0"/>
              <a:t>слободы (территория вокруг Ильинского храма). </a:t>
            </a:r>
          </a:p>
          <a:p>
            <a:pPr marL="0" indent="0" algn="just">
              <a:buNone/>
            </a:pPr>
            <a:r>
              <a:rPr lang="ru-RU" sz="2000" b="1" dirty="0" smtClean="0"/>
              <a:t>	Прикрывая </a:t>
            </a:r>
            <a:r>
              <a:rPr lang="ru-RU" sz="2000" b="1" dirty="0"/>
              <a:t>отход своих сил в малый острог, воевода </a:t>
            </a:r>
            <a:r>
              <a:rPr lang="ru-RU" sz="2000" b="1" dirty="0" err="1" smtClean="0"/>
              <a:t>Ю.И.Татищев</a:t>
            </a:r>
            <a:r>
              <a:rPr lang="ru-RU" sz="2000" b="1" dirty="0" smtClean="0"/>
              <a:t> </a:t>
            </a:r>
            <a:r>
              <a:rPr lang="ru-RU" sz="2000" b="1" dirty="0" smtClean="0"/>
              <a:t>сумел </a:t>
            </a:r>
            <a:r>
              <a:rPr lang="ru-RU" sz="2000" b="1" dirty="0"/>
              <a:t>организовать контратаку</a:t>
            </a:r>
            <a:r>
              <a:rPr lang="ru-RU" sz="2000" b="1" dirty="0" smtClean="0"/>
              <a:t>.</a:t>
            </a:r>
          </a:p>
          <a:p>
            <a:pPr marL="0" indent="0" algn="just">
              <a:buNone/>
            </a:pPr>
            <a:r>
              <a:rPr lang="ru-RU" sz="2000" b="1" dirty="0" smtClean="0"/>
              <a:t>	Началась </a:t>
            </a:r>
            <a:r>
              <a:rPr lang="ru-RU" sz="2000" b="1" dirty="0" smtClean="0"/>
              <a:t>осада Курской крепости, которая продолжалась </a:t>
            </a:r>
            <a:r>
              <a:rPr lang="ru-RU" sz="2000" b="1" dirty="0"/>
              <a:t>почти месяц. Четырехнедельная осада, постоянные приступы и жажда довели горожан до полного изнеможения. И они стали обсуждать возможность сдачи крепости. Однако некий «муж благодати божий исполнен» сумел убедить горожан держаться до конца. Осаждающим в конце концов пришлось снять осаду и бесславно отступить от стен ветхой, но столь неприступной крепости.</a:t>
            </a:r>
          </a:p>
          <a:p>
            <a:pPr marL="0" indent="0">
              <a:buNone/>
            </a:pPr>
            <a:endParaRPr lang="ru-RU" sz="2000" b="1" dirty="0"/>
          </a:p>
        </p:txBody>
      </p:sp>
      <p:pic>
        <p:nvPicPr>
          <p:cNvPr id="3074" name="Picture 2" descr="https://avatars.dzeninfra.ru/get-zen_doc/9427887/pub_645a69ab6b6c9912fa6e372c_645a6c4a1027207a005b4458/scale_120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59" t="3344" r="11860"/>
          <a:stretch/>
        </p:blipFill>
        <p:spPr bwMode="auto">
          <a:xfrm>
            <a:off x="1330938" y="171219"/>
            <a:ext cx="2661877" cy="277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vipvkurske.com/uploads/04_2012/kursk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4536"/>
            <a:ext cx="514806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115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298092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Согласно </a:t>
            </a:r>
            <a:r>
              <a:rPr lang="ru-RU" dirty="0"/>
              <a:t>обету, данному курянами во время осады, в городе была построена церковь, положившая начало Знаменскому мужскому монастырю, куда в 1618 году вернулась из Москвы Курская Коренная икона Божией Матери «Знамение».</a:t>
            </a:r>
          </a:p>
          <a:p>
            <a:endParaRPr lang="ru-RU" dirty="0"/>
          </a:p>
        </p:txBody>
      </p:sp>
      <p:pic>
        <p:nvPicPr>
          <p:cNvPr id="4098" name="Picture 2" descr="https://nash-ostrov.ru/images/HRAM/ZNAMENSKY/400_LET/Znamensky_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56059"/>
            <a:ext cx="9036496" cy="325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3330" y="6112375"/>
            <a:ext cx="9030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Акварель Михаила </a:t>
            </a:r>
            <a:r>
              <a:rPr lang="ru-RU" dirty="0" err="1"/>
              <a:t>Хилюка</a:t>
            </a:r>
            <a:r>
              <a:rPr lang="ru-RU" dirty="0"/>
              <a:t>. Курская крепость и Знаменский </a:t>
            </a:r>
          </a:p>
          <a:p>
            <a:pPr algn="ctr"/>
            <a:r>
              <a:rPr lang="ru-RU" dirty="0"/>
              <a:t>собор в начале 17 века. Фото из коллекции О. </a:t>
            </a:r>
            <a:r>
              <a:rPr lang="ru-RU" dirty="0" err="1"/>
              <a:t>Радина</a:t>
            </a:r>
            <a:r>
              <a:rPr lang="ru-RU" dirty="0"/>
              <a:t>, галерея АЯ</a:t>
            </a:r>
          </a:p>
        </p:txBody>
      </p:sp>
    </p:spTree>
    <p:extLst>
      <p:ext uri="{BB962C8B-B14F-4D97-AF65-F5344CB8AC3E}">
        <p14:creationId xmlns:p14="http://schemas.microsoft.com/office/powerpoint/2010/main" val="1118702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В XVI – XVII веках необычайно изнурительной была борьба с татарскими набегами, которые сопровождались страшным </a:t>
            </a:r>
            <a:r>
              <a:rPr lang="ru-RU" sz="2400" dirty="0" smtClean="0"/>
              <a:t>разорением.</a:t>
            </a:r>
            <a:endParaRPr lang="ru-RU" sz="2400" dirty="0"/>
          </a:p>
        </p:txBody>
      </p:sp>
      <p:pic>
        <p:nvPicPr>
          <p:cNvPr id="5124" name="Picture 4" descr="https://bravo-voronezh.ru/wp-content/uploads/2019/03/CHerta_800_Krestyanskaya-voyna-na-territorii-Centralnogo-CHernozemya-1670-1671-gg.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93"/>
          <a:stretch/>
        </p:blipFill>
        <p:spPr bwMode="auto">
          <a:xfrm>
            <a:off x="251520" y="1412776"/>
            <a:ext cx="8518407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113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Отечественная война 1812 года</a:t>
            </a:r>
            <a:endParaRPr lang="ru-RU" b="1" dirty="0"/>
          </a:p>
        </p:txBody>
      </p:sp>
      <p:pic>
        <p:nvPicPr>
          <p:cNvPr id="7170" name="Picture 2" descr="https://rosspectr.ru/wp-content/uploads/2/4/b/24bda0b4b940a7940e81bb2e607802c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06512"/>
            <a:ext cx="8784976" cy="518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2577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157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ТАК УЖ ВЫПАЛО КУРСКУ - РАСПОЛОЖИТЬСЯ НА ТРЕВОЖНОМ ВОЕННОМ ПЕРЕПУТЬЕ...</vt:lpstr>
      <vt:lpstr>Презентация PowerPoint</vt:lpstr>
      <vt:lpstr>На основании археологических раскопок ученые предполагают, что курский край был разорён и покорён монголами во время их походов по Южной Руси  в 1239 – 1241 годах</vt:lpstr>
      <vt:lpstr>1612 год - смутное время, тяжелый для России год.  Крупное польско-литовское войско движется в сторону Москвы, чтобы помочь своим. Прежде чем подойти к Курску, неприятель захватил Орел, Белгород и Путивль...</vt:lpstr>
      <vt:lpstr>Презентация PowerPoint</vt:lpstr>
      <vt:lpstr>Презентация PowerPoint</vt:lpstr>
      <vt:lpstr>В XVI – XVII веках необычайно изнурительной была борьба с татарскими набегами, которые сопровождались страшным разорением.</vt:lpstr>
      <vt:lpstr>Отечественная война 1812 года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Кафедра ДиНО</cp:lastModifiedBy>
  <cp:revision>14</cp:revision>
  <dcterms:created xsi:type="dcterms:W3CDTF">2023-08-23T13:33:08Z</dcterms:created>
  <dcterms:modified xsi:type="dcterms:W3CDTF">2024-04-09T12:33:08Z</dcterms:modified>
</cp:coreProperties>
</file>