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  <p:sldMasterId id="2147483654" r:id="rId2"/>
    <p:sldMasterId id="2147483655" r:id="rId3"/>
  </p:sldMasterIdLst>
  <p:notesMasterIdLst>
    <p:notesMasterId r:id="rId31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>
            <a:spLocks noGrp="1" noRot="1" noChangeAspect="1"/>
          </p:cNvSpPr>
          <p:nvPr>
            <p:ph type="sldImg" idx="2"/>
          </p:nvPr>
        </p:nvSpPr>
        <p:spPr>
          <a:xfrm>
            <a:off x="-11798300" y="-11796712"/>
            <a:ext cx="11796712" cy="1249044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" name="Google Shape;5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26529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3" name="Google Shape;13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88" y="0"/>
            <a:ext cx="1587" cy="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0" name="Google Shape;14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5" name="Google Shape;14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88" y="0"/>
            <a:ext cx="1587" cy="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3" name="Google Shape;15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8" name="Google Shape;15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88" y="0"/>
            <a:ext cx="1587" cy="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5" name="Google Shape;16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0" name="Google Shape;17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88" y="0"/>
            <a:ext cx="1587" cy="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7" name="Google Shape;17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2" name="Google Shape;18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88" y="0"/>
            <a:ext cx="1587" cy="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1" name="Google Shape;19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6" name="Google Shape;19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88" y="0"/>
            <a:ext cx="1587" cy="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3" name="Google Shape;20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8" name="Google Shape;20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88" y="0"/>
            <a:ext cx="1587" cy="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5" name="Google Shape;21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0" name="Google Shape;22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88" y="0"/>
            <a:ext cx="1587" cy="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7" name="Google Shape;22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2" name="Google Shape;23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0" name="Google Shape;24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2" name="Google Shape;92;p4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2" name="Google Shape;10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8" name="Google Shape;1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5" name="Google Shape;11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1" name="Google Shape;12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88" y="0"/>
            <a:ext cx="1587" cy="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8" name="Google Shape;12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6425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6425" cy="452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04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Arial Black"/>
                <a:ea typeface="Arial Black"/>
                <a:cs typeface="Arial Black"/>
                <a:sym typeface="Arial Black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Arial Black"/>
                <a:ea typeface="Arial Black"/>
                <a:cs typeface="Arial Black"/>
                <a:sym typeface="Arial Black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Arial Black"/>
                <a:ea typeface="Arial Black"/>
                <a:cs typeface="Arial Black"/>
                <a:sym typeface="Arial Black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Arial Black"/>
                <a:ea typeface="Arial Black"/>
                <a:cs typeface="Arial Black"/>
                <a:sym typeface="Arial Black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Arial Black"/>
                <a:ea typeface="Arial Black"/>
                <a:cs typeface="Arial Black"/>
                <a:sym typeface="Arial Black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Arial Black"/>
                <a:ea typeface="Arial Black"/>
                <a:cs typeface="Arial Black"/>
                <a:sym typeface="Arial Black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Arial Black"/>
                <a:ea typeface="Arial Black"/>
                <a:cs typeface="Arial Black"/>
                <a:sym typeface="Arial Black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Arial Black"/>
                <a:ea typeface="Arial Black"/>
                <a:cs typeface="Arial Black"/>
                <a:sym typeface="Arial Black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6425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6425" cy="452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"/>
          <p:cNvGrpSpPr/>
          <p:nvPr/>
        </p:nvGrpSpPr>
        <p:grpSpPr>
          <a:xfrm>
            <a:off x="6329362" y="0"/>
            <a:ext cx="2471737" cy="3251200"/>
            <a:chOff x="3987" y="0"/>
            <a:chExt cx="1557" cy="2048"/>
          </a:xfrm>
        </p:grpSpPr>
        <p:grpSp>
          <p:nvGrpSpPr>
            <p:cNvPr id="28" name="Google Shape;28;p5"/>
            <p:cNvGrpSpPr/>
            <p:nvPr/>
          </p:nvGrpSpPr>
          <p:grpSpPr>
            <a:xfrm>
              <a:off x="4767" y="1575"/>
              <a:ext cx="631" cy="473"/>
              <a:chOff x="4767" y="1575"/>
              <a:chExt cx="631" cy="473"/>
            </a:xfrm>
          </p:grpSpPr>
          <p:sp>
            <p:nvSpPr>
              <p:cNvPr id="29" name="Google Shape;29;p5"/>
              <p:cNvSpPr/>
              <p:nvPr/>
            </p:nvSpPr>
            <p:spPr>
              <a:xfrm>
                <a:off x="4767" y="1575"/>
                <a:ext cx="631" cy="473"/>
              </a:xfrm>
              <a:prstGeom prst="ellipse">
                <a:avLst/>
              </a:prstGeom>
              <a:gradFill>
                <a:gsLst>
                  <a:gs pos="0">
                    <a:srgbClr val="AF273E"/>
                  </a:gs>
                  <a:gs pos="100000">
                    <a:srgbClr val="00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5"/>
              <p:cNvSpPr/>
              <p:nvPr/>
            </p:nvSpPr>
            <p:spPr>
              <a:xfrm>
                <a:off x="4994" y="1783"/>
                <a:ext cx="150" cy="87"/>
              </a:xfrm>
              <a:prstGeom prst="ellipse">
                <a:avLst/>
              </a:prstGeom>
              <a:gradFill>
                <a:gsLst>
                  <a:gs pos="0">
                    <a:srgbClr val="FF8B17"/>
                  </a:gs>
                  <a:gs pos="100000">
                    <a:srgbClr val="AF273E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" name="Google Shape;31;p5"/>
            <p:cNvGrpSpPr/>
            <p:nvPr/>
          </p:nvGrpSpPr>
          <p:grpSpPr>
            <a:xfrm>
              <a:off x="4913" y="910"/>
              <a:ext cx="631" cy="473"/>
              <a:chOff x="4913" y="910"/>
              <a:chExt cx="631" cy="473"/>
            </a:xfrm>
          </p:grpSpPr>
          <p:sp>
            <p:nvSpPr>
              <p:cNvPr id="32" name="Google Shape;32;p5"/>
              <p:cNvSpPr/>
              <p:nvPr/>
            </p:nvSpPr>
            <p:spPr>
              <a:xfrm>
                <a:off x="4913" y="910"/>
                <a:ext cx="631" cy="473"/>
              </a:xfrm>
              <a:prstGeom prst="ellipse">
                <a:avLst/>
              </a:prstGeom>
              <a:gradFill>
                <a:gsLst>
                  <a:gs pos="0">
                    <a:srgbClr val="AF273E"/>
                  </a:gs>
                  <a:gs pos="100000">
                    <a:srgbClr val="00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5"/>
              <p:cNvSpPr/>
              <p:nvPr/>
            </p:nvSpPr>
            <p:spPr>
              <a:xfrm>
                <a:off x="5140" y="1117"/>
                <a:ext cx="150" cy="87"/>
              </a:xfrm>
              <a:prstGeom prst="ellipse">
                <a:avLst/>
              </a:prstGeom>
              <a:gradFill>
                <a:gsLst>
                  <a:gs pos="0">
                    <a:srgbClr val="FF8B17"/>
                  </a:gs>
                  <a:gs pos="100000">
                    <a:srgbClr val="AF273E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" name="Google Shape;34;p5"/>
            <p:cNvGrpSpPr/>
            <p:nvPr/>
          </p:nvGrpSpPr>
          <p:grpSpPr>
            <a:xfrm>
              <a:off x="3987" y="0"/>
              <a:ext cx="631" cy="473"/>
              <a:chOff x="3987" y="0"/>
              <a:chExt cx="631" cy="473"/>
            </a:xfrm>
          </p:grpSpPr>
          <p:sp>
            <p:nvSpPr>
              <p:cNvPr id="35" name="Google Shape;35;p5"/>
              <p:cNvSpPr/>
              <p:nvPr/>
            </p:nvSpPr>
            <p:spPr>
              <a:xfrm>
                <a:off x="3987" y="0"/>
                <a:ext cx="631" cy="473"/>
              </a:xfrm>
              <a:prstGeom prst="ellipse">
                <a:avLst/>
              </a:prstGeom>
              <a:gradFill>
                <a:gsLst>
                  <a:gs pos="0">
                    <a:srgbClr val="AF273E"/>
                  </a:gs>
                  <a:gs pos="100000">
                    <a:srgbClr val="00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5"/>
              <p:cNvSpPr/>
              <p:nvPr/>
            </p:nvSpPr>
            <p:spPr>
              <a:xfrm>
                <a:off x="4214" y="208"/>
                <a:ext cx="150" cy="87"/>
              </a:xfrm>
              <a:prstGeom prst="ellipse">
                <a:avLst/>
              </a:prstGeom>
              <a:gradFill>
                <a:gsLst>
                  <a:gs pos="0">
                    <a:srgbClr val="FF8B17"/>
                  </a:gs>
                  <a:gs pos="100000">
                    <a:srgbClr val="AF273E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" name="Google Shape;37;p5"/>
            <p:cNvGrpSpPr/>
            <p:nvPr/>
          </p:nvGrpSpPr>
          <p:grpSpPr>
            <a:xfrm>
              <a:off x="4403" y="254"/>
              <a:ext cx="941" cy="694"/>
              <a:chOff x="4403" y="254"/>
              <a:chExt cx="941" cy="694"/>
            </a:xfrm>
          </p:grpSpPr>
          <p:sp>
            <p:nvSpPr>
              <p:cNvPr id="38" name="Google Shape;38;p5"/>
              <p:cNvSpPr/>
              <p:nvPr/>
            </p:nvSpPr>
            <p:spPr>
              <a:xfrm>
                <a:off x="4403" y="254"/>
                <a:ext cx="941" cy="694"/>
              </a:xfrm>
              <a:prstGeom prst="ellipse">
                <a:avLst/>
              </a:prstGeom>
              <a:gradFill>
                <a:gsLst>
                  <a:gs pos="0">
                    <a:srgbClr val="AF273E"/>
                  </a:gs>
                  <a:gs pos="100000">
                    <a:srgbClr val="00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5"/>
              <p:cNvSpPr/>
              <p:nvPr/>
            </p:nvSpPr>
            <p:spPr>
              <a:xfrm>
                <a:off x="4763" y="509"/>
                <a:ext cx="185" cy="129"/>
              </a:xfrm>
              <a:prstGeom prst="ellipse">
                <a:avLst/>
              </a:prstGeom>
              <a:gradFill>
                <a:gsLst>
                  <a:gs pos="0">
                    <a:srgbClr val="FFE103"/>
                  </a:gs>
                  <a:gs pos="100000">
                    <a:srgbClr val="AF273E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0" name="Google Shape;40;p5"/>
          <p:cNvSpPr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800"/>
              <a:buFont typeface="Arial Black"/>
              <a:buNone/>
              <a:defRPr sz="1800" b="0" i="0" u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800"/>
              <a:buFont typeface="Arial Black"/>
              <a:buNone/>
              <a:defRPr sz="1800" b="0" i="0" u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800"/>
              <a:buFont typeface="Arial Black"/>
              <a:buNone/>
              <a:defRPr sz="1800" b="0" i="0" u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800"/>
              <a:buFont typeface="Arial Black"/>
              <a:buNone/>
              <a:defRPr sz="1800" b="0" i="0" u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800"/>
              <a:buFont typeface="Arial Black"/>
              <a:buNone/>
              <a:defRPr sz="1800" b="0" i="0" u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800"/>
              <a:buFont typeface="Arial Black"/>
              <a:buNone/>
              <a:defRPr sz="1800" b="0" i="0" u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800"/>
              <a:buFont typeface="Arial Black"/>
              <a:buNone/>
              <a:defRPr sz="1800" b="0" i="0" u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800"/>
              <a:buFont typeface="Arial Black"/>
              <a:buNone/>
              <a:defRPr sz="1800" b="0" i="0" u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800"/>
              <a:buFont typeface="Arial Black"/>
              <a:buNone/>
              <a:defRPr sz="1800" b="0" i="0" u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6425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6425" cy="452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28600" algn="l" rtl="0">
              <a:lnSpc>
                <a:spcPct val="102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28600" algn="l" rtl="0">
              <a:lnSpc>
                <a:spcPct val="102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28600" algn="l" rtl="0">
              <a:lnSpc>
                <a:spcPct val="102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28600" algn="l" rtl="0">
              <a:lnSpc>
                <a:spcPct val="102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228600" algn="l" rtl="0">
              <a:lnSpc>
                <a:spcPct val="102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28600" algn="l" rtl="0">
              <a:lnSpc>
                <a:spcPct val="102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228600" algn="l" rtl="0">
              <a:lnSpc>
                <a:spcPct val="102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28600" algn="l" rtl="0">
              <a:lnSpc>
                <a:spcPct val="102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7"/>
          <p:cNvGrpSpPr/>
          <p:nvPr/>
        </p:nvGrpSpPr>
        <p:grpSpPr>
          <a:xfrm>
            <a:off x="0" y="0"/>
            <a:ext cx="9140825" cy="6854825"/>
            <a:chOff x="0" y="0"/>
            <a:chExt cx="5758" cy="4318"/>
          </a:xfrm>
        </p:grpSpPr>
        <p:sp>
          <p:nvSpPr>
            <p:cNvPr id="51" name="Google Shape;51;p7"/>
            <p:cNvSpPr/>
            <p:nvPr/>
          </p:nvSpPr>
          <p:spPr>
            <a:xfrm>
              <a:off x="0" y="0"/>
              <a:ext cx="2206" cy="4318"/>
            </a:xfrm>
            <a:prstGeom prst="rect">
              <a:avLst/>
            </a:prstGeom>
            <a:gradFill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7"/>
            <p:cNvSpPr/>
            <p:nvPr/>
          </p:nvSpPr>
          <p:spPr>
            <a:xfrm>
              <a:off x="1081" y="1065"/>
              <a:ext cx="4677" cy="1594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" name="Google Shape;53;p7"/>
            <p:cNvGrpSpPr/>
            <p:nvPr/>
          </p:nvGrpSpPr>
          <p:grpSpPr>
            <a:xfrm>
              <a:off x="0" y="672"/>
              <a:ext cx="1804" cy="1987"/>
              <a:chOff x="0" y="672"/>
              <a:chExt cx="1804" cy="1987"/>
            </a:xfrm>
          </p:grpSpPr>
          <p:sp>
            <p:nvSpPr>
              <p:cNvPr id="54" name="Google Shape;54;p7"/>
              <p:cNvSpPr/>
              <p:nvPr/>
            </p:nvSpPr>
            <p:spPr>
              <a:xfrm>
                <a:off x="361" y="2257"/>
                <a:ext cx="361" cy="402"/>
              </a:xfrm>
              <a:prstGeom prst="rect">
                <a:avLst/>
              </a:prstGeom>
              <a:solidFill>
                <a:srgbClr val="9999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7"/>
              <p:cNvSpPr/>
              <p:nvPr/>
            </p:nvSpPr>
            <p:spPr>
              <a:xfrm>
                <a:off x="1081" y="1065"/>
                <a:ext cx="360" cy="403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7"/>
              <p:cNvSpPr/>
              <p:nvPr/>
            </p:nvSpPr>
            <p:spPr>
              <a:xfrm>
                <a:off x="1437" y="672"/>
                <a:ext cx="367" cy="398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7"/>
              <p:cNvSpPr/>
              <p:nvPr/>
            </p:nvSpPr>
            <p:spPr>
              <a:xfrm>
                <a:off x="719" y="2257"/>
                <a:ext cx="366" cy="402"/>
              </a:xfrm>
              <a:prstGeom prst="rect">
                <a:avLst/>
              </a:prstGeom>
              <a:solidFill>
                <a:srgbClr val="00007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7"/>
              <p:cNvSpPr/>
              <p:nvPr/>
            </p:nvSpPr>
            <p:spPr>
              <a:xfrm>
                <a:off x="1437" y="1065"/>
                <a:ext cx="367" cy="403"/>
              </a:xfrm>
              <a:prstGeom prst="rect">
                <a:avLst/>
              </a:prstGeom>
              <a:solidFill>
                <a:srgbClr val="9999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7"/>
              <p:cNvSpPr/>
              <p:nvPr/>
            </p:nvSpPr>
            <p:spPr>
              <a:xfrm>
                <a:off x="719" y="1464"/>
                <a:ext cx="366" cy="397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7"/>
              <p:cNvSpPr/>
              <p:nvPr/>
            </p:nvSpPr>
            <p:spPr>
              <a:xfrm>
                <a:off x="0" y="1464"/>
                <a:ext cx="365" cy="397"/>
              </a:xfrm>
              <a:prstGeom prst="rect">
                <a:avLst/>
              </a:prstGeom>
              <a:solidFill>
                <a:srgbClr val="00007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7"/>
              <p:cNvSpPr/>
              <p:nvPr/>
            </p:nvSpPr>
            <p:spPr>
              <a:xfrm>
                <a:off x="1081" y="1464"/>
                <a:ext cx="360" cy="397"/>
              </a:xfrm>
              <a:prstGeom prst="rect">
                <a:avLst/>
              </a:prstGeom>
              <a:solidFill>
                <a:srgbClr val="9999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7"/>
              <p:cNvSpPr/>
              <p:nvPr/>
            </p:nvSpPr>
            <p:spPr>
              <a:xfrm>
                <a:off x="361" y="1857"/>
                <a:ext cx="361" cy="404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7"/>
              <p:cNvSpPr/>
              <p:nvPr/>
            </p:nvSpPr>
            <p:spPr>
              <a:xfrm>
                <a:off x="719" y="1857"/>
                <a:ext cx="366" cy="404"/>
              </a:xfrm>
              <a:prstGeom prst="rect">
                <a:avLst/>
              </a:prstGeom>
              <a:solidFill>
                <a:srgbClr val="9999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6425" cy="136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6425" cy="388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7"/>
          <p:cNvSpPr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04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0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0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0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0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0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0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0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0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0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>
            <a:spLocks noGrp="1"/>
          </p:cNvSpPr>
          <p:nvPr>
            <p:ph type="title" idx="4294967295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5000"/>
              <a:buFont typeface="Bookman Old Style"/>
              <a:buNone/>
            </a:pPr>
            <a:r>
              <a:rPr lang="en-US" sz="5000" b="0" i="0" u="none" dirty="0" err="1">
                <a:solidFill>
                  <a:srgbClr val="04617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Герои</a:t>
            </a:r>
            <a:r>
              <a:rPr lang="en-US" sz="5000" b="0" i="0" u="none" dirty="0">
                <a:solidFill>
                  <a:srgbClr val="04617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5000" b="0" i="0" u="none" dirty="0" err="1">
                <a:solidFill>
                  <a:srgbClr val="04617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России</a:t>
            </a:r>
            <a:r>
              <a:rPr lang="en-US" sz="5000" b="0" i="0" u="none" dirty="0">
                <a:solidFill>
                  <a:srgbClr val="04617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5000" b="0" i="0" u="none" dirty="0" err="1" smtClean="0">
                <a:solidFill>
                  <a:srgbClr val="04617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моей</a:t>
            </a:r>
            <a:endParaRPr dirty="0"/>
          </a:p>
        </p:txBody>
      </p:sp>
      <p:pic>
        <p:nvPicPr>
          <p:cNvPr id="83" name="Google Shape;8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1700212"/>
            <a:ext cx="4038600" cy="417671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0"/>
          <p:cNvSpPr txBox="1">
            <a:spLocks noGrp="1"/>
          </p:cNvSpPr>
          <p:nvPr>
            <p:ph type="body" idx="4294967295"/>
          </p:nvPr>
        </p:nvSpPr>
        <p:spPr>
          <a:xfrm>
            <a:off x="4751387" y="1612900"/>
            <a:ext cx="4038600" cy="443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День Героев! Памятная дата.</a:t>
            </a:r>
            <a:br>
              <a:rPr lang="en-US" sz="2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российских жителей важна.</a:t>
            </a:r>
            <a:br>
              <a:rPr lang="en-US" sz="2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Отдаёт дань памяти ушедшим,</a:t>
            </a:r>
            <a:br>
              <a:rPr lang="en-US" sz="2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Чествует живущих вся страна.</a:t>
            </a:r>
            <a:br>
              <a:rPr lang="en-US" sz="2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декабре с благодарностью встретит Россия</a:t>
            </a:r>
            <a:br>
              <a:rPr lang="en-US" sz="2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Замечательный праздник Героев Отечества.</a:t>
            </a:r>
            <a:br>
              <a:rPr lang="en-US" sz="2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этот день страна чествует лучших из лучших,</a:t>
            </a:r>
            <a:br>
              <a:rPr lang="en-US" sz="2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Золотых дочерей и сынов человечества! 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2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-144462" y="428625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</a:pPr>
            <a:r>
              <a:rPr lang="en-US" sz="48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Города-герои</a:t>
            </a:r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marR="0" lvl="0" indent="-3397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Times New Roman"/>
              <a:buNone/>
            </a:pPr>
            <a:r>
              <a:rPr lang="en-US" sz="6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Этот город продержался в блокаде 900 дней и ночей.</a:t>
            </a:r>
            <a:endParaRPr/>
          </a:p>
        </p:txBody>
      </p:sp>
      <p:sp>
        <p:nvSpPr>
          <p:cNvPr id="137" name="Google Shape;137;p19"/>
          <p:cNvSpPr/>
          <p:nvPr/>
        </p:nvSpPr>
        <p:spPr>
          <a:xfrm>
            <a:off x="4643437" y="5805487"/>
            <a:ext cx="936625" cy="576262"/>
          </a:xfrm>
          <a:prstGeom prst="leftArrow">
            <a:avLst>
              <a:gd name="adj1" fmla="val 5400"/>
              <a:gd name="adj2" fmla="val 5400"/>
            </a:avLst>
          </a:prstGeom>
          <a:gradFill>
            <a:gsLst>
              <a:gs pos="0">
                <a:srgbClr val="9999FF"/>
              </a:gs>
              <a:gs pos="100000">
                <a:srgbClr val="FFFFFF"/>
              </a:gs>
            </a:gsLst>
            <a:lin ang="5400000" scaled="0"/>
          </a:gradFill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/>
        </p:nvSpPr>
        <p:spPr>
          <a:xfrm>
            <a:off x="457200" y="274637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Ленинград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title" idx="4294967295"/>
          </p:nvPr>
        </p:nvSpPr>
        <p:spPr>
          <a:xfrm>
            <a:off x="-93662" y="457200"/>
            <a:ext cx="8229600" cy="88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Былинные герои</a:t>
            </a:r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body" idx="4294967295"/>
          </p:nvPr>
        </p:nvSpPr>
        <p:spPr>
          <a:xfrm>
            <a:off x="395287" y="5157787"/>
            <a:ext cx="8291512" cy="709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marR="0" lvl="0" indent="-3397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Назовите автора картины</a:t>
            </a:r>
            <a:endParaRPr/>
          </a:p>
        </p:txBody>
      </p:sp>
      <p:sp>
        <p:nvSpPr>
          <p:cNvPr id="149" name="Google Shape;149;p21"/>
          <p:cNvSpPr/>
          <p:nvPr/>
        </p:nvSpPr>
        <p:spPr>
          <a:xfrm>
            <a:off x="4356100" y="5949950"/>
            <a:ext cx="936625" cy="576262"/>
          </a:xfrm>
          <a:prstGeom prst="leftArrow">
            <a:avLst>
              <a:gd name="adj1" fmla="val 5400"/>
              <a:gd name="adj2" fmla="val 5400"/>
            </a:avLst>
          </a:prstGeom>
          <a:gradFill>
            <a:gsLst>
              <a:gs pos="0">
                <a:srgbClr val="9999FF"/>
              </a:gs>
              <a:gs pos="100000">
                <a:srgbClr val="FFFFFF"/>
              </a:gs>
            </a:gsLst>
            <a:lin ang="5400000" scaled="0"/>
          </a:gradFill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9612" y="1484312"/>
            <a:ext cx="5554662" cy="3611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/>
          <p:nvPr/>
        </p:nvSpPr>
        <p:spPr>
          <a:xfrm>
            <a:off x="457200" y="274637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Ви́ктор Миха́йлович Васнецо́в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Герои ВОВ</a:t>
            </a:r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marR="0" lvl="0" indent="-3397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imes New Roman"/>
              <a:buNone/>
            </a:pPr>
            <a:r>
              <a:rPr lang="en-US" sz="4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Великий полководец, без которого трудно представить Победу. Именно он командовал армией во время главных сражений. </a:t>
            </a:r>
            <a:endParaRPr/>
          </a:p>
        </p:txBody>
      </p:sp>
      <p:sp>
        <p:nvSpPr>
          <p:cNvPr id="162" name="Google Shape;162;p23"/>
          <p:cNvSpPr/>
          <p:nvPr/>
        </p:nvSpPr>
        <p:spPr>
          <a:xfrm>
            <a:off x="4643437" y="5805487"/>
            <a:ext cx="936625" cy="576262"/>
          </a:xfrm>
          <a:prstGeom prst="leftArrow">
            <a:avLst>
              <a:gd name="adj1" fmla="val 5400"/>
              <a:gd name="adj2" fmla="val 5400"/>
            </a:avLst>
          </a:prstGeom>
          <a:gradFill>
            <a:gsLst>
              <a:gs pos="0">
                <a:srgbClr val="9999FF"/>
              </a:gs>
              <a:gs pos="100000">
                <a:srgbClr val="FFFFFF"/>
              </a:gs>
            </a:gsLst>
            <a:lin ang="5400000" scaled="0"/>
          </a:gradFill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/>
        </p:nvSpPr>
        <p:spPr>
          <a:xfrm>
            <a:off x="457200" y="274637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Жуков Георгий Константинович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/>
          <p:nvPr/>
        </p:nvSpPr>
        <p:spPr>
          <a:xfrm>
            <a:off x="-22225" y="4318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Герои космоса</a:t>
            </a:r>
            <a:endParaRPr/>
          </a:p>
        </p:txBody>
      </p:sp>
      <p:sp>
        <p:nvSpPr>
          <p:cNvPr id="173" name="Google Shape;173;p25"/>
          <p:cNvSpPr txBox="1"/>
          <p:nvPr/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397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</a:pPr>
            <a:r>
              <a:rPr lang="en-US" sz="4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Этот человек был первый кто увидел нашу планету с орбиты.</a:t>
            </a:r>
            <a:endParaRPr/>
          </a:p>
        </p:txBody>
      </p:sp>
      <p:sp>
        <p:nvSpPr>
          <p:cNvPr id="174" name="Google Shape;174;p25"/>
          <p:cNvSpPr/>
          <p:nvPr/>
        </p:nvSpPr>
        <p:spPr>
          <a:xfrm>
            <a:off x="4643437" y="5805487"/>
            <a:ext cx="936625" cy="576262"/>
          </a:xfrm>
          <a:prstGeom prst="leftArrow">
            <a:avLst>
              <a:gd name="adj1" fmla="val 5400"/>
              <a:gd name="adj2" fmla="val 5400"/>
            </a:avLst>
          </a:prstGeom>
          <a:gradFill>
            <a:gsLst>
              <a:gs pos="0">
                <a:srgbClr val="9999FF"/>
              </a:gs>
              <a:gs pos="100000">
                <a:srgbClr val="FFFFFF"/>
              </a:gs>
            </a:gsLst>
            <a:lin ang="5400000" scaled="0"/>
          </a:gradFill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/>
          <p:nvPr/>
        </p:nvSpPr>
        <p:spPr>
          <a:xfrm>
            <a:off x="457200" y="274637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Юрий Гагарин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/>
          <p:nvPr/>
        </p:nvSpPr>
        <p:spPr>
          <a:xfrm>
            <a:off x="457200" y="457200"/>
            <a:ext cx="8229600" cy="102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Киногерой</a:t>
            </a:r>
            <a:endParaRPr/>
          </a:p>
        </p:txBody>
      </p:sp>
      <p:sp>
        <p:nvSpPr>
          <p:cNvPr id="185" name="Google Shape;185;p27"/>
          <p:cNvSpPr txBox="1"/>
          <p:nvPr/>
        </p:nvSpPr>
        <p:spPr>
          <a:xfrm>
            <a:off x="4643437" y="1916112"/>
            <a:ext cx="4043362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 каком герое русской истории снят этот фильм?</a:t>
            </a:r>
            <a:endParaRPr/>
          </a:p>
        </p:txBody>
      </p:sp>
      <p:pic>
        <p:nvPicPr>
          <p:cNvPr id="186" name="Google Shape;186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6912" y="1655762"/>
            <a:ext cx="3767137" cy="4465637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7"/>
          <p:cNvSpPr/>
          <p:nvPr/>
        </p:nvSpPr>
        <p:spPr>
          <a:xfrm>
            <a:off x="827087" y="4724400"/>
            <a:ext cx="3024187" cy="865187"/>
          </a:xfrm>
          <a:prstGeom prst="rect">
            <a:avLst/>
          </a:prstGeom>
          <a:gradFill>
            <a:gsLst>
              <a:gs pos="0">
                <a:srgbClr val="9999FF"/>
              </a:gs>
              <a:gs pos="100000">
                <a:srgbClr val="FFFFFF"/>
              </a:gs>
            </a:gsLst>
            <a:lin ang="5400000" scaled="0"/>
          </a:gradFill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7"/>
          <p:cNvSpPr/>
          <p:nvPr/>
        </p:nvSpPr>
        <p:spPr>
          <a:xfrm>
            <a:off x="6156325" y="5373687"/>
            <a:ext cx="936625" cy="576262"/>
          </a:xfrm>
          <a:prstGeom prst="leftArrow">
            <a:avLst>
              <a:gd name="adj1" fmla="val 5400"/>
              <a:gd name="adj2" fmla="val 5400"/>
            </a:avLst>
          </a:prstGeom>
          <a:gradFill>
            <a:gsLst>
              <a:gs pos="0">
                <a:srgbClr val="9999FF"/>
              </a:gs>
              <a:gs pos="100000">
                <a:srgbClr val="FFFFFF"/>
              </a:gs>
            </a:gsLst>
            <a:lin ang="5400000" scaled="0"/>
          </a:gradFill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/>
          <p:nvPr/>
        </p:nvSpPr>
        <p:spPr>
          <a:xfrm>
            <a:off x="457200" y="274637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Александр Невский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/>
          <p:nvPr/>
        </p:nvSpPr>
        <p:spPr>
          <a:xfrm>
            <a:off x="939800" y="1646237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41312" marR="0" lvl="0" indent="-3397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1440"/>
              <a:buFont typeface="Noto Sans Symbols"/>
              <a:buChar char="∙"/>
            </a:pPr>
            <a:r>
              <a:rPr lang="en-US" sz="3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Герой - человек, совершающий подвиги, необычный по своей храбрости, доблести, самоотверженности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 txBox="1"/>
          <p:nvPr/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</a:pPr>
            <a:r>
              <a:rPr lang="en-US" sz="48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Полководцы </a:t>
            </a:r>
            <a:endParaRPr/>
          </a:p>
        </p:txBody>
      </p:sp>
      <p:sp>
        <p:nvSpPr>
          <p:cNvPr id="199" name="Google Shape;199;p29"/>
          <p:cNvSpPr txBox="1"/>
          <p:nvPr/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en-US" sz="4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Первый московский князь, возглавивший борьбу против татар. Одержав победу на реке Дон, он доказал, что только объединившись можно победить татар. </a:t>
            </a:r>
            <a:endParaRPr/>
          </a:p>
        </p:txBody>
      </p:sp>
      <p:sp>
        <p:nvSpPr>
          <p:cNvPr id="200" name="Google Shape;200;p29"/>
          <p:cNvSpPr/>
          <p:nvPr/>
        </p:nvSpPr>
        <p:spPr>
          <a:xfrm>
            <a:off x="4643437" y="5805487"/>
            <a:ext cx="936625" cy="576262"/>
          </a:xfrm>
          <a:prstGeom prst="leftArrow">
            <a:avLst>
              <a:gd name="adj1" fmla="val 5400"/>
              <a:gd name="adj2" fmla="val 5400"/>
            </a:avLst>
          </a:prstGeom>
          <a:gradFill>
            <a:gsLst>
              <a:gs pos="0">
                <a:srgbClr val="9999FF"/>
              </a:gs>
              <a:gs pos="100000">
                <a:srgbClr val="FFFFFF"/>
              </a:gs>
            </a:gsLst>
            <a:lin ang="5400000" scaled="0"/>
          </a:gradFill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/>
          <p:nvPr/>
        </p:nvSpPr>
        <p:spPr>
          <a:xfrm>
            <a:off x="457200" y="274637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Дмитрий Донской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 txBox="1">
            <a:spLocks noGrp="1"/>
          </p:cNvSpPr>
          <p:nvPr>
            <p:ph type="title"/>
          </p:nvPr>
        </p:nvSpPr>
        <p:spPr>
          <a:xfrm>
            <a:off x="-647700" y="457200"/>
            <a:ext cx="8229600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Героический поступок</a:t>
            </a:r>
            <a:endParaRPr/>
          </a:p>
        </p:txBody>
      </p:sp>
      <p:sp>
        <p:nvSpPr>
          <p:cNvPr id="211" name="Google Shape;211;p31"/>
          <p:cNvSpPr txBox="1">
            <a:spLocks noGrp="1"/>
          </p:cNvSpPr>
          <p:nvPr>
            <p:ph type="body" idx="1"/>
          </p:nvPr>
        </p:nvSpPr>
        <p:spPr>
          <a:xfrm>
            <a:off x="611187" y="1412875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marR="0" lvl="0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n-US" sz="3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С. Михалкова есть стихотворение:</a:t>
            </a:r>
            <a:endParaRPr/>
          </a:p>
          <a:p>
            <a:pPr marL="342900" marR="0" lvl="0" indent="-339725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n-US" sz="36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Ищут пожарные, ищет милиция,</a:t>
            </a:r>
            <a:endParaRPr/>
          </a:p>
          <a:p>
            <a:pPr marL="342900" marR="0" lvl="0" indent="-339725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n-US" sz="36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Ищут давно, но не могут найти</a:t>
            </a:r>
            <a:endParaRPr/>
          </a:p>
          <a:p>
            <a:pPr marL="342900" marR="0" lvl="0" indent="-339725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n-US" sz="36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Парня   лет двадцати.</a:t>
            </a:r>
            <a:endParaRPr/>
          </a:p>
          <a:p>
            <a:pPr marL="342900" marR="0" lvl="0" indent="-339725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n-US" sz="36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Знак ГТО на груди у него</a:t>
            </a:r>
            <a:endParaRPr/>
          </a:p>
          <a:p>
            <a:pPr marL="342900" marR="0" lvl="0" indent="-339725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n-US" sz="36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Больше не знают о нем ничего…</a:t>
            </a:r>
            <a:endParaRPr/>
          </a:p>
          <a:p>
            <a:pPr marL="342900" marR="0" lvl="0" indent="-33972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n-US" sz="3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что его разыскивали?</a:t>
            </a:r>
            <a:endParaRPr/>
          </a:p>
        </p:txBody>
      </p:sp>
      <p:sp>
        <p:nvSpPr>
          <p:cNvPr id="212" name="Google Shape;212;p31"/>
          <p:cNvSpPr/>
          <p:nvPr/>
        </p:nvSpPr>
        <p:spPr>
          <a:xfrm>
            <a:off x="7092950" y="5734050"/>
            <a:ext cx="936625" cy="576262"/>
          </a:xfrm>
          <a:prstGeom prst="leftArrow">
            <a:avLst>
              <a:gd name="adj1" fmla="val 5400"/>
              <a:gd name="adj2" fmla="val 5400"/>
            </a:avLst>
          </a:prstGeom>
          <a:gradFill>
            <a:gsLst>
              <a:gs pos="0">
                <a:srgbClr val="9999FF"/>
              </a:gs>
              <a:gs pos="100000">
                <a:srgbClr val="FFFFFF"/>
              </a:gs>
            </a:gsLst>
            <a:lin ang="5400000" scaled="0"/>
          </a:gradFill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/>
          <p:nvPr/>
        </p:nvSpPr>
        <p:spPr>
          <a:xfrm>
            <a:off x="457200" y="274637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450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Спас девочку из горящей квартиры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3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Герои флота</a:t>
            </a:r>
            <a:endParaRPr/>
          </a:p>
        </p:txBody>
      </p:sp>
      <p:sp>
        <p:nvSpPr>
          <p:cNvPr id="223" name="Google Shape;223;p33"/>
          <p:cNvSpPr txBox="1">
            <a:spLocks noGrp="1"/>
          </p:cNvSpPr>
          <p:nvPr>
            <p:ph type="body" idx="1"/>
          </p:nvPr>
        </p:nvSpPr>
        <p:spPr>
          <a:xfrm>
            <a:off x="769937" y="2017712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marR="0" lvl="0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lang="en-US" sz="4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 этот корабль в песне поется:</a:t>
            </a:r>
            <a:endParaRPr/>
          </a:p>
          <a:p>
            <a:pPr marL="342900" marR="0" lvl="0" indent="-3397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1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97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 b="0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Дремлет притихший северный город,</a:t>
            </a:r>
            <a:endParaRPr/>
          </a:p>
          <a:p>
            <a:pPr marL="342900" marR="0" lvl="0" indent="-3397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 b="0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Низкое небо над головой.</a:t>
            </a:r>
            <a:endParaRPr/>
          </a:p>
          <a:p>
            <a:pPr marL="342900" marR="0" lvl="0" indent="-3397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 b="0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Что тебе снится крейсер «…»,</a:t>
            </a:r>
            <a:endParaRPr/>
          </a:p>
          <a:p>
            <a:pPr marL="342900" marR="0" lvl="0" indent="-3397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 b="0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час,  когда солнце встает над Невой?</a:t>
            </a:r>
            <a:r>
              <a:rPr lang="en-US" sz="3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24" name="Google Shape;224;p33"/>
          <p:cNvSpPr/>
          <p:nvPr/>
        </p:nvSpPr>
        <p:spPr>
          <a:xfrm>
            <a:off x="4643437" y="5805487"/>
            <a:ext cx="936625" cy="576262"/>
          </a:xfrm>
          <a:prstGeom prst="leftArrow">
            <a:avLst>
              <a:gd name="adj1" fmla="val 5400"/>
              <a:gd name="adj2" fmla="val 5400"/>
            </a:avLst>
          </a:prstGeom>
          <a:gradFill>
            <a:gsLst>
              <a:gs pos="0">
                <a:srgbClr val="9999FF"/>
              </a:gs>
              <a:gs pos="100000">
                <a:srgbClr val="FFFFFF"/>
              </a:gs>
            </a:gsLst>
            <a:lin ang="5400000" scaled="0"/>
          </a:gradFill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 txBox="1"/>
          <p:nvPr/>
        </p:nvSpPr>
        <p:spPr>
          <a:xfrm>
            <a:off x="457200" y="274637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Аврора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112" y="765175"/>
            <a:ext cx="2784475" cy="547052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5"/>
          <p:cNvSpPr txBox="1"/>
          <p:nvPr/>
        </p:nvSpPr>
        <p:spPr>
          <a:xfrm>
            <a:off x="4103687" y="2492375"/>
            <a:ext cx="3816350" cy="283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Кто получает эту награду в современной России и как она называется?</a:t>
            </a:r>
            <a:endParaRPr/>
          </a:p>
        </p:txBody>
      </p:sp>
      <p:sp>
        <p:nvSpPr>
          <p:cNvPr id="236" name="Google Shape;236;p35"/>
          <p:cNvSpPr txBox="1"/>
          <p:nvPr/>
        </p:nvSpPr>
        <p:spPr>
          <a:xfrm>
            <a:off x="3168650" y="836612"/>
            <a:ext cx="4643437" cy="70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lang="en-US" sz="4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Награды </a:t>
            </a:r>
            <a:endParaRPr/>
          </a:p>
        </p:txBody>
      </p:sp>
      <p:sp>
        <p:nvSpPr>
          <p:cNvPr id="237" name="Google Shape;237;p35"/>
          <p:cNvSpPr/>
          <p:nvPr/>
        </p:nvSpPr>
        <p:spPr>
          <a:xfrm>
            <a:off x="4643437" y="5805487"/>
            <a:ext cx="936625" cy="576262"/>
          </a:xfrm>
          <a:prstGeom prst="leftArrow">
            <a:avLst>
              <a:gd name="adj1" fmla="val 5400"/>
              <a:gd name="adj2" fmla="val 5400"/>
            </a:avLst>
          </a:prstGeom>
          <a:gradFill>
            <a:gsLst>
              <a:gs pos="0">
                <a:srgbClr val="9999FF"/>
              </a:gs>
              <a:gs pos="100000">
                <a:srgbClr val="FFFFFF"/>
              </a:gs>
            </a:gsLst>
            <a:lin ang="5400000" scaled="0"/>
          </a:gradFill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6"/>
          <p:cNvSpPr txBox="1"/>
          <p:nvPr/>
        </p:nvSpPr>
        <p:spPr>
          <a:xfrm>
            <a:off x="3168650" y="1649412"/>
            <a:ext cx="5157787" cy="29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Есть высшее счастье на свете,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Любовь и надежду храня,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Оставить свой след на планете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 имя грядущего  дня.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3" name="Google Shape;243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4937" y="3714750"/>
            <a:ext cx="3665537" cy="2749550"/>
          </a:xfrm>
          <a:prstGeom prst="rect">
            <a:avLst/>
          </a:prstGeom>
          <a:noFill/>
          <a:ln>
            <a:noFill/>
          </a:ln>
          <a:effectLst>
            <a:outerShdw blurRad="63500" dist="20160" dir="5400000">
              <a:srgbClr val="000000">
                <a:alpha val="37647"/>
              </a:srgbClr>
            </a:outerShdw>
          </a:effectLst>
        </p:spPr>
      </p:pic>
      <p:pic>
        <p:nvPicPr>
          <p:cNvPr id="244" name="Google Shape;244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3237" y="647700"/>
            <a:ext cx="2571750" cy="3148012"/>
          </a:xfrm>
          <a:prstGeom prst="rect">
            <a:avLst/>
          </a:prstGeom>
          <a:noFill/>
          <a:ln>
            <a:noFill/>
          </a:ln>
          <a:effectLst>
            <a:outerShdw blurRad="63500" dist="20160" dir="5400000">
              <a:srgbClr val="000000">
                <a:alpha val="37647"/>
              </a:srgbClr>
            </a:outerShdw>
          </a:effectLst>
        </p:spPr>
      </p:pic>
      <p:sp>
        <p:nvSpPr>
          <p:cNvPr id="245" name="Google Shape;245;p36"/>
          <p:cNvSpPr txBox="1"/>
          <p:nvPr/>
        </p:nvSpPr>
        <p:spPr>
          <a:xfrm>
            <a:off x="366712" y="4071937"/>
            <a:ext cx="4630737" cy="1922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День Героев Отечества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мы отдаём дань благодарности,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уважение и памяти всем,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совершившим подвиги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 славу Родины.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/>
          <p:nvPr/>
        </p:nvSpPr>
        <p:spPr>
          <a:xfrm>
            <a:off x="936625" y="208756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41312" marR="0" lvl="0" indent="-3397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1440"/>
              <a:buFont typeface="Noto Sans Symbols"/>
              <a:buChar char="∙"/>
            </a:pPr>
            <a:r>
              <a:rPr lang="en-US" sz="3200" b="0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Отечество - страна, где человек родился и к гражданам которой он принадлежит .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/>
          <p:nvPr/>
        </p:nvSpPr>
        <p:spPr>
          <a:xfrm>
            <a:off x="1011237" y="2078037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 Black"/>
              <a:buNone/>
            </a:pPr>
            <a:r>
              <a:rPr lang="en-US" sz="3200" b="0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« Родина наша – колыбель героев, огромной  горы, где плавятся простые души, становясь крепкими, как алмаз и сталь, вечными, как огонь».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 Black"/>
              <a:buNone/>
            </a:pPr>
            <a:r>
              <a:rPr lang="en-US" sz="3200" b="0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                                                       Алексей Толстой.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/>
          <p:nvPr/>
        </p:nvSpPr>
        <p:spPr>
          <a:xfrm>
            <a:off x="584200" y="3500437"/>
            <a:ext cx="8005762" cy="26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 декабря отмечается День Героев Отечества.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этот день чествуют Героев Советского Союза,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Героев Российской Федерации,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кавалеров ордена Святого Георгия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ордена Славы.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5" name="Google Shape;10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32050" y="644525"/>
            <a:ext cx="4048125" cy="2524125"/>
          </a:xfrm>
          <a:prstGeom prst="rect">
            <a:avLst/>
          </a:prstGeom>
          <a:noFill/>
          <a:ln>
            <a:noFill/>
          </a:ln>
          <a:effectLst>
            <a:outerShdw blurRad="63500" dist="20160" dir="5400000">
              <a:srgbClr val="000000">
                <a:alpha val="37647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/>
        </p:nvSpPr>
        <p:spPr>
          <a:xfrm>
            <a:off x="3425825" y="1671637"/>
            <a:ext cx="5286375" cy="307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Эта дата была установлена в 2007 году и приурочена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 событиям эпохи правления Екатерины II.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Императрица в 1769 году учредила орден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Святого Георгия Победоносца.</a:t>
            </a:r>
            <a:endParaRPr/>
          </a:p>
        </p:txBody>
      </p:sp>
      <p:sp>
        <p:nvSpPr>
          <p:cNvPr id="111" name="Google Shape;111;p15"/>
          <p:cNvSpPr txBox="1"/>
          <p:nvPr/>
        </p:nvSpPr>
        <p:spPr>
          <a:xfrm>
            <a:off x="673100" y="4929187"/>
            <a:ext cx="8043862" cy="947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Этим орденом награждали воинов, проявивших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доблесть, отвагу и смелость.</a:t>
            </a:r>
            <a:endParaRPr/>
          </a:p>
        </p:txBody>
      </p:sp>
      <p:pic>
        <p:nvPicPr>
          <p:cNvPr id="112" name="Google Shape;11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487" y="500062"/>
            <a:ext cx="3340100" cy="4214812"/>
          </a:xfrm>
          <a:prstGeom prst="rect">
            <a:avLst/>
          </a:prstGeom>
          <a:noFill/>
          <a:ln>
            <a:noFill/>
          </a:ln>
          <a:effectLst>
            <a:outerShdw blurRad="63500" dist="20160" dir="5400000">
              <a:srgbClr val="000000">
                <a:alpha val="37647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/>
        </p:nvSpPr>
        <p:spPr>
          <a:xfrm>
            <a:off x="2971800" y="1828800"/>
            <a:ext cx="60198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Викторина</a:t>
            </a:r>
            <a:endParaRPr/>
          </a:p>
        </p:txBody>
      </p:sp>
      <p:sp>
        <p:nvSpPr>
          <p:cNvPr id="118" name="Google Shape;118;p16"/>
          <p:cNvSpPr txBox="1"/>
          <p:nvPr/>
        </p:nvSpPr>
        <p:spPr>
          <a:xfrm>
            <a:off x="2971800" y="4267200"/>
            <a:ext cx="6019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Посвящена Дню героев Отечества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/>
        </p:nvSpPr>
        <p:spPr>
          <a:xfrm>
            <a:off x="1223962" y="457200"/>
            <a:ext cx="746283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Героические даты</a:t>
            </a:r>
            <a:endParaRPr/>
          </a:p>
        </p:txBody>
      </p:sp>
      <p:sp>
        <p:nvSpPr>
          <p:cNvPr id="124" name="Google Shape;124;p17"/>
          <p:cNvSpPr txBox="1"/>
          <p:nvPr/>
        </p:nvSpPr>
        <p:spPr>
          <a:xfrm>
            <a:off x="250825" y="2636837"/>
            <a:ext cx="8435975" cy="223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397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Calibri"/>
              <a:buNone/>
            </a:pPr>
            <a:r>
              <a:rPr lang="en-US" sz="8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1941 - 1945</a:t>
            </a:r>
            <a:endParaRPr/>
          </a:p>
        </p:txBody>
      </p:sp>
      <p:sp>
        <p:nvSpPr>
          <p:cNvPr id="125" name="Google Shape;125;p17"/>
          <p:cNvSpPr/>
          <p:nvPr/>
        </p:nvSpPr>
        <p:spPr>
          <a:xfrm>
            <a:off x="4643437" y="5805487"/>
            <a:ext cx="936625" cy="576262"/>
          </a:xfrm>
          <a:prstGeom prst="leftArrow">
            <a:avLst>
              <a:gd name="adj1" fmla="val 5400"/>
              <a:gd name="adj2" fmla="val 5400"/>
            </a:avLst>
          </a:prstGeom>
          <a:gradFill>
            <a:gsLst>
              <a:gs pos="0">
                <a:srgbClr val="9999FF"/>
              </a:gs>
              <a:gs pos="100000">
                <a:srgbClr val="FFFFFF"/>
              </a:gs>
            </a:gsLst>
            <a:lin ang="5400000" scaled="0"/>
          </a:gradFill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/>
        </p:nvSpPr>
        <p:spPr>
          <a:xfrm>
            <a:off x="457200" y="274637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Великая Отечественная война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387</Words>
  <Application>Microsoft Office PowerPoint</Application>
  <PresentationFormat>Экран (4:3)</PresentationFormat>
  <Paragraphs>69</Paragraphs>
  <Slides>27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POI_THEME_TEMPLATE_DESIGN</vt:lpstr>
      <vt:lpstr>POI_THEME_TEMPLATE_DESIGN</vt:lpstr>
      <vt:lpstr>POI_THEME_TEMPLATE_DESIGN</vt:lpstr>
      <vt:lpstr>Герои России моей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Города-герои</vt:lpstr>
      <vt:lpstr>Презентация PowerPoint</vt:lpstr>
      <vt:lpstr>Былинные герои</vt:lpstr>
      <vt:lpstr>Презентация PowerPoint</vt:lpstr>
      <vt:lpstr>Герои ВОВ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Героический поступок</vt:lpstr>
      <vt:lpstr>Презентация PowerPoint</vt:lpstr>
      <vt:lpstr>Герои флота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Герои России моей!</dc:title>
  <cp:lastModifiedBy>User</cp:lastModifiedBy>
  <cp:revision>2</cp:revision>
  <dcterms:modified xsi:type="dcterms:W3CDTF">2024-04-08T14:08:02Z</dcterms:modified>
</cp:coreProperties>
</file>