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4"/>
  </p:notesMasterIdLst>
  <p:sldIdLst>
    <p:sldId id="257" r:id="rId2"/>
    <p:sldId id="265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22" autoAdjust="0"/>
  </p:normalViewPr>
  <p:slideViewPr>
    <p:cSldViewPr>
      <p:cViewPr varScale="1">
        <p:scale>
          <a:sx n="69" d="100"/>
          <a:sy n="69" d="100"/>
        </p:scale>
        <p:origin x="-58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C33412-0622-4EE5-A57E-48D9CCDE5E25}" type="datetimeFigureOut">
              <a:rPr lang="ru-RU" smtClean="0"/>
              <a:pPr/>
              <a:t>09.03.2025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7B673-479B-42FB-9622-4849509D36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24584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27872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31096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64247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7740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22886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1866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8582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89337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92297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64608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11840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790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277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80312" y="548679"/>
            <a:ext cx="1296144" cy="668537"/>
          </a:xfrm>
          <a:prstGeom prst="rect">
            <a:avLst/>
          </a:prstGeom>
        </p:spPr>
      </p:pic>
      <p:sp>
        <p:nvSpPr>
          <p:cNvPr id="8" name="Прямоугольник 7"/>
          <p:cNvSpPr/>
          <p:nvPr userDrawn="1"/>
        </p:nvSpPr>
        <p:spPr>
          <a:xfrm>
            <a:off x="467544" y="614011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900" kern="1200" dirty="0" smtClean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+mn-ea"/>
                <a:cs typeface="+mn-cs"/>
              </a:rPr>
              <a:t>Электронный учебно-методический</a:t>
            </a:r>
            <a:r>
              <a:rPr lang="en-US" sz="900" kern="1200" dirty="0" smtClean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900" kern="1200" dirty="0" smtClean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900" kern="1200" dirty="0" smtClean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+mn-ea"/>
                <a:cs typeface="+mn-cs"/>
              </a:rPr>
              <a:t>комплекс «Я - курянин»</a:t>
            </a:r>
            <a:endParaRPr lang="ru-RU" sz="9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427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12" Type="http://schemas.openxmlformats.org/officeDocument/2006/relationships/hyperlink" Target="https://www.ecolog46.ru/wp-content/uploads/2022/11/&#1050;&#1088;&#1072;&#1089;&#1085;&#1072;&#1103;-&#1082;&#1085;&#1080;&#1075;&#1072;-&#1050;&#1091;&#1088;&#1089;&#1082;&#1086;&#1081;-&#1086;&#1073;&#1083;&#1072;&#1089;&#1090;&#1080;-2017-2_compressed-1.pdf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11" Type="http://schemas.openxmlformats.org/officeDocument/2006/relationships/image" Target="../media/image65.jpeg"/><Relationship Id="rId5" Type="http://schemas.openxmlformats.org/officeDocument/2006/relationships/image" Target="../media/image60.jpeg"/><Relationship Id="rId10" Type="http://schemas.openxmlformats.org/officeDocument/2006/relationships/image" Target="../media/image64.jpeg"/><Relationship Id="rId4" Type="http://schemas.openxmlformats.org/officeDocument/2006/relationships/image" Target="../media/image59.jpeg"/><Relationship Id="rId9" Type="http://schemas.openxmlformats.org/officeDocument/2006/relationships/image" Target="../media/image6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zapoved-kursk.ru/o-nas/biografii/v.v.-alehin-osnovatel-zapovednika.html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1547664" y="2420888"/>
            <a:ext cx="5472608" cy="1500187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  <a:latin typeface="+mj-lt"/>
              </a:rPr>
              <a:t>Заповедные луговые степи, дубравы и другие виды растительных сообществ — неоценимое природное богатство Курской области.</a:t>
            </a:r>
            <a:endParaRPr lang="ru-RU" sz="1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4365104"/>
            <a:ext cx="7488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ТЕМА 8. «КРАЙ ДУБРАВ И ЗОЛОТИСТЫХ НИВ»</a:t>
            </a:r>
            <a:endParaRPr lang="ru-RU" sz="36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758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zapoved-kursk.ru/assets/images/o-zapovednike/uchastok-zorin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791" y="902287"/>
            <a:ext cx="4350680" cy="42501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820" name="Picture 4" descr="http://zapoved-kursk.ru/assets/images/rasteniya/vodn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1128" y="2302529"/>
            <a:ext cx="4662872" cy="45554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2" descr="http://zapoved-kursk.ru/assets/images/rasteniya/vodn-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752" y="2418314"/>
            <a:ext cx="2235448" cy="21839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635896" y="188640"/>
            <a:ext cx="293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33CC"/>
                </a:solidFill>
                <a:latin typeface="+mj-lt"/>
              </a:rPr>
              <a:t>Болота</a:t>
            </a:r>
            <a:endParaRPr lang="ru-RU" sz="3600" b="1" dirty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0783" y="6100098"/>
            <a:ext cx="2604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Береза пушистая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5472" y="4367494"/>
            <a:ext cx="2050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chemeClr val="bg1"/>
                </a:solidFill>
              </a:rPr>
              <a:t>Зоринские</a:t>
            </a:r>
            <a:r>
              <a:rPr lang="ru-RU" b="1" dirty="0" smtClean="0">
                <a:solidFill>
                  <a:schemeClr val="bg1"/>
                </a:solidFill>
              </a:rPr>
              <a:t> болота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4433" y="4439686"/>
            <a:ext cx="2105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Росянка круглолистная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 descr="https://vsegda-pomnim.com/uploads/posts/2022-04/1650519142_39-vsegda-pomnim-com-p-kak-tsvetet-rosyanka-foto-40.jpg"/>
          <p:cNvPicPr/>
          <p:nvPr/>
        </p:nvPicPr>
        <p:blipFill>
          <a:blip r:embed="rId5" cstate="print"/>
          <a:srcRect l="7221" t="2016" r="6132"/>
          <a:stretch>
            <a:fillRect/>
          </a:stretch>
        </p:blipFill>
        <p:spPr bwMode="auto">
          <a:xfrm>
            <a:off x="4959943" y="2562698"/>
            <a:ext cx="557359" cy="6243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0"/>
            <a:ext cx="7436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Редкие и исчезающие растения</a:t>
            </a:r>
            <a:endParaRPr lang="ru-RU" sz="36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t="22703" r="31192"/>
          <a:stretch>
            <a:fillRect/>
          </a:stretch>
        </p:blipFill>
        <p:spPr bwMode="auto">
          <a:xfrm rot="20887643">
            <a:off x="251520" y="1268760"/>
            <a:ext cx="2050554" cy="21598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2" descr="C:\Users\ASUS\Desktop\ГОршечое\Балка Сурки\Сурок\Рябчик шахматны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818057">
            <a:off x="6854679" y="1337548"/>
            <a:ext cx="2063790" cy="2160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3" descr="C:\Users\ASUS\Desktop\ГОршечое\Балка Сурки\Сурок\Косатик безлистный.jpg"/>
          <p:cNvPicPr>
            <a:picLocks noChangeAspect="1" noChangeArrowheads="1"/>
          </p:cNvPicPr>
          <p:nvPr/>
        </p:nvPicPr>
        <p:blipFill>
          <a:blip r:embed="rId4" cstate="print"/>
          <a:srcRect l="9360" t="8325" b="13499"/>
          <a:stretch>
            <a:fillRect/>
          </a:stretch>
        </p:blipFill>
        <p:spPr bwMode="auto">
          <a:xfrm>
            <a:off x="3491880" y="1268760"/>
            <a:ext cx="2105974" cy="21634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2" descr="C:\Users\ASUS\Desktop\ГОршечое\Балка Сурки\Сурок\Ковыль перестый.jpg"/>
          <p:cNvPicPr>
            <a:picLocks noChangeAspect="1" noChangeArrowheads="1"/>
          </p:cNvPicPr>
          <p:nvPr/>
        </p:nvPicPr>
        <p:blipFill>
          <a:blip r:embed="rId5" cstate="print"/>
          <a:srcRect l="8933" r="4118" b="8925"/>
          <a:stretch>
            <a:fillRect/>
          </a:stretch>
        </p:blipFill>
        <p:spPr bwMode="auto">
          <a:xfrm>
            <a:off x="3563888" y="4149080"/>
            <a:ext cx="2269144" cy="22908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2" descr="C:\Users\ASUS\Desktop\ГОршечое\Изумрудная сеть\Ковыль красивийший.jpg"/>
          <p:cNvPicPr>
            <a:picLocks noChangeAspect="1" noChangeArrowheads="1"/>
          </p:cNvPicPr>
          <p:nvPr/>
        </p:nvPicPr>
        <p:blipFill>
          <a:blip r:embed="rId6" cstate="print"/>
          <a:srcRect r="27143"/>
          <a:stretch>
            <a:fillRect/>
          </a:stretch>
        </p:blipFill>
        <p:spPr bwMode="auto">
          <a:xfrm>
            <a:off x="6516216" y="3861048"/>
            <a:ext cx="2212579" cy="22802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1" descr="C:\Users\ASUS\Desktop\ГОршечое\Изумрудная сеть\Брандушка.jpg"/>
          <p:cNvPicPr>
            <a:picLocks noChangeAspect="1" noChangeArrowheads="1"/>
          </p:cNvPicPr>
          <p:nvPr/>
        </p:nvPicPr>
        <p:blipFill>
          <a:blip r:embed="rId7" cstate="print"/>
          <a:srcRect l="22000" t="17745" r="28462" b="17709"/>
          <a:stretch>
            <a:fillRect/>
          </a:stretch>
        </p:blipFill>
        <p:spPr bwMode="auto">
          <a:xfrm>
            <a:off x="2022663" y="4968900"/>
            <a:ext cx="1667762" cy="1889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4" descr="https://www.plantarium.ru/dat/plants/7/751/510751_1d44ea2c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3789040"/>
            <a:ext cx="2161395" cy="24183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2" descr="https://eco.tatarstan.ru/file/news/32_n1720935_big.jpg"/>
          <p:cNvPicPr>
            <a:picLocks noChangeAspect="1" noChangeArrowheads="1"/>
          </p:cNvPicPr>
          <p:nvPr/>
        </p:nvPicPr>
        <p:blipFill>
          <a:blip r:embed="rId9" cstate="print"/>
          <a:srcRect l="21844" r="19272"/>
          <a:stretch>
            <a:fillRect/>
          </a:stretch>
        </p:blipFill>
        <p:spPr bwMode="auto">
          <a:xfrm>
            <a:off x="2051720" y="836712"/>
            <a:ext cx="1546113" cy="1944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2" descr="I:\DCIM\101MSDCF\DSC01001.JPG"/>
          <p:cNvPicPr>
            <a:picLocks noChangeAspect="1" noChangeArrowheads="1"/>
          </p:cNvPicPr>
          <p:nvPr/>
        </p:nvPicPr>
        <p:blipFill>
          <a:blip r:embed="rId10" cstate="print"/>
          <a:srcRect l="51429" t="16190" b="20953"/>
          <a:stretch>
            <a:fillRect/>
          </a:stretch>
        </p:blipFill>
        <p:spPr bwMode="auto">
          <a:xfrm>
            <a:off x="5403305" y="4967598"/>
            <a:ext cx="1606046" cy="18904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TextBox 7"/>
          <p:cNvSpPr txBox="1">
            <a:spLocks noChangeArrowheads="1"/>
          </p:cNvSpPr>
          <p:nvPr/>
        </p:nvSpPr>
        <p:spPr bwMode="auto">
          <a:xfrm>
            <a:off x="3779912" y="5877272"/>
            <a:ext cx="16626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Ковыль перистый</a:t>
            </a:r>
            <a:endParaRPr lang="ru-RU" alt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7"/>
          <p:cNvSpPr txBox="1">
            <a:spLocks noChangeArrowheads="1"/>
          </p:cNvSpPr>
          <p:nvPr/>
        </p:nvSpPr>
        <p:spPr bwMode="auto">
          <a:xfrm>
            <a:off x="6948264" y="5445224"/>
            <a:ext cx="16626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Ковыль красивейший</a:t>
            </a:r>
            <a:endParaRPr lang="ru-RU" alt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51520" y="5877272"/>
            <a:ext cx="18571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Проломник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мохнатый</a:t>
            </a:r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3568" y="2852936"/>
            <a:ext cx="182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Волчеягодник боровой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3796115" y="2995849"/>
            <a:ext cx="16626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Ирис безлистный</a:t>
            </a:r>
            <a:endParaRPr lang="ru-RU" alt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7"/>
          <p:cNvSpPr txBox="1">
            <a:spLocks noChangeArrowheads="1"/>
          </p:cNvSpPr>
          <p:nvPr/>
        </p:nvSpPr>
        <p:spPr bwMode="auto">
          <a:xfrm>
            <a:off x="6876256" y="2924944"/>
            <a:ext cx="16626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Рябчик шахматный</a:t>
            </a:r>
            <a:endParaRPr lang="ru-RU" alt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022663" y="6580294"/>
            <a:ext cx="21880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Брандушка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разноцветная </a:t>
            </a:r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10497" y="6100098"/>
            <a:ext cx="1385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5241245" y="6549438"/>
            <a:ext cx="18882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Венерин башмачок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Рисунок 24" descr="C:\Users\ASUS\Desktop\IMG20230505102015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508104" y="908720"/>
            <a:ext cx="1515712" cy="1944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6" name="Прямоугольник 25"/>
          <p:cNvSpPr/>
          <p:nvPr/>
        </p:nvSpPr>
        <p:spPr>
          <a:xfrm>
            <a:off x="2411760" y="335699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 smtClean="0">
                <a:hlinkClick r:id="rId12"/>
              </a:rPr>
              <a:t>https://www.ecolog46.ru/wp-content/uploads/2022/11/</a:t>
            </a:r>
            <a:r>
              <a:rPr lang="ru-RU" sz="1600" b="1" dirty="0" smtClean="0">
                <a:hlinkClick r:id="rId12"/>
              </a:rPr>
              <a:t>Красная-книга-Курской-области-2017-2_</a:t>
            </a:r>
            <a:r>
              <a:rPr lang="en-US" sz="1600" b="1" dirty="0" smtClean="0">
                <a:hlinkClick r:id="rId12"/>
              </a:rPr>
              <a:t>compressed-1.pdf</a:t>
            </a:r>
            <a:endParaRPr lang="ru-RU" sz="1600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12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23528" y="1196752"/>
          <a:ext cx="8136904" cy="4556760"/>
        </p:xfrm>
        <a:graphic>
          <a:graphicData uri="http://schemas.openxmlformats.org/drawingml/2006/table">
            <a:tbl>
              <a:tblPr/>
              <a:tblGrid>
                <a:gridCol w="1398307"/>
                <a:gridCol w="6738597"/>
              </a:tblGrid>
              <a:tr h="4104456">
                <a:tc>
                  <a:txBody>
                    <a:bodyPr/>
                    <a:lstStyle/>
                    <a:p>
                      <a:pPr indent="1587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2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!?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2000" b="1" i="1" dirty="0">
                          <a:solidFill>
                            <a:srgbClr val="2C0DE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Какие растительные сообщества являются основными для территории Курской области?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2000" b="1" i="1" dirty="0">
                          <a:solidFill>
                            <a:srgbClr val="2C0DE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 какой части области в прошлом преобладала лесная растительность?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2000" b="1" i="1" dirty="0">
                          <a:solidFill>
                            <a:srgbClr val="2C0DE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Почему на территории области почти не осталось  естественных степных участков? 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2000" b="1" i="1" dirty="0">
                          <a:solidFill>
                            <a:srgbClr val="2C0DE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Используя ресурсы сети Интернет, составьте электронный гербарий редких и исчезающих растений  Курской </a:t>
                      </a:r>
                      <a:r>
                        <a:rPr lang="ru-RU" sz="2000" b="1" i="1" dirty="0" smtClean="0">
                          <a:solidFill>
                            <a:srgbClr val="2C0DE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области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2000" b="1" i="1" dirty="0">
                          <a:solidFill>
                            <a:srgbClr val="2C0DE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Познакомьтесь с биографией проф. В.В. Алехина. Какой вклад он внес в изучение растительности Курской области? http://zapoved-kursk.ru/o-nas/biografii/v.v.-alehin-osnovatel-zapovednika.html</a:t>
                      </a:r>
                      <a:r>
                        <a:rPr lang="ru-RU" sz="1400" i="1" dirty="0">
                          <a:solidFill>
                            <a:srgbClr val="2C0DE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r>
                        <a:rPr lang="ru-RU" sz="1400" i="1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87824" y="180369"/>
            <a:ext cx="3690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Дубовый лес</a:t>
            </a:r>
            <a:endParaRPr lang="ru-RU" sz="36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2" cstate="print"/>
          <a:srcRect l="17613" t="18160" r="37147" b="23113"/>
          <a:stretch>
            <a:fillRect/>
          </a:stretch>
        </p:blipFill>
        <p:spPr bwMode="auto">
          <a:xfrm>
            <a:off x="179512" y="1196752"/>
            <a:ext cx="1875916" cy="18053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251520" y="2348880"/>
            <a:ext cx="149635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Дуб обыкновенный (</a:t>
            </a:r>
            <a:r>
              <a:rPr lang="ru-RU" sz="1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черешчатый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5608" name="Picture 8" descr="https://pro-dachnikov.com/uploads/posts/2021-11/1637977281_1-pro-dachnikov-com-p-klyon-ostrolistnii-foto-1.jpg"/>
          <p:cNvPicPr>
            <a:picLocks noChangeAspect="1" noChangeArrowheads="1"/>
          </p:cNvPicPr>
          <p:nvPr/>
        </p:nvPicPr>
        <p:blipFill>
          <a:blip r:embed="rId3" cstate="print"/>
          <a:srcRect l="13756" t="20000" r="23714" b="31667"/>
          <a:stretch>
            <a:fillRect/>
          </a:stretch>
        </p:blipFill>
        <p:spPr bwMode="auto">
          <a:xfrm>
            <a:off x="179512" y="3140968"/>
            <a:ext cx="1852941" cy="17329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TextBox 16"/>
          <p:cNvSpPr txBox="1"/>
          <p:nvPr/>
        </p:nvSpPr>
        <p:spPr>
          <a:xfrm>
            <a:off x="323528" y="4149080"/>
            <a:ext cx="1435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Клен остролистный</a:t>
            </a:r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2" descr="https://flora-don.sfedu.ru/book/Search/Data/%D0%92%D1%8F%D0%B7%203/Ulmus%20laevis/06.jpg"/>
          <p:cNvPicPr>
            <a:picLocks noChangeAspect="1" noChangeArrowheads="1"/>
          </p:cNvPicPr>
          <p:nvPr/>
        </p:nvPicPr>
        <p:blipFill>
          <a:blip r:embed="rId4" cstate="print"/>
          <a:srcRect l="19306" t="21429" r="8372"/>
          <a:stretch>
            <a:fillRect/>
          </a:stretch>
        </p:blipFill>
        <p:spPr bwMode="auto">
          <a:xfrm>
            <a:off x="179512" y="5085184"/>
            <a:ext cx="1872208" cy="15841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193791" y="6388865"/>
            <a:ext cx="1662611" cy="277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Вяз гладкий</a:t>
            </a:r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5610" name="Picture 10" descr="https://avatars.mds.yandex.net/i?id=4debb6e7101f830ea6f9362c13811602_l-9264723-images-thumbs&amp;n=13"/>
          <p:cNvPicPr>
            <a:picLocks noChangeAspect="1" noChangeArrowheads="1"/>
          </p:cNvPicPr>
          <p:nvPr/>
        </p:nvPicPr>
        <p:blipFill>
          <a:blip r:embed="rId5" cstate="print"/>
          <a:srcRect r="11110"/>
          <a:stretch>
            <a:fillRect/>
          </a:stretch>
        </p:blipFill>
        <p:spPr bwMode="auto">
          <a:xfrm>
            <a:off x="7020272" y="1340768"/>
            <a:ext cx="1936432" cy="17333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Picture 6" descr="https://pro-dachnikov.com/uploads/posts/2021-11/1638071165_6-pro-dachnikov-com-p-krushina-foto-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264" y="3212976"/>
            <a:ext cx="2050554" cy="17244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8" descr="https://inteq-bau.ru/wp-content/uploads/f/e/6/fe6599a62159e4fb152d72bd0e72a811.jpeg"/>
          <p:cNvPicPr>
            <a:picLocks noChangeAspect="1" noChangeArrowheads="1"/>
          </p:cNvPicPr>
          <p:nvPr/>
        </p:nvPicPr>
        <p:blipFill>
          <a:blip r:embed="rId7" cstate="print"/>
          <a:srcRect t="20822" r="39548" b="10665"/>
          <a:stretch>
            <a:fillRect/>
          </a:stretch>
        </p:blipFill>
        <p:spPr bwMode="auto">
          <a:xfrm>
            <a:off x="7020272" y="5085184"/>
            <a:ext cx="1929938" cy="16136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4" name="TextBox 23"/>
          <p:cNvSpPr txBox="1"/>
          <p:nvPr/>
        </p:nvSpPr>
        <p:spPr>
          <a:xfrm>
            <a:off x="7380312" y="2636912"/>
            <a:ext cx="1330089" cy="462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Лещина обыкновенная</a:t>
            </a:r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236296" y="4653136"/>
            <a:ext cx="1607191" cy="277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Крушина </a:t>
            </a:r>
            <a:r>
              <a:rPr lang="ru-RU" sz="1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ломепая</a:t>
            </a:r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08304" y="6381328"/>
            <a:ext cx="1551770" cy="277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Шиповник</a:t>
            </a:r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Picture 4" descr="https://pro-dachnikov.com/uploads/posts/2021-11/1637906619_1-pro-dachnikov-com-p-proleska-foto-1.jpg"/>
          <p:cNvPicPr>
            <a:picLocks noChangeAspect="1" noChangeArrowheads="1"/>
          </p:cNvPicPr>
          <p:nvPr/>
        </p:nvPicPr>
        <p:blipFill>
          <a:blip r:embed="rId8" cstate="print"/>
          <a:srcRect l="10919" r="7184"/>
          <a:stretch>
            <a:fillRect/>
          </a:stretch>
        </p:blipFill>
        <p:spPr bwMode="auto">
          <a:xfrm>
            <a:off x="5364088" y="5013176"/>
            <a:ext cx="1639861" cy="15344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6" descr="https://avatars.mds.yandex.net/i?id=567bf4564750a8217ef2375eb8f1d4dc_l-5886829-images-thumbs&amp;n=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07904" y="5013176"/>
            <a:ext cx="1636166" cy="15984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8" descr="https://mtdata.ru/u11/photoFF5A/20299316412-0/original.jpg"/>
          <p:cNvPicPr>
            <a:picLocks noChangeAspect="1" noChangeArrowheads="1"/>
          </p:cNvPicPr>
          <p:nvPr/>
        </p:nvPicPr>
        <p:blipFill>
          <a:blip r:embed="rId10" cstate="print"/>
          <a:srcRect l="16508" t="17698" r="22176" b="889"/>
          <a:stretch>
            <a:fillRect/>
          </a:stretch>
        </p:blipFill>
        <p:spPr bwMode="auto">
          <a:xfrm>
            <a:off x="1979712" y="5013176"/>
            <a:ext cx="1662611" cy="16604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TextBox 29"/>
          <p:cNvSpPr txBox="1"/>
          <p:nvPr/>
        </p:nvSpPr>
        <p:spPr>
          <a:xfrm>
            <a:off x="2195736" y="6605440"/>
            <a:ext cx="1157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Гусиный лук</a:t>
            </a:r>
            <a:endParaRPr lang="ru-RU" sz="12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3707904" y="6581001"/>
            <a:ext cx="16569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Ландыш майский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436096" y="6581001"/>
            <a:ext cx="16145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/>
              <a:t>Пролеска сибирская</a:t>
            </a:r>
            <a:endParaRPr lang="ru-RU" sz="1200" b="1" dirty="0"/>
          </a:p>
        </p:txBody>
      </p:sp>
      <p:pic>
        <p:nvPicPr>
          <p:cNvPr id="34" name="Рисунок 33" descr="Picture background"/>
          <p:cNvPicPr/>
          <p:nvPr/>
        </p:nvPicPr>
        <p:blipFill>
          <a:blip r:embed="rId11" cstate="print"/>
          <a:srcRect l="10925" r="12094"/>
          <a:stretch>
            <a:fillRect/>
          </a:stretch>
        </p:blipFill>
        <p:spPr bwMode="auto">
          <a:xfrm>
            <a:off x="2195736" y="1196752"/>
            <a:ext cx="4335792" cy="3700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s://www.ecolog46.ru/wp-content/uploads/2020/09/%D0%BA%D0%B0%D1%80%D1%8B%D0%B6%D1%81%D0%BA%D0%B8%D0%B9-%D0%BB%D0%B5%D1%81-1024x768.jpg"/>
          <p:cNvPicPr>
            <a:picLocks noChangeAspect="1" noChangeArrowheads="1"/>
          </p:cNvPicPr>
          <p:nvPr/>
        </p:nvPicPr>
        <p:blipFill>
          <a:blip r:embed="rId2" cstate="print"/>
          <a:srcRect r="28388" b="41985"/>
          <a:stretch>
            <a:fillRect/>
          </a:stretch>
        </p:blipFill>
        <p:spPr bwMode="auto">
          <a:xfrm>
            <a:off x="2411760" y="1196752"/>
            <a:ext cx="4378210" cy="3465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195736" y="332656"/>
            <a:ext cx="4183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Сосновый лес</a:t>
            </a:r>
            <a:endParaRPr lang="ru-RU" sz="36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676" name="Picture 4" descr="https://vsegda-pomnim.com/uploads/posts/2022-04/1649595809_10-vsegda-pomnim-com-p-khvoinki-sosni-obiknovennoi-foto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79512" y="1124744"/>
            <a:ext cx="2105974" cy="18709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5" descr="H:\растения Курской области\grushanka.jpg"/>
          <p:cNvPicPr>
            <a:picLocks noChangeAspect="1" noChangeArrowheads="1"/>
          </p:cNvPicPr>
          <p:nvPr/>
        </p:nvPicPr>
        <p:blipFill>
          <a:blip r:embed="rId4" cstate="print"/>
          <a:srcRect b="17280"/>
          <a:stretch>
            <a:fillRect/>
          </a:stretch>
        </p:blipFill>
        <p:spPr bwMode="auto">
          <a:xfrm>
            <a:off x="3962376" y="4728453"/>
            <a:ext cx="1343604" cy="19002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0" descr="https://prostayaferma.ru/wp-content/uploads/0/6/f/06f703ed2b3306c56b7a9f555a8af452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3140968"/>
            <a:ext cx="2010027" cy="16970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680" name="Picture 8" descr="https://pro-dachnikov.com/uploads/posts/2021-11/1637361092_26-pro-dachnikov-com-p-sosna-veimutova-grin-tvist-foto-2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3140968"/>
            <a:ext cx="2016224" cy="18047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682" name="Picture 10" descr="https://avatars.mds.yandex.net/i?id=8933b05d2e3c6ef21c210367c1d9ffd0_l-4011217-images-thumbs&amp;n=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5085184"/>
            <a:ext cx="1944216" cy="15835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4" descr="https://pro-dachnikov.com/uploads/posts/2021-11/1637872402_33-pro-dachnikov-com-p-fialka-polevaya-foto-34.jpg"/>
          <p:cNvPicPr>
            <a:picLocks noChangeAspect="1" noChangeArrowheads="1"/>
          </p:cNvPicPr>
          <p:nvPr/>
        </p:nvPicPr>
        <p:blipFill>
          <a:blip r:embed="rId8" cstate="print"/>
          <a:srcRect t="28175" r="39008" b="11971"/>
          <a:stretch>
            <a:fillRect/>
          </a:stretch>
        </p:blipFill>
        <p:spPr bwMode="auto">
          <a:xfrm>
            <a:off x="2339752" y="4800644"/>
            <a:ext cx="1567205" cy="1624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https://avatars.dzeninfra.ru/get-zen_doc/3822405/pub_631732147fa08c7be024db6d_63173224a38ab347e2517b79/scale_1200"/>
          <p:cNvPicPr/>
          <p:nvPr/>
        </p:nvPicPr>
        <p:blipFill>
          <a:blip r:embed="rId9" cstate="print"/>
          <a:srcRect l="12344" t="38645" r="32029"/>
          <a:stretch>
            <a:fillRect/>
          </a:stretch>
        </p:blipFill>
        <p:spPr bwMode="auto">
          <a:xfrm>
            <a:off x="7020272" y="4941168"/>
            <a:ext cx="1939713" cy="17227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https://koketta.ru/wp-content/uploads/7/7/7/77746d7d3ad3e98bc791b31dcdda5eea.jpeg"/>
          <p:cNvPicPr/>
          <p:nvPr/>
        </p:nvPicPr>
        <p:blipFill>
          <a:blip r:embed="rId10" cstate="print"/>
          <a:srcRect l="6695" b="13563"/>
          <a:stretch>
            <a:fillRect/>
          </a:stretch>
        </p:blipFill>
        <p:spPr bwMode="auto">
          <a:xfrm>
            <a:off x="5347884" y="4869160"/>
            <a:ext cx="1600379" cy="15665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7"/>
          <p:cNvSpPr txBox="1"/>
          <p:nvPr/>
        </p:nvSpPr>
        <p:spPr>
          <a:xfrm>
            <a:off x="539552" y="2492896"/>
            <a:ext cx="1607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Сосна обыкновенная</a:t>
            </a:r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7544" y="4653136"/>
            <a:ext cx="1607191" cy="277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Сосна </a:t>
            </a:r>
            <a:r>
              <a:rPr lang="ru-RU" sz="1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веймутова</a:t>
            </a:r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3528" y="6381328"/>
            <a:ext cx="1551770" cy="277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Лишайники</a:t>
            </a:r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10605" y="6316673"/>
            <a:ext cx="1440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Фиалка трехцветная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17796" y="6461057"/>
            <a:ext cx="1330089" cy="277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1200" b="1" dirty="0" err="1" smtClean="0">
                <a:latin typeface="Arial" pitchFamily="34" charset="0"/>
                <a:cs typeface="Arial" pitchFamily="34" charset="0"/>
              </a:rPr>
              <a:t>Грушанка</a:t>
            </a:r>
            <a:endParaRPr lang="ru-RU" alt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624987" y="6388865"/>
            <a:ext cx="1052987" cy="277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Маслята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43019" y="6316673"/>
            <a:ext cx="1440930" cy="277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Папоротник</a:t>
            </a:r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308304" y="4509120"/>
            <a:ext cx="1385509" cy="277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Кислица</a:t>
            </a:r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Рисунок 28" descr="Picture background"/>
          <p:cNvPicPr/>
          <p:nvPr/>
        </p:nvPicPr>
        <p:blipFill>
          <a:blip r:embed="rId11" cstate="print"/>
          <a:srcRect l="24524" t="6566"/>
          <a:stretch>
            <a:fillRect/>
          </a:stretch>
        </p:blipFill>
        <p:spPr bwMode="auto">
          <a:xfrm>
            <a:off x="6804248" y="1340768"/>
            <a:ext cx="2064122" cy="1526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0" name="TextBox 6"/>
          <p:cNvSpPr txBox="1">
            <a:spLocks noChangeArrowheads="1"/>
          </p:cNvSpPr>
          <p:nvPr/>
        </p:nvSpPr>
        <p:spPr bwMode="auto">
          <a:xfrm>
            <a:off x="6876256" y="2564904"/>
            <a:ext cx="2050555" cy="277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Плаун булавовидный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ASUS\Desktop\березовая-рощ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555776" y="980728"/>
            <a:ext cx="4093860" cy="3715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https://www.tuinen.nl/wp-content/uploads/sites/12/2019/01/1479128001_berkenblad-en-katjes-berkenboom_SS.jpg"/>
          <p:cNvPicPr>
            <a:picLocks noChangeAspect="1" noChangeArrowheads="1"/>
          </p:cNvPicPr>
          <p:nvPr/>
        </p:nvPicPr>
        <p:blipFill>
          <a:blip r:embed="rId3" cstate="print"/>
          <a:srcRect l="19884" t="14708"/>
          <a:stretch>
            <a:fillRect/>
          </a:stretch>
        </p:blipFill>
        <p:spPr bwMode="auto">
          <a:xfrm>
            <a:off x="251520" y="1052736"/>
            <a:ext cx="1828872" cy="16519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 descr="https://pro-dachnikov.com/uploads/posts/2021-11/1637865918_1-pro-dachnikov-com-p-lyutik-yedkii-foto-1.jpg"/>
          <p:cNvPicPr/>
          <p:nvPr/>
        </p:nvPicPr>
        <p:blipFill>
          <a:blip r:embed="rId4" cstate="print"/>
          <a:srcRect l="16042" r="6755" b="14148"/>
          <a:stretch>
            <a:fillRect/>
          </a:stretch>
        </p:blipFill>
        <p:spPr bwMode="auto">
          <a:xfrm>
            <a:off x="2339752" y="4797152"/>
            <a:ext cx="1884293" cy="16966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4" descr="H:\растения Курской области\тсячелистник.jpg"/>
          <p:cNvPicPr>
            <a:picLocks noChangeAspect="1" noChangeArrowheads="1"/>
          </p:cNvPicPr>
          <p:nvPr/>
        </p:nvPicPr>
        <p:blipFill>
          <a:blip r:embed="rId5" cstate="print"/>
          <a:srcRect r="7734" b="34389"/>
          <a:stretch>
            <a:fillRect/>
          </a:stretch>
        </p:blipFill>
        <p:spPr bwMode="auto">
          <a:xfrm>
            <a:off x="179512" y="3068960"/>
            <a:ext cx="1828872" cy="17048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3" descr="H:\растения Курской области\земляника.jpg"/>
          <p:cNvPicPr>
            <a:picLocks noChangeAspect="1" noChangeArrowheads="1"/>
          </p:cNvPicPr>
          <p:nvPr/>
        </p:nvPicPr>
        <p:blipFill>
          <a:blip r:embed="rId6" cstate="print"/>
          <a:srcRect b="21383"/>
          <a:stretch>
            <a:fillRect/>
          </a:stretch>
        </p:blipFill>
        <p:spPr bwMode="auto">
          <a:xfrm>
            <a:off x="4716016" y="4725144"/>
            <a:ext cx="1896855" cy="16604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 descr="H:\растения Курской области\душистый колосок.jpg"/>
          <p:cNvPicPr>
            <a:picLocks noChangeAspect="1" noChangeArrowheads="1"/>
          </p:cNvPicPr>
          <p:nvPr/>
        </p:nvPicPr>
        <p:blipFill>
          <a:blip r:embed="rId7" cstate="print"/>
          <a:srcRect l="17719" t="14765"/>
          <a:stretch>
            <a:fillRect/>
          </a:stretch>
        </p:blipFill>
        <p:spPr bwMode="auto">
          <a:xfrm>
            <a:off x="7020272" y="1268760"/>
            <a:ext cx="1911862" cy="15889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 descr="https://agrozavr.com/img/upload/semena-myatlik-lugovoj-balin-218678-i1.jpg"/>
          <p:cNvPicPr/>
          <p:nvPr/>
        </p:nvPicPr>
        <p:blipFill>
          <a:blip r:embed="rId8" cstate="print"/>
          <a:srcRect l="36589" t="10743" b="26392"/>
          <a:stretch>
            <a:fillRect/>
          </a:stretch>
        </p:blipFill>
        <p:spPr bwMode="auto">
          <a:xfrm>
            <a:off x="7092280" y="3068960"/>
            <a:ext cx="1801458" cy="15887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 descr="https://avatars.mds.yandex.net/i?id=eeeb2d27dfcc46689aa7091a5f3b0bd417d8d949-8497233-images-thumbs&amp;n=13"/>
          <p:cNvPicPr/>
          <p:nvPr/>
        </p:nvPicPr>
        <p:blipFill>
          <a:blip r:embed="rId9" cstate="print"/>
          <a:srcRect l="9389" r="4960"/>
          <a:stretch>
            <a:fillRect/>
          </a:stretch>
        </p:blipFill>
        <p:spPr bwMode="auto">
          <a:xfrm>
            <a:off x="251520" y="4941168"/>
            <a:ext cx="1856763" cy="17326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Рисунок 17" descr="https://kartoska.ru/wp-content/uploads/2/d/d/2ddeb5930dd1609f13933caf5a23eb6b.jpg"/>
          <p:cNvPicPr/>
          <p:nvPr/>
        </p:nvPicPr>
        <p:blipFill>
          <a:blip r:embed="rId10" cstate="print"/>
          <a:srcRect l="27310" t="28088" r="27344" b="12948"/>
          <a:stretch>
            <a:fillRect/>
          </a:stretch>
        </p:blipFill>
        <p:spPr bwMode="auto">
          <a:xfrm>
            <a:off x="7236296" y="4797152"/>
            <a:ext cx="1725895" cy="17331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TextBox 18"/>
          <p:cNvSpPr txBox="1"/>
          <p:nvPr/>
        </p:nvSpPr>
        <p:spPr>
          <a:xfrm>
            <a:off x="2483768" y="260648"/>
            <a:ext cx="3933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33CC"/>
                </a:solidFill>
              </a:rPr>
              <a:t>Березовый лес</a:t>
            </a:r>
            <a:endParaRPr lang="ru-RU" sz="3600" b="1" dirty="0">
              <a:solidFill>
                <a:srgbClr val="0033CC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5536" y="2204864"/>
            <a:ext cx="1551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Береза бородавчатая</a:t>
            </a:r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23528" y="4365104"/>
            <a:ext cx="1718032" cy="462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Тысячелистник обыкновенный</a:t>
            </a:r>
            <a:endParaRPr lang="ru-RU" alt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23528" y="6237312"/>
            <a:ext cx="15614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Зверобой </a:t>
            </a:r>
          </a:p>
          <a:p>
            <a:r>
              <a:rPr lang="ru-RU" alt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продырявленный</a:t>
            </a:r>
            <a:endParaRPr lang="ru-RU" alt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4"/>
          <p:cNvSpPr txBox="1">
            <a:spLocks noChangeArrowheads="1"/>
          </p:cNvSpPr>
          <p:nvPr/>
        </p:nvSpPr>
        <p:spPr bwMode="auto">
          <a:xfrm>
            <a:off x="2411760" y="6381328"/>
            <a:ext cx="1884293" cy="277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200" b="1" dirty="0" smtClean="0">
                <a:latin typeface="Arial" pitchFamily="34" charset="0"/>
                <a:cs typeface="Arial" pitchFamily="34" charset="0"/>
              </a:rPr>
              <a:t>Лютик  едкий</a:t>
            </a:r>
            <a:endParaRPr lang="ru-RU" alt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126204" y="6603437"/>
            <a:ext cx="149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4716016" y="6309320"/>
            <a:ext cx="172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Земляника лесная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452320" y="6165304"/>
            <a:ext cx="14789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Клевер  красный</a:t>
            </a:r>
            <a:endParaRPr lang="ru-RU" alt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6"/>
          <p:cNvSpPr txBox="1">
            <a:spLocks noChangeArrowheads="1"/>
          </p:cNvSpPr>
          <p:nvPr/>
        </p:nvSpPr>
        <p:spPr bwMode="auto">
          <a:xfrm>
            <a:off x="7236296" y="4365104"/>
            <a:ext cx="1551771" cy="277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Мятлик лесной</a:t>
            </a:r>
            <a:endParaRPr lang="ru-RU" alt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2"/>
          <p:cNvSpPr txBox="1">
            <a:spLocks noChangeArrowheads="1"/>
          </p:cNvSpPr>
          <p:nvPr/>
        </p:nvSpPr>
        <p:spPr bwMode="auto">
          <a:xfrm>
            <a:off x="7164288" y="2564904"/>
            <a:ext cx="169578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Душистый колосок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http://s1.fotokto.ru/photo/full/614/6145631.jpg"/>
          <p:cNvPicPr>
            <a:picLocks noChangeAspect="1" noChangeArrowheads="1"/>
          </p:cNvPicPr>
          <p:nvPr/>
        </p:nvPicPr>
        <p:blipFill>
          <a:blip r:embed="rId2" cstate="print"/>
          <a:srcRect r="29587" b="24786"/>
          <a:stretch>
            <a:fillRect/>
          </a:stretch>
        </p:blipFill>
        <p:spPr bwMode="auto">
          <a:xfrm>
            <a:off x="2521446" y="3429001"/>
            <a:ext cx="3973639" cy="342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2" descr="https://pro-dachnikov.com/uploads/posts/2021-11/1637870307_13-pro-dachnikov-com-p-osina-foto-13.jpg"/>
          <p:cNvPicPr>
            <a:picLocks noChangeAspect="1" noChangeArrowheads="1"/>
          </p:cNvPicPr>
          <p:nvPr/>
        </p:nvPicPr>
        <p:blipFill>
          <a:blip r:embed="rId3" cstate="print"/>
          <a:srcRect t="10390" r="14431"/>
          <a:stretch>
            <a:fillRect/>
          </a:stretch>
        </p:blipFill>
        <p:spPr bwMode="auto">
          <a:xfrm>
            <a:off x="5508104" y="1268760"/>
            <a:ext cx="3076985" cy="29541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https://live.staticflickr.com/8341/8153964472_c168d21dda_b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268760"/>
            <a:ext cx="3048121" cy="2960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1135937" y="0"/>
            <a:ext cx="7038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Осиновые леса, ольшаники и ивняки</a:t>
            </a:r>
            <a:endParaRPr lang="ru-RU" sz="360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9592" y="4365104"/>
            <a:ext cx="1274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Ольха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48264" y="4293096"/>
            <a:ext cx="1330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Осина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59943" y="6027906"/>
            <a:ext cx="149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Ива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https://xn----8sbiecm6bhdx8i.xn--p1ai/sites/default/files/images/shkolnikam/stepi_lugov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6026" y="757903"/>
            <a:ext cx="4101108" cy="3753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H:\растения Курской области\вязель.jpg"/>
          <p:cNvPicPr>
            <a:picLocks noChangeAspect="1" noChangeArrowheads="1"/>
          </p:cNvPicPr>
          <p:nvPr/>
        </p:nvPicPr>
        <p:blipFill>
          <a:blip r:embed="rId3" cstate="print"/>
          <a:srcRect r="16692" b="16950"/>
          <a:stretch>
            <a:fillRect/>
          </a:stretch>
        </p:blipFill>
        <p:spPr bwMode="auto">
          <a:xfrm>
            <a:off x="193791" y="252561"/>
            <a:ext cx="1970186" cy="18149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3" descr="H:\растения Курской области\11761Klev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143" y="2418315"/>
            <a:ext cx="2026781" cy="18047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4" descr="H:\растения Курской области\чабрец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66026" y="4728453"/>
            <a:ext cx="1935743" cy="18928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3" descr="H:\растения Курской области\тонконог.jpg"/>
          <p:cNvPicPr>
            <a:picLocks noChangeAspect="1" noChangeArrowheads="1"/>
          </p:cNvPicPr>
          <p:nvPr/>
        </p:nvPicPr>
        <p:blipFill>
          <a:blip r:embed="rId6" cstate="print"/>
          <a:srcRect l="15654" t="7240" r="10259"/>
          <a:stretch>
            <a:fillRect/>
          </a:stretch>
        </p:blipFill>
        <p:spPr bwMode="auto">
          <a:xfrm>
            <a:off x="6899656" y="180368"/>
            <a:ext cx="2050554" cy="20935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https://pot-flowers.ru/wp-content/uploads/posts/e3bf72b0cffb599fdacc37b3f2200acd.jpg"/>
          <p:cNvPicPr/>
          <p:nvPr/>
        </p:nvPicPr>
        <p:blipFill>
          <a:blip r:embed="rId7" cstate="print"/>
          <a:srcRect l="29637" r="8715" b="24397"/>
          <a:stretch>
            <a:fillRect/>
          </a:stretch>
        </p:blipFill>
        <p:spPr bwMode="auto">
          <a:xfrm>
            <a:off x="7010497" y="4872836"/>
            <a:ext cx="1995133" cy="17326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 descr="https://pro-dachnikov.com/uploads/posts/2021-11/1637699847_3-pro-dachnikov-com-p-lyutserna-serpovidnaya-foto-3.jpg"/>
          <p:cNvPicPr/>
          <p:nvPr/>
        </p:nvPicPr>
        <p:blipFill>
          <a:blip r:embed="rId8" cstate="print"/>
          <a:srcRect l="15224" t="8777" b="14834"/>
          <a:stretch>
            <a:fillRect/>
          </a:stretch>
        </p:blipFill>
        <p:spPr bwMode="auto">
          <a:xfrm>
            <a:off x="193790" y="4656261"/>
            <a:ext cx="1939713" cy="18407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 descr="https://pro-dachnikov.com/uploads/posts/2021-11/1637934889_2-pro-dachnikov-com-p-tipchak-foto-2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99656" y="2562698"/>
            <a:ext cx="2017265" cy="18047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3906955" y="180369"/>
            <a:ext cx="1607191" cy="647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Степь</a:t>
            </a:r>
            <a:endParaRPr lang="ru-RU" sz="36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138370" y="1624205"/>
            <a:ext cx="188429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Вязель разноцветный</a:t>
            </a: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82950" y="3862151"/>
            <a:ext cx="2105974" cy="30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Клевер альпийский</a:t>
            </a:r>
            <a:endParaRPr lang="ru-RU" alt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5"/>
          <p:cNvSpPr txBox="1">
            <a:spLocks noChangeArrowheads="1"/>
          </p:cNvSpPr>
          <p:nvPr/>
        </p:nvSpPr>
        <p:spPr bwMode="auto">
          <a:xfrm>
            <a:off x="179512" y="6093296"/>
            <a:ext cx="194028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Люцерна серповидная</a:t>
            </a:r>
            <a:endParaRPr lang="ru-RU" alt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7"/>
          <p:cNvSpPr txBox="1">
            <a:spLocks noChangeArrowheads="1"/>
          </p:cNvSpPr>
          <p:nvPr/>
        </p:nvSpPr>
        <p:spPr bwMode="auto">
          <a:xfrm>
            <a:off x="2466026" y="6316673"/>
            <a:ext cx="102585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Чабрец</a:t>
            </a:r>
            <a:endParaRPr lang="ru-RU" alt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4"/>
          <p:cNvSpPr txBox="1">
            <a:spLocks noChangeArrowheads="1"/>
          </p:cNvSpPr>
          <p:nvPr/>
        </p:nvSpPr>
        <p:spPr bwMode="auto">
          <a:xfrm>
            <a:off x="7232178" y="1912972"/>
            <a:ext cx="1274669" cy="30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Тонконог</a:t>
            </a:r>
          </a:p>
        </p:txBody>
      </p:sp>
      <p:sp>
        <p:nvSpPr>
          <p:cNvPr id="21" name="TextBox 7"/>
          <p:cNvSpPr txBox="1">
            <a:spLocks noChangeArrowheads="1"/>
          </p:cNvSpPr>
          <p:nvPr/>
        </p:nvSpPr>
        <p:spPr bwMode="auto">
          <a:xfrm>
            <a:off x="7121337" y="6100098"/>
            <a:ext cx="16626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Ковыль перистый</a:t>
            </a:r>
            <a:endParaRPr lang="ru-RU" alt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4"/>
          <p:cNvSpPr txBox="1">
            <a:spLocks noChangeArrowheads="1"/>
          </p:cNvSpPr>
          <p:nvPr/>
        </p:nvSpPr>
        <p:spPr bwMode="auto">
          <a:xfrm>
            <a:off x="7065917" y="4006535"/>
            <a:ext cx="1662612" cy="30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Типчак</a:t>
            </a:r>
            <a:endParaRPr lang="ru-RU" alt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Рисунок 23" descr="Picture background"/>
          <p:cNvPicPr/>
          <p:nvPr/>
        </p:nvPicPr>
        <p:blipFill>
          <a:blip r:embed="rId10" cstate="print"/>
          <a:srcRect l="35436" t="12393" r="12817" b="15812"/>
          <a:stretch>
            <a:fillRect/>
          </a:stretch>
        </p:blipFill>
        <p:spPr bwMode="auto">
          <a:xfrm>
            <a:off x="4644008" y="4725144"/>
            <a:ext cx="2016224" cy="18733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5" name="TextBox 5"/>
          <p:cNvSpPr txBox="1">
            <a:spLocks noChangeArrowheads="1"/>
          </p:cNvSpPr>
          <p:nvPr/>
        </p:nvSpPr>
        <p:spPr bwMode="auto">
          <a:xfrm>
            <a:off x="4860032" y="6309320"/>
            <a:ext cx="1524815" cy="30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Шалфей</a:t>
            </a:r>
            <a:endParaRPr lang="ru-RU" alt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avatars.mds.yandex.net/i?id=ae5099000168a61f2ab00ac434718c68_l-4935624-images-thumbs&amp;n=13"/>
          <p:cNvPicPr>
            <a:picLocks noChangeAspect="1" noChangeArrowheads="1"/>
          </p:cNvPicPr>
          <p:nvPr/>
        </p:nvPicPr>
        <p:blipFill>
          <a:blip r:embed="rId2" cstate="print"/>
          <a:srcRect r="47765"/>
          <a:stretch>
            <a:fillRect/>
          </a:stretch>
        </p:blipFill>
        <p:spPr bwMode="auto">
          <a:xfrm>
            <a:off x="4499992" y="1196752"/>
            <a:ext cx="4101108" cy="518457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67544" y="1412776"/>
            <a:ext cx="37410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cap="all" dirty="0" smtClean="0">
                <a:latin typeface="Arial" pitchFamily="34" charset="0"/>
                <a:cs typeface="Arial" pitchFamily="34" charset="0"/>
              </a:rPr>
              <a:t>АЛЕХИН ВАСИЛИЙ ВАСИЛЬЕВИЧ</a:t>
            </a:r>
            <a:br>
              <a:rPr lang="ru-RU" sz="2400" b="1" cap="all" dirty="0" smtClean="0">
                <a:latin typeface="Arial" pitchFamily="34" charset="0"/>
                <a:cs typeface="Arial" pitchFamily="34" charset="0"/>
              </a:rPr>
            </a:br>
            <a:r>
              <a:rPr lang="ru-RU" sz="2400" b="1" cap="all" dirty="0" smtClean="0">
                <a:latin typeface="Arial" pitchFamily="34" charset="0"/>
                <a:cs typeface="Arial" pitchFamily="34" charset="0"/>
              </a:rPr>
              <a:t>(1882 - 1946)</a:t>
            </a:r>
          </a:p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2852936"/>
            <a:ext cx="3436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 </a:t>
            </a:r>
            <a:r>
              <a:rPr lang="ru-RU" b="1" dirty="0" err="1" smtClean="0">
                <a:solidFill>
                  <a:srgbClr val="0033CC"/>
                </a:solidFill>
              </a:rPr>
              <a:t>геоботаник-фитоценолог</a:t>
            </a:r>
            <a:r>
              <a:rPr lang="ru-RU" b="1" dirty="0" smtClean="0">
                <a:solidFill>
                  <a:srgbClr val="0033CC"/>
                </a:solidFill>
              </a:rPr>
              <a:t>, </a:t>
            </a:r>
            <a:r>
              <a:rPr lang="ru-RU" b="1" dirty="0" err="1" smtClean="0">
                <a:solidFill>
                  <a:srgbClr val="0033CC"/>
                </a:solidFill>
              </a:rPr>
              <a:t>степевед</a:t>
            </a:r>
            <a:r>
              <a:rPr lang="ru-RU" b="1" dirty="0" smtClean="0">
                <a:solidFill>
                  <a:srgbClr val="0033CC"/>
                </a:solidFill>
              </a:rPr>
              <a:t>, флорист 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3429000"/>
            <a:ext cx="382400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Основатель  </a:t>
            </a:r>
          </a:p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Центрально-Черноземного заповедника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5301208"/>
            <a:ext cx="41764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hlinkClick r:id="rId3"/>
              </a:rPr>
              <a:t>http://zapoved-kursk.ru/o-nas/biografii/v.v.-alehin-osnovatel-zapovednika.html</a:t>
            </a:r>
            <a:endParaRPr lang="ru-RU" i="1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3728" y="260648"/>
            <a:ext cx="51540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«Живые ископаемые»</a:t>
            </a:r>
            <a:endParaRPr lang="ru-RU" sz="36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2770" name="Picture 2" descr="http://zapoved-kursk.ru/assets/images/news-2013/2013-05-16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8548" y="2346123"/>
            <a:ext cx="3103541" cy="30320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772" name="Picture 4" descr="https://www.plantarium.ru/dat/plants/7/751/510751_1d44ea2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1268760"/>
            <a:ext cx="2374728" cy="21657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https://shop-gardenplants.ru/upload/iblock/ddb/ddbe02c6d70f91cddced58256a86869e.jpg"/>
          <p:cNvPicPr/>
          <p:nvPr/>
        </p:nvPicPr>
        <p:blipFill>
          <a:blip r:embed="rId4" cstate="print"/>
          <a:srcRect l="20192" t="11141" b="24114"/>
          <a:stretch>
            <a:fillRect/>
          </a:stretch>
        </p:blipFill>
        <p:spPr bwMode="auto">
          <a:xfrm>
            <a:off x="179512" y="1340768"/>
            <a:ext cx="2272235" cy="20935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774" name="Picture 6" descr="https://na-dache.pro/uploads/posts/2021-05/1621099783_10-p-khvoinik-dvukhkoloskovii-foto-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67134" y="4006534"/>
            <a:ext cx="2352000" cy="20213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776" name="Picture 8" descr="https://dachadecor.ru/images/dd/dd_polin_gorkaya_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077072"/>
            <a:ext cx="2327656" cy="19915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3297332" y="5594755"/>
            <a:ext cx="182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Волчеягодник боровой</a:t>
            </a:r>
            <a:endParaRPr lang="ru-RU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234611" y="6244481"/>
            <a:ext cx="2383076" cy="308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Эфедра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двухколосковая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100098"/>
            <a:ext cx="2576867" cy="308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Полынь шелковистая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1520" y="3501008"/>
            <a:ext cx="21338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Проломник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мохнатый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372200" y="3501008"/>
            <a:ext cx="22978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Шиверекия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подольская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https://gtrkkursk.ru/sites/default/files/styles/og-1200/public/news/2562/preview-1473754607.jpg?itok=w0nxl6U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1340768"/>
            <a:ext cx="4562851" cy="42327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4" descr="H:\растения Курской области\овсяниц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9212" y="396945"/>
            <a:ext cx="2246703" cy="19491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3" descr="H:\растения Курской области\бекмания.jpg"/>
          <p:cNvPicPr>
            <a:picLocks noChangeAspect="1" noChangeArrowheads="1"/>
          </p:cNvPicPr>
          <p:nvPr/>
        </p:nvPicPr>
        <p:blipFill>
          <a:blip r:embed="rId4" cstate="print"/>
          <a:srcRect t="32645"/>
          <a:stretch>
            <a:fillRect/>
          </a:stretch>
        </p:blipFill>
        <p:spPr bwMode="auto">
          <a:xfrm>
            <a:off x="193791" y="3501192"/>
            <a:ext cx="2105974" cy="22379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2" descr="H:\растения Курской области\лютик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21446" y="3789959"/>
            <a:ext cx="1939713" cy="25267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3519013" y="324752"/>
            <a:ext cx="2161395" cy="647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Луга</a:t>
            </a:r>
            <a:endParaRPr lang="ru-RU" sz="36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32287" y="6316673"/>
            <a:ext cx="1718032" cy="308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Лютик едкий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193790" y="5666947"/>
            <a:ext cx="2287222" cy="30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400" b="1" dirty="0">
                <a:latin typeface="Arial" pitchFamily="34" charset="0"/>
                <a:cs typeface="Arial" pitchFamily="34" charset="0"/>
              </a:rPr>
              <a:t>Бекмания</a:t>
            </a: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360051" y="2490507"/>
            <a:ext cx="1935342" cy="30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400" b="1" dirty="0">
                <a:latin typeface="Arial" pitchFamily="34" charset="0"/>
                <a:cs typeface="Arial" pitchFamily="34" charset="0"/>
              </a:rPr>
              <a:t>Овсяница луговая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</TotalTime>
  <Words>240</Words>
  <Application>Microsoft Office PowerPoint</Application>
  <PresentationFormat>Экран (4:3)</PresentationFormat>
  <Paragraphs>82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 Глаголев</dc:creator>
  <cp:lastModifiedBy>ASUS</cp:lastModifiedBy>
  <cp:revision>12</cp:revision>
  <dcterms:created xsi:type="dcterms:W3CDTF">2023-04-10T08:53:20Z</dcterms:created>
  <dcterms:modified xsi:type="dcterms:W3CDTF">2025-03-09T18:12:27Z</dcterms:modified>
</cp:coreProperties>
</file>