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57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70" d="100"/>
          <a:sy n="70" d="100"/>
        </p:scale>
        <p:origin x="-5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hyperlink" Target="https://www.ecolog46.ru/wp-content/uploads/2022/11/&#1050;&#1088;&#1072;&#1089;&#1085;&#1072;&#1103;-&#1082;&#1085;&#1080;&#1075;&#1072;-&#1050;&#1091;&#1088;&#1089;&#1082;&#1086;&#1081;-&#1086;&#1073;&#1083;&#1072;&#1089;&#1090;&#1080;-2017-2_compressed-1.pdf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7.jpe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zapoved-kursk.ru/o-nas/biografii/v.v.-alehin-osnovatel-zapovednika.html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547664" y="2420888"/>
            <a:ext cx="5472608" cy="1500187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Заповедные луговые степи, дубравы и другие виды растительных сообществ — неоценимое природное богатство Курской области.</a:t>
            </a:r>
            <a:endParaRPr lang="ru-RU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36510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ТЕМА 8. «КРАЙ </a:t>
            </a:r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ДУБРАВ И ЗОЛОТИСТЫХ НИВ»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s://gtrkkursk.ru/sites/default/files/styles/og-1200/public/news/2562/preview-1473754607.jpg?itok=w0nxl6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340768"/>
            <a:ext cx="4562851" cy="4232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H:\растения Курской области\овся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12" y="396945"/>
            <a:ext cx="2246703" cy="1949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H:\растения Курской области\бекмания.jpg"/>
          <p:cNvPicPr>
            <a:picLocks noChangeAspect="1" noChangeArrowheads="1"/>
          </p:cNvPicPr>
          <p:nvPr/>
        </p:nvPicPr>
        <p:blipFill>
          <a:blip r:embed="rId4" cstate="print"/>
          <a:srcRect t="32645"/>
          <a:stretch>
            <a:fillRect/>
          </a:stretch>
        </p:blipFill>
        <p:spPr bwMode="auto">
          <a:xfrm>
            <a:off x="193791" y="3501192"/>
            <a:ext cx="2105974" cy="223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:\растения Курской области\лют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1446" y="3789959"/>
            <a:ext cx="1939713" cy="2526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519013" y="324752"/>
            <a:ext cx="2161395" cy="64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Луга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2287" y="6316673"/>
            <a:ext cx="1718032" cy="30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Лютик едкий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93790" y="5666947"/>
            <a:ext cx="2287222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Бекмания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60051" y="2490507"/>
            <a:ext cx="1935342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Овсяница луговая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zapoved-kursk.ru/assets/images/o-zapovednike/uchastok-zorin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91" y="902287"/>
            <a:ext cx="4350680" cy="4250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0" name="Picture 4" descr="http://zapoved-kursk.ru/assets/images/rasteniya/vodn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128" y="2302529"/>
            <a:ext cx="4662872" cy="4555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://zapoved-kursk.ru/assets/images/rasteniya/vodn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752" y="2418314"/>
            <a:ext cx="2235448" cy="2183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35896" y="188640"/>
            <a:ext cx="293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+mj-lt"/>
              </a:rPr>
              <a:t>Болота</a:t>
            </a:r>
            <a:endParaRPr lang="ru-RU" sz="3600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0783" y="6100098"/>
            <a:ext cx="260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Береза пушистая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472" y="4367494"/>
            <a:ext cx="205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Зоринские</a:t>
            </a:r>
            <a:r>
              <a:rPr lang="ru-RU" b="1" dirty="0" smtClean="0">
                <a:solidFill>
                  <a:schemeClr val="bg1"/>
                </a:solidFill>
              </a:rPr>
              <a:t> болота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4433" y="4439686"/>
            <a:ext cx="2105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Росянка круглолистная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vsegda-pomnim.com/uploads/posts/2022-04/1650519142_39-vsegda-pomnim-com-p-kak-tsvetet-rosyanka-foto-40.jpg"/>
          <p:cNvPicPr/>
          <p:nvPr/>
        </p:nvPicPr>
        <p:blipFill>
          <a:blip r:embed="rId5" cstate="print"/>
          <a:srcRect l="7221" t="2016" r="6132"/>
          <a:stretch>
            <a:fillRect/>
          </a:stretch>
        </p:blipFill>
        <p:spPr bwMode="auto">
          <a:xfrm>
            <a:off x="4959943" y="2562698"/>
            <a:ext cx="557359" cy="624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0"/>
            <a:ext cx="7436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Редкие и исчезающие растения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22703" r="31192"/>
          <a:stretch>
            <a:fillRect/>
          </a:stretch>
        </p:blipFill>
        <p:spPr bwMode="auto">
          <a:xfrm rot="20887643">
            <a:off x="251520" y="1268760"/>
            <a:ext cx="2050554" cy="2159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ASUS\Desktop\ГОршечое\Балка Сурки\Сурок\Рябчик шахмат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18057">
            <a:off x="6854679" y="1337548"/>
            <a:ext cx="206379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ASUS\Desktop\ГОршечое\Балка Сурки\Сурок\Косатик безлистный.jpg"/>
          <p:cNvPicPr>
            <a:picLocks noChangeAspect="1" noChangeArrowheads="1"/>
          </p:cNvPicPr>
          <p:nvPr/>
        </p:nvPicPr>
        <p:blipFill>
          <a:blip r:embed="rId4" cstate="print"/>
          <a:srcRect l="9360" t="8325" b="13499"/>
          <a:stretch>
            <a:fillRect/>
          </a:stretch>
        </p:blipFill>
        <p:spPr bwMode="auto">
          <a:xfrm>
            <a:off x="3491880" y="1268760"/>
            <a:ext cx="2105974" cy="2163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ASUS\Desktop\ГОршечое\Балка Сурки\Сурок\Ковыль перестый.jpg"/>
          <p:cNvPicPr>
            <a:picLocks noChangeAspect="1" noChangeArrowheads="1"/>
          </p:cNvPicPr>
          <p:nvPr/>
        </p:nvPicPr>
        <p:blipFill>
          <a:blip r:embed="rId5" cstate="print"/>
          <a:srcRect l="8933" r="4118" b="8925"/>
          <a:stretch>
            <a:fillRect/>
          </a:stretch>
        </p:blipFill>
        <p:spPr bwMode="auto">
          <a:xfrm>
            <a:off x="3563888" y="4149080"/>
            <a:ext cx="2269144" cy="2290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C:\Users\ASUS\Desktop\ГОршечое\Изумрудная сеть\Ковыль красивийший.jpg"/>
          <p:cNvPicPr>
            <a:picLocks noChangeAspect="1" noChangeArrowheads="1"/>
          </p:cNvPicPr>
          <p:nvPr/>
        </p:nvPicPr>
        <p:blipFill>
          <a:blip r:embed="rId6" cstate="print"/>
          <a:srcRect r="27143"/>
          <a:stretch>
            <a:fillRect/>
          </a:stretch>
        </p:blipFill>
        <p:spPr bwMode="auto">
          <a:xfrm>
            <a:off x="6516216" y="3861048"/>
            <a:ext cx="2212579" cy="2280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" descr="C:\Users\ASUS\Desktop\ГОршечое\Изумрудная сеть\Брандушка.jpg"/>
          <p:cNvPicPr>
            <a:picLocks noChangeAspect="1" noChangeArrowheads="1"/>
          </p:cNvPicPr>
          <p:nvPr/>
        </p:nvPicPr>
        <p:blipFill>
          <a:blip r:embed="rId7" cstate="print"/>
          <a:srcRect l="22000" t="17745" r="28462" b="17709"/>
          <a:stretch>
            <a:fillRect/>
          </a:stretch>
        </p:blipFill>
        <p:spPr bwMode="auto">
          <a:xfrm>
            <a:off x="2022663" y="4968900"/>
            <a:ext cx="1667762" cy="1889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https://www.plantarium.ru/dat/plants/7/751/510751_1d44ea2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789040"/>
            <a:ext cx="2161395" cy="2418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https://eco.tatarstan.ru/file/news/32_n1720935_big.jpg"/>
          <p:cNvPicPr>
            <a:picLocks noChangeAspect="1" noChangeArrowheads="1"/>
          </p:cNvPicPr>
          <p:nvPr/>
        </p:nvPicPr>
        <p:blipFill>
          <a:blip r:embed="rId9" cstate="print"/>
          <a:srcRect l="21844" r="19272"/>
          <a:stretch>
            <a:fillRect/>
          </a:stretch>
        </p:blipFill>
        <p:spPr bwMode="auto">
          <a:xfrm>
            <a:off x="2051720" y="836712"/>
            <a:ext cx="1546113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I:\DCIM\101MSDCF\DSC01001.JPG"/>
          <p:cNvPicPr>
            <a:picLocks noChangeAspect="1" noChangeArrowheads="1"/>
          </p:cNvPicPr>
          <p:nvPr/>
        </p:nvPicPr>
        <p:blipFill>
          <a:blip r:embed="rId10" cstate="print"/>
          <a:srcRect l="51429" t="16190" b="20953"/>
          <a:stretch>
            <a:fillRect/>
          </a:stretch>
        </p:blipFill>
        <p:spPr bwMode="auto">
          <a:xfrm>
            <a:off x="5403305" y="4967598"/>
            <a:ext cx="1606046" cy="1890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3779912" y="5877272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Ковыль перистый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6948264" y="5445224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Ковыль красивейший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5877272"/>
            <a:ext cx="1857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Проломник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мохнатый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2852936"/>
            <a:ext cx="182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Волчеягодник боровой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3796115" y="2995849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Ирис безлистный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6876256" y="2924944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Рябчик шахматный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22663" y="6580294"/>
            <a:ext cx="21880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Брандушка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разноцветная 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0497" y="6100098"/>
            <a:ext cx="138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241245" y="6549438"/>
            <a:ext cx="1888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Венерин башмачок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 descr="C:\Users\ASUS\Desktop\IMG2023050510201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908720"/>
            <a:ext cx="151571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Прямоугольник 25"/>
          <p:cNvSpPr/>
          <p:nvPr/>
        </p:nvSpPr>
        <p:spPr>
          <a:xfrm>
            <a:off x="2411760" y="33569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hlinkClick r:id="rId12"/>
              </a:rPr>
              <a:t>https://www.ecolog46.ru/wp-content/uploads/2022/11/</a:t>
            </a:r>
            <a:r>
              <a:rPr lang="ru-RU" sz="1600" b="1" dirty="0" smtClean="0">
                <a:hlinkClick r:id="rId12"/>
              </a:rPr>
              <a:t>Красная-книга-Курской-области-2017-2_</a:t>
            </a:r>
            <a:r>
              <a:rPr lang="en-US" sz="1600" b="1" dirty="0" smtClean="0">
                <a:hlinkClick r:id="rId12"/>
              </a:rPr>
              <a:t>compressed-1.pdf</a:t>
            </a:r>
            <a:endParaRPr lang="ru-RU" sz="16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1196752"/>
          <a:ext cx="8136904" cy="4528630"/>
        </p:xfrm>
        <a:graphic>
          <a:graphicData uri="http://schemas.openxmlformats.org/drawingml/2006/table">
            <a:tbl>
              <a:tblPr/>
              <a:tblGrid>
                <a:gridCol w="1398307"/>
                <a:gridCol w="6738597"/>
              </a:tblGrid>
              <a:tr h="4104456">
                <a:tc>
                  <a:txBody>
                    <a:bodyPr/>
                    <a:lstStyle/>
                    <a:p>
                      <a:pPr indent="158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!?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Какие растительные сообщества являются основными для территории Курской области?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какой части области в прошлом преобладала лесная растительность?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Почему на территории области почти не осталось  естественных степных участков? 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Используя ресурсы сети Интернет, составьте электронный гербарий редких и исчезающих растений  Курской </a:t>
                      </a:r>
                      <a:r>
                        <a:rPr lang="ru-RU" sz="2000" b="1" i="1" dirty="0" smtClean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области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Познакомьтесь с биографией проф. В.В. Алехина. Какой вклад он внес в изучение растительности Курской области? http://zapoved-kursk.ru/o-nas/biografii/v.v.-alehin-osnovatel-zapovednika.html</a:t>
                      </a:r>
                      <a:r>
                        <a:rPr lang="ru-RU" sz="1400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400" i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ruzhniy-center.ru/wp-content/uploads/8/1/2/812155303052dc57cd5d5b5350c8f9dd.jpeg"/>
          <p:cNvPicPr>
            <a:picLocks noChangeAspect="1" noChangeArrowheads="1"/>
          </p:cNvPicPr>
          <p:nvPr/>
        </p:nvPicPr>
        <p:blipFill>
          <a:blip r:embed="rId2" cstate="print"/>
          <a:srcRect l="3303" t="9318" r="1737" b="2449"/>
          <a:stretch>
            <a:fillRect/>
          </a:stretch>
        </p:blipFill>
        <p:spPr bwMode="auto">
          <a:xfrm>
            <a:off x="1907704" y="1412776"/>
            <a:ext cx="6373343" cy="5067944"/>
          </a:xfrm>
          <a:prstGeom prst="rect">
            <a:avLst/>
          </a:prstGeom>
          <a:noFill/>
        </p:spPr>
      </p:pic>
      <p:pic>
        <p:nvPicPr>
          <p:cNvPr id="1027" name="Picture 3" descr="C:\Users\ASUS\Desktop\Я курянин\Карты КО\Рисунок3.jpg"/>
          <p:cNvPicPr>
            <a:picLocks noChangeAspect="1" noChangeArrowheads="1"/>
          </p:cNvPicPr>
          <p:nvPr/>
        </p:nvPicPr>
        <p:blipFill>
          <a:blip r:embed="rId3" cstate="print"/>
          <a:srcRect l="2889" r="4653" b="11147"/>
          <a:stretch>
            <a:fillRect/>
          </a:stretch>
        </p:blipFill>
        <p:spPr bwMode="auto">
          <a:xfrm>
            <a:off x="323528" y="1628800"/>
            <a:ext cx="2188924" cy="122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 стрелкой 6"/>
          <p:cNvCxnSpPr/>
          <p:nvPr/>
        </p:nvCxnSpPr>
        <p:spPr>
          <a:xfrm>
            <a:off x="1403648" y="2636912"/>
            <a:ext cx="975322" cy="5766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5536" y="188640"/>
            <a:ext cx="750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Курская область на карте природных зон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zapoved-kursk.ru/assets/images/rasteniya/les-les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68760"/>
            <a:ext cx="4210794" cy="382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87824" y="180369"/>
            <a:ext cx="369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Дубовый лес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 l="17613" t="18160" r="37147" b="23113"/>
          <a:stretch>
            <a:fillRect/>
          </a:stretch>
        </p:blipFill>
        <p:spPr bwMode="auto">
          <a:xfrm>
            <a:off x="179512" y="1196752"/>
            <a:ext cx="1875916" cy="1805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51520" y="2348880"/>
            <a:ext cx="14963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Дуб обыкновенный (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черешчатый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8" name="Picture 8" descr="https://pro-dachnikov.com/uploads/posts/2021-11/1637977281_1-pro-dachnikov-com-p-klyon-ostrolistnii-foto-1.jpg"/>
          <p:cNvPicPr>
            <a:picLocks noChangeAspect="1" noChangeArrowheads="1"/>
          </p:cNvPicPr>
          <p:nvPr/>
        </p:nvPicPr>
        <p:blipFill>
          <a:blip r:embed="rId4" cstate="print"/>
          <a:srcRect l="13756" t="20000" r="23714" b="31667"/>
          <a:stretch>
            <a:fillRect/>
          </a:stretch>
        </p:blipFill>
        <p:spPr bwMode="auto">
          <a:xfrm>
            <a:off x="179512" y="3140968"/>
            <a:ext cx="1852941" cy="1732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23528" y="4149080"/>
            <a:ext cx="143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Клен остролистный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https://flora-don.sfedu.ru/book/Search/Data/%D0%92%D1%8F%D0%B7%203/Ulmus%20laevis/06.jpg"/>
          <p:cNvPicPr>
            <a:picLocks noChangeAspect="1" noChangeArrowheads="1"/>
          </p:cNvPicPr>
          <p:nvPr/>
        </p:nvPicPr>
        <p:blipFill>
          <a:blip r:embed="rId5" cstate="print"/>
          <a:srcRect l="19306" t="21429" r="8372"/>
          <a:stretch>
            <a:fillRect/>
          </a:stretch>
        </p:blipFill>
        <p:spPr bwMode="auto">
          <a:xfrm>
            <a:off x="179512" y="5085184"/>
            <a:ext cx="1872208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93791" y="6388865"/>
            <a:ext cx="1662611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Вяз гладкий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10" name="Picture 10" descr="https://avatars.mds.yandex.net/i?id=4debb6e7101f830ea6f9362c13811602_l-9264723-images-thumbs&amp;n=13"/>
          <p:cNvPicPr>
            <a:picLocks noChangeAspect="1" noChangeArrowheads="1"/>
          </p:cNvPicPr>
          <p:nvPr/>
        </p:nvPicPr>
        <p:blipFill>
          <a:blip r:embed="rId6" cstate="print"/>
          <a:srcRect r="11110"/>
          <a:stretch>
            <a:fillRect/>
          </a:stretch>
        </p:blipFill>
        <p:spPr bwMode="auto">
          <a:xfrm>
            <a:off x="7020272" y="1340768"/>
            <a:ext cx="1936432" cy="1733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6" descr="https://pro-dachnikov.com/uploads/posts/2021-11/1638071165_6-pro-dachnikov-com-p-krushina-foto-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3212976"/>
            <a:ext cx="2050554" cy="1724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8" descr="https://inteq-bau.ru/wp-content/uploads/f/e/6/fe6599a62159e4fb152d72bd0e72a811.jpeg"/>
          <p:cNvPicPr>
            <a:picLocks noChangeAspect="1" noChangeArrowheads="1"/>
          </p:cNvPicPr>
          <p:nvPr/>
        </p:nvPicPr>
        <p:blipFill>
          <a:blip r:embed="rId8" cstate="print"/>
          <a:srcRect t="20822" r="39548" b="10665"/>
          <a:stretch>
            <a:fillRect/>
          </a:stretch>
        </p:blipFill>
        <p:spPr bwMode="auto">
          <a:xfrm>
            <a:off x="7020272" y="5085184"/>
            <a:ext cx="1929938" cy="1613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7380312" y="2636912"/>
            <a:ext cx="1330089" cy="462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Лещина обыкновенная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36296" y="4653136"/>
            <a:ext cx="1607191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Крушина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ломепая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08304" y="6381328"/>
            <a:ext cx="1551770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Шиповник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4" descr="https://pro-dachnikov.com/uploads/posts/2021-11/1637906619_1-pro-dachnikov-com-p-proleska-foto-1.jpg"/>
          <p:cNvPicPr>
            <a:picLocks noChangeAspect="1" noChangeArrowheads="1"/>
          </p:cNvPicPr>
          <p:nvPr/>
        </p:nvPicPr>
        <p:blipFill>
          <a:blip r:embed="rId9" cstate="print"/>
          <a:srcRect l="10919" r="7184"/>
          <a:stretch>
            <a:fillRect/>
          </a:stretch>
        </p:blipFill>
        <p:spPr bwMode="auto">
          <a:xfrm>
            <a:off x="5364088" y="5013176"/>
            <a:ext cx="1639861" cy="1534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6" descr="https://avatars.mds.yandex.net/i?id=567bf4564750a8217ef2375eb8f1d4dc_l-5886829-images-thumbs&amp;n=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7904" y="5013176"/>
            <a:ext cx="1636166" cy="1598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8" descr="https://mtdata.ru/u11/photoFF5A/20299316412-0/original.jpg"/>
          <p:cNvPicPr>
            <a:picLocks noChangeAspect="1" noChangeArrowheads="1"/>
          </p:cNvPicPr>
          <p:nvPr/>
        </p:nvPicPr>
        <p:blipFill>
          <a:blip r:embed="rId11" cstate="print"/>
          <a:srcRect l="16508" t="17698" r="22176" b="889"/>
          <a:stretch>
            <a:fillRect/>
          </a:stretch>
        </p:blipFill>
        <p:spPr bwMode="auto">
          <a:xfrm>
            <a:off x="1979712" y="5013176"/>
            <a:ext cx="1662611" cy="1660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2195736" y="6605440"/>
            <a:ext cx="1157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Гусиный лук</a:t>
            </a:r>
            <a:endParaRPr lang="ru-RU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707904" y="6581001"/>
            <a:ext cx="1656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Ландыш майский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36096" y="6581001"/>
            <a:ext cx="1614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Пролеска сибирская</a:t>
            </a:r>
            <a:endParaRPr lang="ru-RU" sz="1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ecolog46.ru/wp-content/uploads/2020/09/%D0%BA%D0%B0%D1%80%D1%8B%D0%B6%D1%81%D0%BA%D0%B8%D0%B9-%D0%BB%D0%B5%D1%81-1024x768.jpg"/>
          <p:cNvPicPr>
            <a:picLocks noChangeAspect="1" noChangeArrowheads="1"/>
          </p:cNvPicPr>
          <p:nvPr/>
        </p:nvPicPr>
        <p:blipFill>
          <a:blip r:embed="rId2" cstate="print"/>
          <a:srcRect r="28388" b="41985"/>
          <a:stretch>
            <a:fillRect/>
          </a:stretch>
        </p:blipFill>
        <p:spPr bwMode="auto">
          <a:xfrm>
            <a:off x="2411760" y="1196752"/>
            <a:ext cx="4378210" cy="346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95736" y="332656"/>
            <a:ext cx="4183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Сосновый лес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6" name="Picture 4" descr="https://vsegda-pomnim.com/uploads/posts/2022-04/1649595809_10-vsegda-pomnim-com-p-khvoinki-sosni-obiknovennoi-foto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1124744"/>
            <a:ext cx="2105974" cy="187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 descr="H:\растения Курской области\grushanka.jpg"/>
          <p:cNvPicPr>
            <a:picLocks noChangeAspect="1" noChangeArrowheads="1"/>
          </p:cNvPicPr>
          <p:nvPr/>
        </p:nvPicPr>
        <p:blipFill>
          <a:blip r:embed="rId4" cstate="print"/>
          <a:srcRect b="17280"/>
          <a:stretch>
            <a:fillRect/>
          </a:stretch>
        </p:blipFill>
        <p:spPr bwMode="auto">
          <a:xfrm>
            <a:off x="3962376" y="4728453"/>
            <a:ext cx="1343604" cy="190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https://prostayaferma.ru/wp-content/uploads/0/6/f/06f703ed2b3306c56b7a9f555a8af45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140968"/>
            <a:ext cx="2010027" cy="1697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H:\растения Курской области\плау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268760"/>
            <a:ext cx="2074896" cy="1787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80" name="Picture 8" descr="https://pro-dachnikov.com/uploads/posts/2021-11/1637361092_26-pro-dachnikov-com-p-sosna-veimutova-grin-tvist-foto-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140968"/>
            <a:ext cx="2016224" cy="1804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82" name="Picture 10" descr="https://avatars.mds.yandex.net/i?id=8933b05d2e3c6ef21c210367c1d9ffd0_l-4011217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5085184"/>
            <a:ext cx="1944216" cy="1583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4" descr="https://pro-dachnikov.com/uploads/posts/2021-11/1637872402_33-pro-dachnikov-com-p-fialka-polevaya-foto-34.jpg"/>
          <p:cNvPicPr>
            <a:picLocks noChangeAspect="1" noChangeArrowheads="1"/>
          </p:cNvPicPr>
          <p:nvPr/>
        </p:nvPicPr>
        <p:blipFill>
          <a:blip r:embed="rId9" cstate="print"/>
          <a:srcRect t="28175" r="39008" b="11971"/>
          <a:stretch>
            <a:fillRect/>
          </a:stretch>
        </p:blipFill>
        <p:spPr bwMode="auto">
          <a:xfrm>
            <a:off x="2339752" y="4800644"/>
            <a:ext cx="1567205" cy="1624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ttps://avatars.dzeninfra.ru/get-zen_doc/3822405/pub_631732147fa08c7be024db6d_63173224a38ab347e2517b79/scale_1200"/>
          <p:cNvPicPr/>
          <p:nvPr/>
        </p:nvPicPr>
        <p:blipFill>
          <a:blip r:embed="rId10" cstate="print"/>
          <a:srcRect l="12344" t="38645" r="32029"/>
          <a:stretch>
            <a:fillRect/>
          </a:stretch>
        </p:blipFill>
        <p:spPr bwMode="auto">
          <a:xfrm>
            <a:off x="7020272" y="4941168"/>
            <a:ext cx="1939713" cy="1722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https://koketta.ru/wp-content/uploads/7/7/7/77746d7d3ad3e98bc791b31dcdda5eea.jpeg"/>
          <p:cNvPicPr/>
          <p:nvPr/>
        </p:nvPicPr>
        <p:blipFill>
          <a:blip r:embed="rId11" cstate="print"/>
          <a:srcRect l="6695" b="13563"/>
          <a:stretch>
            <a:fillRect/>
          </a:stretch>
        </p:blipFill>
        <p:spPr bwMode="auto">
          <a:xfrm>
            <a:off x="5347884" y="4869160"/>
            <a:ext cx="1600379" cy="1566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539552" y="2492896"/>
            <a:ext cx="160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Сосна обыкновенная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4653136"/>
            <a:ext cx="1607191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Сосна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веймутова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6381328"/>
            <a:ext cx="1551770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Лишайники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0605" y="6316673"/>
            <a:ext cx="144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Фиалка трехцветная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7796" y="6461057"/>
            <a:ext cx="1330089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200" b="1" dirty="0" err="1" smtClean="0">
                <a:latin typeface="Arial" pitchFamily="34" charset="0"/>
                <a:cs typeface="Arial" pitchFamily="34" charset="0"/>
              </a:rPr>
              <a:t>Грушанка</a:t>
            </a:r>
            <a:endParaRPr lang="ru-RU" alt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24987" y="6388865"/>
            <a:ext cx="1052987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Маслята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3019" y="6316673"/>
            <a:ext cx="1440930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Папоротник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08304" y="4509120"/>
            <a:ext cx="1385509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Кислица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6876256" y="2780928"/>
            <a:ext cx="2050555" cy="2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Плаун булавовидный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SUS\Desktop\березовая-рощ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55776" y="980728"/>
            <a:ext cx="4093860" cy="3715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www.tuinen.nl/wp-content/uploads/sites/12/2019/01/1479128001_berkenblad-en-katjes-berkenboom_SS.jpg"/>
          <p:cNvPicPr>
            <a:picLocks noChangeAspect="1" noChangeArrowheads="1"/>
          </p:cNvPicPr>
          <p:nvPr/>
        </p:nvPicPr>
        <p:blipFill>
          <a:blip r:embed="rId3" cstate="print"/>
          <a:srcRect l="19884" t="14708"/>
          <a:stretch>
            <a:fillRect/>
          </a:stretch>
        </p:blipFill>
        <p:spPr bwMode="auto">
          <a:xfrm>
            <a:off x="251520" y="1052736"/>
            <a:ext cx="1828872" cy="1651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https://pro-dachnikov.com/uploads/posts/2021-11/1637865918_1-pro-dachnikov-com-p-lyutik-yedkii-foto-1.jpg"/>
          <p:cNvPicPr/>
          <p:nvPr/>
        </p:nvPicPr>
        <p:blipFill>
          <a:blip r:embed="rId4" cstate="print"/>
          <a:srcRect l="16042" r="6755" b="14148"/>
          <a:stretch>
            <a:fillRect/>
          </a:stretch>
        </p:blipFill>
        <p:spPr bwMode="auto">
          <a:xfrm>
            <a:off x="2339752" y="4797152"/>
            <a:ext cx="1884293" cy="1696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H:\растения Курской области\тсячелистник.jpg"/>
          <p:cNvPicPr>
            <a:picLocks noChangeAspect="1" noChangeArrowheads="1"/>
          </p:cNvPicPr>
          <p:nvPr/>
        </p:nvPicPr>
        <p:blipFill>
          <a:blip r:embed="rId5" cstate="print"/>
          <a:srcRect r="7734" b="34389"/>
          <a:stretch>
            <a:fillRect/>
          </a:stretch>
        </p:blipFill>
        <p:spPr bwMode="auto">
          <a:xfrm>
            <a:off x="179512" y="3068960"/>
            <a:ext cx="1828872" cy="1704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 descr="H:\растения Курской области\земляника.jpg"/>
          <p:cNvPicPr>
            <a:picLocks noChangeAspect="1" noChangeArrowheads="1"/>
          </p:cNvPicPr>
          <p:nvPr/>
        </p:nvPicPr>
        <p:blipFill>
          <a:blip r:embed="rId6" cstate="print"/>
          <a:srcRect b="21383"/>
          <a:stretch>
            <a:fillRect/>
          </a:stretch>
        </p:blipFill>
        <p:spPr bwMode="auto">
          <a:xfrm>
            <a:off x="4716016" y="4725144"/>
            <a:ext cx="1896855" cy="1660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:\растения Курской области\душистый колосок.jpg"/>
          <p:cNvPicPr>
            <a:picLocks noChangeAspect="1" noChangeArrowheads="1"/>
          </p:cNvPicPr>
          <p:nvPr/>
        </p:nvPicPr>
        <p:blipFill>
          <a:blip r:embed="rId7" cstate="print"/>
          <a:srcRect l="17719" t="14765"/>
          <a:stretch>
            <a:fillRect/>
          </a:stretch>
        </p:blipFill>
        <p:spPr bwMode="auto">
          <a:xfrm>
            <a:off x="7020272" y="1268760"/>
            <a:ext cx="1911862" cy="1588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https://agrozavr.com/img/upload/semena-myatlik-lugovoj-balin-218678-i1.jpg"/>
          <p:cNvPicPr/>
          <p:nvPr/>
        </p:nvPicPr>
        <p:blipFill>
          <a:blip r:embed="rId8" cstate="print"/>
          <a:srcRect l="36589" t="10743" b="26392"/>
          <a:stretch>
            <a:fillRect/>
          </a:stretch>
        </p:blipFill>
        <p:spPr bwMode="auto">
          <a:xfrm>
            <a:off x="7092280" y="3068960"/>
            <a:ext cx="1801458" cy="1588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https://avatars.mds.yandex.net/i?id=eeeb2d27dfcc46689aa7091a5f3b0bd417d8d949-8497233-images-thumbs&amp;n=13"/>
          <p:cNvPicPr/>
          <p:nvPr/>
        </p:nvPicPr>
        <p:blipFill>
          <a:blip r:embed="rId9" cstate="print"/>
          <a:srcRect l="9389" r="4960"/>
          <a:stretch>
            <a:fillRect/>
          </a:stretch>
        </p:blipFill>
        <p:spPr bwMode="auto">
          <a:xfrm>
            <a:off x="251520" y="4941168"/>
            <a:ext cx="1856763" cy="1732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https://kartoska.ru/wp-content/uploads/2/d/d/2ddeb5930dd1609f13933caf5a23eb6b.jpg"/>
          <p:cNvPicPr/>
          <p:nvPr/>
        </p:nvPicPr>
        <p:blipFill>
          <a:blip r:embed="rId10" cstate="print"/>
          <a:srcRect l="27310" t="28088" r="27344" b="12948"/>
          <a:stretch>
            <a:fillRect/>
          </a:stretch>
        </p:blipFill>
        <p:spPr bwMode="auto">
          <a:xfrm>
            <a:off x="7236296" y="4797152"/>
            <a:ext cx="1725895" cy="1733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2483768" y="260648"/>
            <a:ext cx="393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</a:rPr>
              <a:t>Березовый лес</a:t>
            </a:r>
            <a:endParaRPr lang="ru-RU" sz="36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2204864"/>
            <a:ext cx="155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Береза бородавчатая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3528" y="4365104"/>
            <a:ext cx="1718032" cy="462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Тысячелистник обыкновенный</a:t>
            </a:r>
            <a:endParaRPr lang="ru-RU" alt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3528" y="6237312"/>
            <a:ext cx="1561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Зверобой </a:t>
            </a:r>
          </a:p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продырявленный</a:t>
            </a:r>
            <a:endParaRPr lang="ru-RU" alt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2411760" y="6381328"/>
            <a:ext cx="1884293" cy="2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latin typeface="Arial" pitchFamily="34" charset="0"/>
                <a:cs typeface="Arial" pitchFamily="34" charset="0"/>
              </a:rPr>
              <a:t>Лютик  едкий</a:t>
            </a:r>
            <a:endParaRPr lang="ru-RU" alt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26204" y="6603437"/>
            <a:ext cx="149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716016" y="630932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Земляника лесная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452320" y="6165304"/>
            <a:ext cx="14789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Клевер  красный</a:t>
            </a:r>
            <a:endParaRPr lang="ru-RU" alt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7236296" y="4365104"/>
            <a:ext cx="1551771" cy="2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Мятлик лесной</a:t>
            </a:r>
            <a:endParaRPr lang="ru-RU" alt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7164288" y="2564904"/>
            <a:ext cx="16957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Душистый колосок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s1.fotokto.ru/photo/full/614/6145631.jpg"/>
          <p:cNvPicPr>
            <a:picLocks noChangeAspect="1" noChangeArrowheads="1"/>
          </p:cNvPicPr>
          <p:nvPr/>
        </p:nvPicPr>
        <p:blipFill>
          <a:blip r:embed="rId2" cstate="print"/>
          <a:srcRect r="29587" b="24786"/>
          <a:stretch>
            <a:fillRect/>
          </a:stretch>
        </p:blipFill>
        <p:spPr bwMode="auto">
          <a:xfrm>
            <a:off x="2521446" y="3429001"/>
            <a:ext cx="3973639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s://pro-dachnikov.com/uploads/posts/2021-11/1637870307_13-pro-dachnikov-com-p-osina-foto-13.jpg"/>
          <p:cNvPicPr>
            <a:picLocks noChangeAspect="1" noChangeArrowheads="1"/>
          </p:cNvPicPr>
          <p:nvPr/>
        </p:nvPicPr>
        <p:blipFill>
          <a:blip r:embed="rId3" cstate="print"/>
          <a:srcRect t="10390" r="14431"/>
          <a:stretch>
            <a:fillRect/>
          </a:stretch>
        </p:blipFill>
        <p:spPr bwMode="auto">
          <a:xfrm>
            <a:off x="5508104" y="1268760"/>
            <a:ext cx="3076985" cy="2954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ttps://live.staticflickr.com/8341/8153964472_c168d21dda_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3048121" cy="296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35937" y="0"/>
            <a:ext cx="7038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Осиновые леса, ольшаники и ивняки</a:t>
            </a:r>
            <a:endParaRPr lang="ru-RU" sz="36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4365104"/>
            <a:ext cx="12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Ольха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4293096"/>
            <a:ext cx="133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Осина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9943" y="6027906"/>
            <a:ext cx="149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Ива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s://xn----8sbiecm6bhdx8i.xn--p1ai/sites/default/files/images/shkolnikam/stepi_lugov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026" y="757903"/>
            <a:ext cx="4101108" cy="375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:\растения Курской области\вязель.jpg"/>
          <p:cNvPicPr>
            <a:picLocks noChangeAspect="1" noChangeArrowheads="1"/>
          </p:cNvPicPr>
          <p:nvPr/>
        </p:nvPicPr>
        <p:blipFill>
          <a:blip r:embed="rId3" cstate="print"/>
          <a:srcRect r="16692" b="16950"/>
          <a:stretch>
            <a:fillRect/>
          </a:stretch>
        </p:blipFill>
        <p:spPr bwMode="auto">
          <a:xfrm>
            <a:off x="193791" y="252561"/>
            <a:ext cx="1970186" cy="1814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H:\растения Курской области\11761Kle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143" y="2418315"/>
            <a:ext cx="2026781" cy="1804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H:\растения Курской области\чабрец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6026" y="4728453"/>
            <a:ext cx="1935743" cy="18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H:\растения Курской области\шалфей.jpg"/>
          <p:cNvPicPr>
            <a:picLocks noChangeAspect="1" noChangeArrowheads="1"/>
          </p:cNvPicPr>
          <p:nvPr/>
        </p:nvPicPr>
        <p:blipFill>
          <a:blip r:embed="rId6" cstate="print"/>
          <a:srcRect t="7440" b="13203"/>
          <a:stretch>
            <a:fillRect/>
          </a:stretch>
        </p:blipFill>
        <p:spPr bwMode="auto">
          <a:xfrm>
            <a:off x="4849102" y="4800645"/>
            <a:ext cx="1720814" cy="1840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H:\растения Курской области\тонконог.jpg"/>
          <p:cNvPicPr>
            <a:picLocks noChangeAspect="1" noChangeArrowheads="1"/>
          </p:cNvPicPr>
          <p:nvPr/>
        </p:nvPicPr>
        <p:blipFill>
          <a:blip r:embed="rId7" cstate="print"/>
          <a:srcRect l="15654" t="7240" r="10259"/>
          <a:stretch>
            <a:fillRect/>
          </a:stretch>
        </p:blipFill>
        <p:spPr bwMode="auto">
          <a:xfrm>
            <a:off x="6899656" y="180368"/>
            <a:ext cx="2050554" cy="2093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https://pot-flowers.ru/wp-content/uploads/posts/e3bf72b0cffb599fdacc37b3f2200acd.jpg"/>
          <p:cNvPicPr/>
          <p:nvPr/>
        </p:nvPicPr>
        <p:blipFill>
          <a:blip r:embed="rId8" cstate="print"/>
          <a:srcRect l="29637" r="8715" b="24397"/>
          <a:stretch>
            <a:fillRect/>
          </a:stretch>
        </p:blipFill>
        <p:spPr bwMode="auto">
          <a:xfrm>
            <a:off x="7010497" y="4872836"/>
            <a:ext cx="1995133" cy="1732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https://pro-dachnikov.com/uploads/posts/2021-11/1637699847_3-pro-dachnikov-com-p-lyutserna-serpovidnaya-foto-3.jpg"/>
          <p:cNvPicPr/>
          <p:nvPr/>
        </p:nvPicPr>
        <p:blipFill>
          <a:blip r:embed="rId9" cstate="print"/>
          <a:srcRect l="15224" t="8777" b="14834"/>
          <a:stretch>
            <a:fillRect/>
          </a:stretch>
        </p:blipFill>
        <p:spPr bwMode="auto">
          <a:xfrm>
            <a:off x="193790" y="4656261"/>
            <a:ext cx="1939713" cy="1840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https://pro-dachnikov.com/uploads/posts/2021-11/1637934889_2-pro-dachnikov-com-p-tipchak-foto-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9656" y="2562698"/>
            <a:ext cx="2017265" cy="1804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906955" y="180369"/>
            <a:ext cx="1607191" cy="64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Степь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38370" y="1624205"/>
            <a:ext cx="18842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Вязель разноцветный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82950" y="3862151"/>
            <a:ext cx="2105974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Клевер альпийский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93791" y="6172289"/>
            <a:ext cx="19402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Люцерна серповидная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904522" y="6316673"/>
            <a:ext cx="1524815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Шалфей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2466026" y="6316673"/>
            <a:ext cx="10258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Чабрец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7232178" y="1912972"/>
            <a:ext cx="1274669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Тонконог</a:t>
            </a: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7121337" y="6100098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Ковыль перистый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7065917" y="4006535"/>
            <a:ext cx="1662612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Типчак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vatars.mds.yandex.net/i?id=ae5099000168a61f2ab00ac434718c68_l-4935624-images-thumbs&amp;n=13"/>
          <p:cNvPicPr>
            <a:picLocks noChangeAspect="1" noChangeArrowheads="1"/>
          </p:cNvPicPr>
          <p:nvPr/>
        </p:nvPicPr>
        <p:blipFill>
          <a:blip r:embed="rId2" cstate="print"/>
          <a:srcRect r="47765"/>
          <a:stretch>
            <a:fillRect/>
          </a:stretch>
        </p:blipFill>
        <p:spPr bwMode="auto">
          <a:xfrm>
            <a:off x="4499992" y="1196752"/>
            <a:ext cx="4101108" cy="51845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1412776"/>
            <a:ext cx="3741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atin typeface="Arial" pitchFamily="34" charset="0"/>
                <a:cs typeface="Arial" pitchFamily="34" charset="0"/>
              </a:rPr>
              <a:t>АЛЕХИН ВАСИЛИЙ ВАСИЛЬЕВИЧ</a:t>
            </a:r>
            <a:br>
              <a:rPr lang="ru-RU" sz="2400" b="1" cap="all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cap="all" dirty="0" smtClean="0">
                <a:latin typeface="Arial" pitchFamily="34" charset="0"/>
                <a:cs typeface="Arial" pitchFamily="34" charset="0"/>
              </a:rPr>
              <a:t>(1882 - 1946)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852936"/>
            <a:ext cx="343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b="1" dirty="0" err="1" smtClean="0">
                <a:solidFill>
                  <a:srgbClr val="0033CC"/>
                </a:solidFill>
              </a:rPr>
              <a:t>геоботаник-фитоценолог</a:t>
            </a:r>
            <a:r>
              <a:rPr lang="ru-RU" b="1" dirty="0" smtClean="0">
                <a:solidFill>
                  <a:srgbClr val="0033CC"/>
                </a:solidFill>
              </a:rPr>
              <a:t>, </a:t>
            </a:r>
            <a:r>
              <a:rPr lang="ru-RU" b="1" dirty="0" err="1" smtClean="0">
                <a:solidFill>
                  <a:srgbClr val="0033CC"/>
                </a:solidFill>
              </a:rPr>
              <a:t>степевед</a:t>
            </a:r>
            <a:r>
              <a:rPr lang="ru-RU" b="1" dirty="0" smtClean="0">
                <a:solidFill>
                  <a:srgbClr val="0033CC"/>
                </a:solidFill>
              </a:rPr>
              <a:t>, флорист 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429000"/>
            <a:ext cx="38240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Основатель 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Центрально-Черноземного заповедника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301208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hlinkClick r:id="rId3"/>
              </a:rPr>
              <a:t>http://zapoved-kursk.ru/o-nas/biografii/v.v.-</a:t>
            </a:r>
            <a:r>
              <a:rPr lang="ru-RU" i="1" dirty="0" smtClean="0">
                <a:hlinkClick r:id="rId3"/>
              </a:rPr>
              <a:t>alehin-osnovatel-zapovednika.html</a:t>
            </a:r>
            <a:endParaRPr lang="ru-RU" i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60648"/>
            <a:ext cx="5154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«Живые ископаемые»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http://zapoved-kursk.ru/assets/images/news-2013/2013-05-1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8548" y="2346123"/>
            <a:ext cx="3103541" cy="3032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2" name="Picture 4" descr="https://www.plantarium.ru/dat/plants/7/751/510751_1d44ea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268760"/>
            <a:ext cx="2374728" cy="2165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shop-gardenplants.ru/upload/iblock/ddb/ddbe02c6d70f91cddced58256a86869e.jpg"/>
          <p:cNvPicPr/>
          <p:nvPr/>
        </p:nvPicPr>
        <p:blipFill>
          <a:blip r:embed="rId4" cstate="print"/>
          <a:srcRect l="20192" t="11141" b="24114"/>
          <a:stretch>
            <a:fillRect/>
          </a:stretch>
        </p:blipFill>
        <p:spPr bwMode="auto">
          <a:xfrm>
            <a:off x="179512" y="1340768"/>
            <a:ext cx="2272235" cy="2093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4" name="Picture 6" descr="https://na-dache.pro/uploads/posts/2021-05/1621099783_10-p-khvoinik-dvukhkoloskovii-foto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7134" y="4006534"/>
            <a:ext cx="2352000" cy="2021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6" name="Picture 8" descr="https://dachadecor.ru/images/dd/dd_polin_gorkaya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2327656" cy="1991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297332" y="5594755"/>
            <a:ext cx="182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Волчеягодник боровой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34611" y="6244481"/>
            <a:ext cx="2383076" cy="30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Эфедра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двухколосковая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00098"/>
            <a:ext cx="2576867" cy="30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Полынь шелковистая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501008"/>
            <a:ext cx="2133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Проломник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мохнатый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72200" y="3501008"/>
            <a:ext cx="2297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Шиверекия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подольская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246</Words>
  <Application>Microsoft Office PowerPoint</Application>
  <PresentationFormat>Экран (4:3)</PresentationFormat>
  <Paragraphs>83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ASUS</cp:lastModifiedBy>
  <cp:revision>9</cp:revision>
  <dcterms:created xsi:type="dcterms:W3CDTF">2023-04-10T08:53:20Z</dcterms:created>
  <dcterms:modified xsi:type="dcterms:W3CDTF">2024-03-03T11:57:17Z</dcterms:modified>
</cp:coreProperties>
</file>