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0" r:id="rId1"/>
  </p:sldMasterIdLst>
  <p:notesMasterIdLst>
    <p:notesMasterId r:id="rId2"/>
  </p:notesMasterIdLst>
  <p:sldIdLst>
    <p:sldId id="257" r:id="rId3"/>
    <p:sldId id="301" r:id="rId4"/>
    <p:sldId id="302" r:id="rId5"/>
    <p:sldId id="286" r:id="rId6"/>
    <p:sldId id="297" r:id="rId7"/>
    <p:sldId id="279" r:id="rId8"/>
    <p:sldId id="303" r:id="rId9"/>
    <p:sldId id="281" r:id="rId10"/>
    <p:sldId id="298" r:id="rId11"/>
    <p:sldId id="280" r:id="rId12"/>
    <p:sldId id="300" r:id="rId13"/>
    <p:sldId id="296" r:id="rId14"/>
    <p:sldId id="304" r:id="rId15"/>
    <p:sldId id="305" r:id="rId16"/>
    <p:sldId id="299" r:id="rId17"/>
    <p:sldId id="306" r:id="rId18"/>
    <p:sldId id="282" r:id="rId19"/>
    <p:sldId id="307" r:id="rId20"/>
    <p:sldId id="290" r:id="rId21"/>
    <p:sldId id="289" r:id="rId22"/>
    <p:sldId id="291" r:id="rId23"/>
    <p:sldId id="294" r:id="rId24"/>
    <p:sldId id="295" r:id="rId25"/>
    <p:sldId id="292" r:id="rId26"/>
    <p:sldId id="293" r:id="rId27"/>
    <p:sldId id="283" r:id="rId28"/>
    <p:sldId id="287" r:id="rId29"/>
    <p:sldId id="284" r:id="rId30"/>
    <p:sldId id="309" r:id="rId31"/>
    <p:sldId id="308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br>
              <a:rPr lang="en-US" sz="90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7" r:id="rId2"/>
  </p:sldLayoutIdLst>
  <p:transition/>
  <p:timing/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Relationship Id="rId5" Type="http://schemas.openxmlformats.org/officeDocument/2006/relationships/image" Target="../media/image5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776864" cy="1728192"/>
          </a:xfrm>
        </p:spPr>
        <p:txBody>
          <a:bodyPr>
            <a:normAutofit/>
          </a:bodyPr>
          <a:lstStyle/>
          <a:p>
            <a:r>
              <a:rPr lang="ru-RU"/>
              <a:t>Наши воды в зоне особого внимания</a:t>
            </a:r>
            <a:endParaRPr lang="ru-RU" sz="220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>
                <a:solidFill>
                  <a:schemeClr val="tx1"/>
                </a:solidFill>
              </a:rPr>
              <a:t>На территории области насчитывается 902 реки общей длиной более 8000 км.  Есть озера и болота. Человек создал более 500 искусственных водоемов – прудов и водохранилищ. Так и хочется сказать «Вода – наше богатство!» Вот только «богатство» это очень нуждается в заботе и сохранении. Да, с точки зрения природного комплекса, наши водные объекты вполне соответствуют лесостепной зоне. Их достаточно!  Но большинство рек Курской области относится к категории «малые реки». А территория наша, уже более 300 лет активно используется  человеком. И для водных объектов это стало губительным: они мелели, пересыхали, исчезали. Для их сохранения к ним нужно относиться особенно внимательно..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r="6003"/>
          <a:stretch>
            <a:fillRect/>
          </a:stretch>
        </p:blipFill>
        <p:spPr bwMode="auto">
          <a:xfrm>
            <a:off x="224635" y="188641"/>
            <a:ext cx="5472608" cy="336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https://vsegda-pomnim.com/uploads/posts/2022-04/1648935598_3-vsegda-pomnim-com-p-karizhskii-les-kurskaya-oblast-fot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914" y="1182308"/>
            <a:ext cx="3802086" cy="25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ytimg.com/vi/BgvfJuSFFuI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1552" y="4558235"/>
            <a:ext cx="4032448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11552" y="3717031"/>
            <a:ext cx="4037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/>
              <a:t>Река образует многочисленные излучины, петли, крутые повороты, замкнутые пойменные озера-старицы, острова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635" y="37170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>
                <a:solidFill>
                  <a:srgbClr val="000000"/>
                </a:solidFill>
              </a:rPr>
              <a:t>Река характеризуется тихим, извилистым течением по открытой долине. Долина Сейма широкая с многочисленными родниками, староречьями и четырьмя большими озёрами: Лезвино (длиной 7,3 км), Малино (длиной 4,5 км.), Маковье (длиной 4,1 км), Фитиж (длиной 3,4 км).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0882130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 descr="https://i.ytimg.com/vi/_DdjpTV2Wt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080"/>
            <a:ext cx="7812360" cy="43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-a.d-cd.net/JsAAAgJk5uA-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1112" y="363294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50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Город </a:t>
            </a:r>
            <a:r>
              <a:rPr lang="ru-RU" b="1"/>
              <a:t>Рыльск</a:t>
            </a:r>
            <a:r>
              <a:rPr lang="ru-RU"/>
              <a:t> расположен на правом берегу </a:t>
            </a:r>
            <a:r>
              <a:rPr lang="ru-RU" b="1"/>
              <a:t>реки</a:t>
            </a:r>
            <a:r>
              <a:rPr lang="ru-RU"/>
              <a:t> Сейм при впадении в него </a:t>
            </a:r>
            <a:r>
              <a:rPr lang="ru-RU" b="1"/>
              <a:t>реки</a:t>
            </a:r>
            <a:r>
              <a:rPr lang="ru-RU"/>
              <a:t> Рыло. По одной из версий </a:t>
            </a:r>
            <a:r>
              <a:rPr lang="ru-RU" b="1"/>
              <a:t>Рыльск</a:t>
            </a:r>
            <a:r>
              <a:rPr lang="ru-RU"/>
              <a:t> обязан своим названием преподобному Иоанну </a:t>
            </a:r>
            <a:r>
              <a:rPr lang="ru-RU" b="1"/>
              <a:t>Рыльскому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60683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12</a:t>
            </a:fld>
            <a:endParaRPr lang="ru-RU"/>
          </a:p>
        </p:txBody>
      </p:sp>
      <p:pic>
        <p:nvPicPr>
          <p:cNvPr id="7170" name="Picture 2" descr="https://andcvet.narod.ru/Kursk/04/max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8928992" cy="59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547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13</a:t>
            </a:fld>
            <a:endParaRPr lang="ru-RU"/>
          </a:p>
        </p:txBody>
      </p:sp>
      <p:pic>
        <p:nvPicPr>
          <p:cNvPr id="4098" name="Picture 2" descr="https://upload.wikimedia.org/wikipedia/commons/thumb/e/eb/%D0%A0%D0%B0%D0%B7%D0%BB%D0%B8%D0%B2_%D1%80%D0%B5%D0%BA%D0%B8_%D0%A1%D0%B5%D0%B9%D0%BC_%284%29.jpg/800px-%D0%A0%D0%B0%D0%B7%D0%BB%D0%B8%D0%B2_%D1%80%D0%B5%D0%BA%D0%B8_%D0%A1%D0%B5%D0%B9%D0%BC_%28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92"/>
            <a:ext cx="5580112" cy="37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1.ytimg.com/vi/xnCAWDRAc0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909095"/>
            <a:ext cx="7020272" cy="39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865954"/>
            <a:ext cx="2880320" cy="554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Разлив на Сейме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9895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14</a:t>
            </a:fld>
            <a:endParaRPr lang="ru-RU"/>
          </a:p>
        </p:txBody>
      </p:sp>
      <p:pic>
        <p:nvPicPr>
          <p:cNvPr id="5122" name="Picture 2" descr="https://sun9-52.userapi.com/impg/q2Ws5olp3QEaGluKiQepuUIlWXoI0Ka4kvUXZw/U4V6xggneNo.jpg?size=604x446&amp;quality=96&amp;sign=60e8293bd9f994374ce2155d66f6098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304" y="3951760"/>
            <a:ext cx="3923928" cy="28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04" y="45423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/>
              <a:t>ЦАРСКИЙ ОРДЕН ИНЖЕНЕРУ-САМОУЧКЕ</a:t>
            </a:r>
          </a:p>
          <a:p>
            <a:pPr algn="just"/>
            <a:r>
              <a:rPr lang="ru-RU" sz="1400"/>
              <a:t>У</a:t>
            </a:r>
            <a:r>
              <a:rPr lang="ru-RU"/>
              <a:t> </a:t>
            </a:r>
            <a:r>
              <a:rPr lang="ru-RU" sz="1400" err="1"/>
              <a:t>щигровского помещика и общественного деятеля Михаила Пузанова (дальнего родственника известного курского изобретателя Фёдора Семёнова) не было специального образования. Можно сказать, он был гидротехник-самоучка. На свои деньги Пузанов проплыл 750 километров по Сейму, чтобы изучить все плотины, отмели и перекаты. И в результате именно его проект устройства судоходства власти признали наиболее реальным для воплощения и не слишком дорогостоящим. В основе - оригинальная система шлюзов, то есть сооружений для пропуска судов при разном уровне воды. Всего их было шестнадцать. И три пристани - в Курске, Льгове и Рыльске.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44" y="37170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400"/>
              <a:t>В 40-х годах позапрошлого века судоходство было оживленным: курские купцы вывозили в другие губернии муку, зерно, конопляное масло, кожу, сукно, вино, а привозили для продажи круглый лес, доски, стекло, железо.</a:t>
            </a:r>
          </a:p>
          <a:p>
            <a:pPr indent="457200" algn="just"/>
            <a:r>
              <a:rPr lang="ru-RU" sz="1400"/>
              <a:t>За сезон (с апреля по октябрь) по Сейму проходило более девяноста судов.</a:t>
            </a:r>
          </a:p>
          <a:p>
            <a:pPr indent="457200" algn="just"/>
            <a:r>
              <a:rPr lang="ru-RU" sz="1400"/>
              <a:t>В 1846 году Сейм прославился как первая в Европе река с системой шлюзов, по которой прошёл пароход.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88640"/>
            <a:ext cx="41044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Arial Black" panose="020b0a04020102020204" pitchFamily="34" charset="0"/>
              </a:rPr>
              <a:t>Александрийский речной путь</a:t>
            </a:r>
            <a:endParaRPr lang="ru-RU" sz="2000">
              <a:latin typeface="Arial Black" panose="020b0a04020102020204" pitchFamily="34" charset="0"/>
            </a:endParaRPr>
          </a:p>
        </p:txBody>
      </p:sp>
      <p:pic>
        <p:nvPicPr>
          <p:cNvPr id="5124" name="Picture 4" descr="https://komanda-k.ru/sites/default/files/SeimHRH%20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19" y="1214083"/>
            <a:ext cx="3786698" cy="25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6448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15</a:t>
            </a:fld>
            <a:endParaRPr lang="ru-RU"/>
          </a:p>
        </p:txBody>
      </p:sp>
      <p:sp>
        <p:nvSpPr>
          <p:cNvPr id="3" name="AutoShape 2" descr="https://s12.stc.yc.kpcdn.net/share/i/12/10947479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i.ytimg.com/vi/9i9sirCIhPQ/maxresdefault.jpg?sqp=-oaymwEmCIAKENAF8quKqQMa8AEB-AHUBoAC4AOKAgwIABABGBMgYCh_MA8=&amp;rs=AOn4CLDrO2kiuWNQ4P08TMTSHm3g61nH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1793"/>
            <a:ext cx="7236296" cy="40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40" y="3774963"/>
            <a:ext cx="4608512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815" y="4149080"/>
            <a:ext cx="4016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/>
              <a:t>Водохранилище находится в городской черте Курчатова (в районе поселка Щетинка) Курской области. Его назначением является техническое обеспечение водой систем охлаждения реакторов и работы генераторов.</a:t>
            </a:r>
          </a:p>
        </p:txBody>
      </p:sp>
    </p:spTree>
    <p:extLst>
      <p:ext uri="{BB962C8B-B14F-4D97-AF65-F5344CB8AC3E}">
        <p14:creationId xmlns:p14="http://schemas.microsoft.com/office/powerpoint/2010/main" val="418975222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16</a:t>
            </a:fld>
            <a:endParaRPr lang="ru-RU"/>
          </a:p>
        </p:txBody>
      </p:sp>
      <p:pic>
        <p:nvPicPr>
          <p:cNvPr id="7170" name="Picture 2" descr="https://rybalkaspb.ru/thumb/2/pt7QfKvcvD-IsTDfaaJoUQ/r/d/704402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04058" cy="47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368" y="5085184"/>
            <a:ext cx="8831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Длина </a:t>
            </a:r>
            <a:r>
              <a:rPr lang="ru-RU"/>
              <a:t>акватории составляет 8.5км, а ширина 2.5-3км. Вода достаточно чистая и прозрачная</a:t>
            </a:r>
            <a:r>
              <a:rPr lang="ru-RU" smtClean="0"/>
              <a:t>. Максимальная </a:t>
            </a:r>
            <a:r>
              <a:rPr lang="ru-RU"/>
              <a:t>глубина водоема - 18м, а основное плато от 3.5 до 4.5м.</a:t>
            </a:r>
          </a:p>
          <a:p>
            <a:pPr algn="ctr"/>
            <a:r>
              <a:rPr lang="ru-RU" smtClean="0"/>
              <a:t>Водохранилище </a:t>
            </a:r>
            <a:r>
              <a:rPr lang="ru-RU"/>
              <a:t>имеет подводное русло и множество углублений в виде ям.</a:t>
            </a:r>
          </a:p>
        </p:txBody>
      </p:sp>
    </p:spTree>
    <p:extLst>
      <p:ext uri="{BB962C8B-B14F-4D97-AF65-F5344CB8AC3E}">
        <p14:creationId xmlns:p14="http://schemas.microsoft.com/office/powerpoint/2010/main" val="298278577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17</a:t>
            </a:fld>
            <a:endParaRPr lang="ru-RU"/>
          </a:p>
        </p:txBody>
      </p:sp>
      <p:pic>
        <p:nvPicPr>
          <p:cNvPr id="3" name="Picture 2" descr="http://s1.fotokto.ru/photo/full/114/1141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65" y="116632"/>
            <a:ext cx="5885304" cy="38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peremeny.ru/UserFiles/Image/DavydovO/korennaia/karKo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056" y="1412776"/>
            <a:ext cx="3268898" cy="34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kcbdx.ru/_fr/0/960115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9" y="4975571"/>
            <a:ext cx="2335072" cy="1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340" y="476672"/>
            <a:ext cx="259199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err="1"/>
              <a:t>Тускарь – </a:t>
            </a:r>
            <a:endParaRPr lang="ru-RU" sz="2000" smtClean="0"/>
          </a:p>
          <a:p>
            <a:r>
              <a:rPr lang="ru-RU" sz="2000" smtClean="0"/>
              <a:t>правый </a:t>
            </a:r>
            <a:r>
              <a:rPr lang="ru-RU" sz="2000"/>
              <a:t>приток Сейма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304" y="4236907"/>
            <a:ext cx="5527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mtClean="0"/>
              <a:t>Название </a:t>
            </a:r>
            <a:r>
              <a:rPr lang="ru-RU"/>
              <a:t>произошло от «тусклый» или от финского «лесистый берег», «лесистый остров». Берет свое начало из родников у с.Ново-Александровки Щигровского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402512102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18</a:t>
            </a:fld>
            <a:endParaRPr lang="ru-RU"/>
          </a:p>
        </p:txBody>
      </p:sp>
      <p:pic>
        <p:nvPicPr>
          <p:cNvPr id="8194" name="Picture 2" descr="https://smolbattle.ru/data/attachments/1073/1073142-1f887ef718700122263ff177f0cde3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103" y="2708920"/>
            <a:ext cx="6156176" cy="39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kpravda.ru/wp-content/uploads/2020/06/korenn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13" y="34672"/>
            <a:ext cx="5085286" cy="31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ravel-weekend.ru/wp-content/uploads/2016/05/IMG_22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5"/>
          <a:stretch>
            <a:fillRect/>
          </a:stretch>
        </p:blipFill>
        <p:spPr bwMode="auto">
          <a:xfrm>
            <a:off x="0" y="4439240"/>
            <a:ext cx="3672408" cy="19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319872"/>
            <a:ext cx="3845808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/>
              <a:t>Река </a:t>
            </a:r>
            <a:r>
              <a:rPr lang="ru-RU" b="1" err="1"/>
              <a:t>Тускарь</a:t>
            </a:r>
            <a:r>
              <a:rPr lang="ru-RU"/>
              <a:t> небольшая, и можно только подивиться, как такая, в общем-то, невидная река имеет такие высокие берега и соединяет два высоченных кряжа – на одном из этих кряжей стоит Курск, на другом – Курская </a:t>
            </a:r>
            <a:r>
              <a:rPr lang="ru-RU" b="1"/>
              <a:t>Коренная</a:t>
            </a:r>
            <a:r>
              <a:rPr lang="ru-RU"/>
              <a:t> </a:t>
            </a:r>
            <a:r>
              <a:rPr lang="ru-RU" b="1"/>
              <a:t>пустынь</a:t>
            </a:r>
            <a:r>
              <a:rPr lang="ru-RU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6362698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19</a:t>
            </a:fld>
            <a:endParaRPr lang="ru-RU"/>
          </a:p>
        </p:txBody>
      </p:sp>
      <p:pic>
        <p:nvPicPr>
          <p:cNvPr id="2050" name="Picture 2" descr="   Барнышевский мост через Тускарь в 1930-е г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/>
          <a:stretch>
            <a:fillRect/>
          </a:stretch>
        </p:blipFill>
        <p:spPr bwMode="auto">
          <a:xfrm>
            <a:off x="119494" y="78368"/>
            <a:ext cx="7090018" cy="32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   Вид на Троицкий монастырь со стороны Тускари до револю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3" y="2996952"/>
            <a:ext cx="5537556" cy="37756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8734" y="332143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err="1">
                <a:solidFill>
                  <a:srgbClr val="000000"/>
                </a:solidFill>
                <a:cs typeface="Arial" pitchFamily="34" charset="0"/>
              </a:rPr>
              <a:t>Барнышевский мост через Тускарь в 1930-е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518" y="5229200"/>
            <a:ext cx="3324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Вид на Троицкий монастырь со стороны Тускари до революции</a:t>
            </a:r>
          </a:p>
        </p:txBody>
      </p:sp>
    </p:spTree>
    <p:extLst>
      <p:ext uri="{BB962C8B-B14F-4D97-AF65-F5344CB8AC3E}">
        <p14:creationId xmlns:p14="http://schemas.microsoft.com/office/powerpoint/2010/main" val="265327643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76753"/>
              </p:ext>
            </p:extLst>
          </p:nvPr>
        </p:nvGraphicFramePr>
        <p:xfrm>
          <a:off x="539552" y="492909"/>
          <a:ext cx="6257925" cy="2208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130"/>
                <a:gridCol w="1311275"/>
                <a:gridCol w="852805"/>
                <a:gridCol w="856615"/>
                <a:gridCol w="757555"/>
                <a:gridCol w="1229995"/>
                <a:gridCol w="844550"/>
              </a:tblGrid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err="1">
                          <a:effectLst/>
                        </a:rPr>
                        <a:t>пп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Градация рек, водотоков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Длина рек, км.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Число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Суммарная длина рек, км.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Мельчайшие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79,2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2430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Самые малые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10-25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2040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78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Малые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26-100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1805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Средние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101-500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Большие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400">
                          <a:effectLst/>
                        </a:rPr>
                        <a:t>&gt;</a:t>
                      </a: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8,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902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7712" y="185133"/>
            <a:ext cx="5400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 протяженность рек Курской области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82404"/>
              </p:ext>
            </p:extLst>
          </p:nvPr>
        </p:nvGraphicFramePr>
        <p:xfrm>
          <a:off x="20504" y="2916312"/>
          <a:ext cx="8151320" cy="34350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7904"/>
                <a:gridCol w="1536395"/>
                <a:gridCol w="1459069"/>
                <a:gridCol w="949689"/>
                <a:gridCol w="1038559"/>
                <a:gridCol w="601813"/>
                <a:gridCol w="854292"/>
                <a:gridCol w="1063599"/>
              </a:tblGrid>
              <a:tr h="0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err="1">
                          <a:effectLst/>
                        </a:rPr>
                        <a:t>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реки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Длина реки</a:t>
                      </a:r>
                      <a:r>
                        <a:rPr lang="ru-RU" sz="1400" smtClean="0">
                          <a:effectLst/>
                        </a:rPr>
                        <a:t>, км</a:t>
                      </a:r>
                      <a:r>
                        <a:rPr lang="ru-RU" sz="1400">
                          <a:effectLst/>
                        </a:rPr>
                        <a:t>. всего/ в предел.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Площ. водозбора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тыс.км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err="1" smtClean="0">
                          <a:effectLst/>
                        </a:rPr>
                        <a:t>Средн.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годовой расход воды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Годовой объем стока,км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сред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наибольший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наименьший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Бассейн Днепра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Сейм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748/504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18100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69,8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2,20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4,11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1,02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Свапа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197/197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4990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17,0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Тускарь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108/108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2480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10,1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0,62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Псел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717/164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15,6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Бассейн Дона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Оскол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472/68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1840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8,10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Тим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120/72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1670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7,35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Кшень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135/75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1540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5,23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err="1">
                          <a:effectLst/>
                        </a:rPr>
                        <a:t>Олым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151/67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1180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3,65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0,13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2586390"/>
            <a:ext cx="6753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реки Курской области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36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20</a:t>
            </a:fld>
            <a:endParaRPr lang="ru-RU"/>
          </a:p>
        </p:txBody>
      </p:sp>
      <p:pic>
        <p:nvPicPr>
          <p:cNvPr id="1026" name="Picture 2" descr="   Так выглядела (в плане) главная река нашего города Тускарь в разные годы и века. За этими контурами очень много интересного и, к сожалению, забытого (Можно увеличить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28"/>
          <a:stretch>
            <a:fillRect/>
          </a:stretch>
        </p:blipFill>
        <p:spPr bwMode="auto">
          <a:xfrm>
            <a:off x="0" y="926375"/>
            <a:ext cx="9366057" cy="50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0901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21</a:t>
            </a:fld>
            <a:endParaRPr lang="ru-RU"/>
          </a:p>
        </p:txBody>
      </p:sp>
      <p:pic>
        <p:nvPicPr>
          <p:cNvPr id="3074" name="Picture 2" descr="https://sun9-2.userapi.com/impf/c830608/v830608023/6098e/4tN9BZQYGQU.jpg?size=900x599&amp;quality=96&amp;sign=9071feed5ea46af8726f65f4cecab39a&amp;c_uniq_tag=Q_GJX9cCurA7FDgY13PssPmLzLH_gNo02Hz0ldqxTz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7923346" cy="52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941168"/>
            <a:ext cx="45720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/>
              <a:t>Железнодорожная ветка от Городского железнодорожного вокзала, располагавшегося на месте нынешнего цирка. Ветка использовалась для доставки стройматериалов и топлива для ТЭС.</a:t>
            </a:r>
          </a:p>
        </p:txBody>
      </p:sp>
    </p:spTree>
    <p:extLst>
      <p:ext uri="{BB962C8B-B14F-4D97-AF65-F5344CB8AC3E}">
        <p14:creationId xmlns:p14="http://schemas.microsoft.com/office/powerpoint/2010/main" val="164916080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22</a:t>
            </a:fld>
            <a:endParaRPr lang="ru-RU"/>
          </a:p>
        </p:txBody>
      </p:sp>
      <p:pic>
        <p:nvPicPr>
          <p:cNvPr id="6146" name="Picture 2" descr="https://storage.myseldon.com/news-pict-ac/AC064FA20815F81793BB66FB3CE534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640" y="2636912"/>
            <a:ext cx="64807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?r=AyH4iRPQ2q0otWIFepML2LxR4qSRj38kDFxGo0yNl3vn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560" y="25584"/>
            <a:ext cx="3960440" cy="29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gtrkkursk.ru/sites/default/files/styles/og-1200/public/news/26307/preview-265108334.jpg?itok=uXR2F0j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/>
          <a:stretch>
            <a:fillRect/>
          </a:stretch>
        </p:blipFill>
        <p:spPr bwMode="auto">
          <a:xfrm>
            <a:off x="0" y="-23728"/>
            <a:ext cx="51089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48.userapi.com/impg/PoIFhZIsp_3RekCAr01kRf2o4P-iwLzDkwSSfw/Kr2DDgOXafI.jpg?size=774x774&amp;quality=96&amp;proxy=1&amp;sign=0f673b22052a2734ed6033a8c90a5be3&amp;c_uniq_tag=WN6R7mXSyE5eCBO1N7BI7V3lUuxlbxuwAcWP_sUciiw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6" y="3538840"/>
            <a:ext cx="2462039" cy="24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5256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4176464" cy="354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ct val="0"/>
              </a:spcAft>
            </a:pPr>
            <a:r>
              <a:rPr lang="ru-RU" sz="1400">
                <a:solidFill>
                  <a:srgbClr val="111111"/>
                </a:solidFill>
                <a:ea typeface="Calibri"/>
                <a:cs typeface="Times New Roman"/>
              </a:rPr>
              <a:t>Предполагают, что во времена Киевской Руси река была одним из звеньев водного пути: Днепр-Десна-Сейм-Тускарь-Снова-Ока-Волга. По преданиям и легендам, была судоходной, и по ней можно было доплыть на больших судах до Коренной Пустыни. В конце XVIII века на Тускари был сооружен порт, от которого 30 марта 1788 г. при большом стечении обывателей и пушечной пальбе после молебна отплыли две барки, нагруженные товарами. Спустившись затем в русло реки Сейм, оба корабля впоследствии благополучно достигли Херсона. Порт, барки, оборудование и команда были подготовлены на деньги Товарищества курских купцов.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https://vsegda-pomnim.com/uploads/posts/2022-03/1647114808_53-vsegda-pomnim-com-p-reka-tuskar-foto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114" y="404664"/>
            <a:ext cx="446971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6.userapi.com/impg/SRHFmBES7o4X-JEXa034oCbkyMvpdGBVc6tW1A/O8auffTltuw.jpg?size=800x474&amp;quality=95&amp;sign=7dd10f5fc93d299ca4365c4b8b2cbf13&amp;c_uniq_tag=EIqyzV6ndnC50y9hnAcH0bn6hPNNxMCzkoQa7qOsE-g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11132" r="5974" b="13707"/>
          <a:stretch>
            <a:fillRect/>
          </a:stretch>
        </p:blipFill>
        <p:spPr bwMode="auto">
          <a:xfrm>
            <a:off x="1691680" y="3429000"/>
            <a:ext cx="67553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7167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24</a:t>
            </a:fld>
            <a:endParaRPr lang="ru-RU"/>
          </a:p>
        </p:txBody>
      </p:sp>
      <p:pic>
        <p:nvPicPr>
          <p:cNvPr id="4098" name="Picture 2" descr="http://ksmf.ru/kmore/kmore2013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996952"/>
            <a:ext cx="4608512" cy="34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425845"/>
            <a:ext cx="331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Курское </a:t>
            </a:r>
            <a:r>
              <a:rPr lang="ru-RU" smtClean="0"/>
              <a:t>море. Вид со спутника.</a:t>
            </a:r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728" y="0"/>
            <a:ext cx="8046760" cy="28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8921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25</a:t>
            </a:fld>
            <a:endParaRPr lang="ru-RU"/>
          </a:p>
        </p:txBody>
      </p:sp>
      <p:pic>
        <p:nvPicPr>
          <p:cNvPr id="5122" name="Picture 2" descr="https://photos.wikimapia.org/p/00/04/99/40/8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3" y="20464"/>
            <a:ext cx="5691575" cy="42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ekunda.media/images/2021/7/8/%D0%B3%D0%B8%D0%B4%D1%80%D0%BE%D1%83%D0%B7%D0%B5%D0%BB_895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861048"/>
            <a:ext cx="6413971" cy="29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3049525"/>
            <a:ext cx="263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Курское </a:t>
            </a:r>
            <a:r>
              <a:rPr lang="ru-RU" b="1" smtClean="0"/>
              <a:t>море. Плотина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44994718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26</a:t>
            </a:fld>
            <a:endParaRPr lang="ru-RU"/>
          </a:p>
        </p:txBody>
      </p:sp>
      <p:pic>
        <p:nvPicPr>
          <p:cNvPr id="3" name="Picture 2" descr="https://vsegda-pomnim.com/uploads/posts/2022-03/1648669783_28-vsegda-pomnim-com-p-reka-psel-foto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7" y="2153"/>
            <a:ext cx="5303132" cy="3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1976" y="2996952"/>
            <a:ext cx="4797490" cy="3043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s://oreke.ru/wp-content/uploads/2023/01/reka-Psyol-v-ukraine-1024x7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669731"/>
            <a:ext cx="3235120" cy="24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6096" y="1615613"/>
            <a:ext cx="362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err="1"/>
              <a:t>Псел единственная  в Курской области река первого порядка, т.к. является притоком Днепра</a:t>
            </a:r>
          </a:p>
        </p:txBody>
      </p:sp>
    </p:spTree>
    <p:extLst>
      <p:ext uri="{BB962C8B-B14F-4D97-AF65-F5344CB8AC3E}">
        <p14:creationId xmlns:p14="http://schemas.microsoft.com/office/powerpoint/2010/main" val="107364937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27</a:t>
            </a:fld>
            <a:endParaRPr lang="ru-RU"/>
          </a:p>
        </p:txBody>
      </p:sp>
      <p:pic>
        <p:nvPicPr>
          <p:cNvPr id="1026" name="Picture 2" descr="https://kpravda.ru/wp-content/uploads/2020/03/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6312"/>
            <a:ext cx="6552728" cy="28491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trokursk.ru/fotografii-kurska/foto-vidov-kurska/photo-vesennikh-vidov/razliv-reki-tuskar/14-photo-razliva-reki-tusk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26733"/>
          <a:stretch>
            <a:fillRect/>
          </a:stretch>
        </p:blipFill>
        <p:spPr bwMode="auto">
          <a:xfrm>
            <a:off x="2514432" y="3159642"/>
            <a:ext cx="6624736" cy="31266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1590472"/>
            <a:ext cx="2232248" cy="1046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Разлив на р. Тускарь в Стрелецкой слободе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51188"/>
            <a:ext cx="1512168" cy="4133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Было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432" y="6286301"/>
            <a:ext cx="1512168" cy="4133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Стало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28" y="3076366"/>
            <a:ext cx="25144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/>
              <a:t>Почти ежегодно, весной, Тускарь выходит из берегов и затапливает улицы. Самый высокий уровень воды Тускари отмечен в 1970 году (7,33 </a:t>
            </a:r>
            <a:r>
              <a:rPr lang="ru-RU" sz="1600" smtClean="0"/>
              <a:t>м) </a:t>
            </a:r>
            <a:r>
              <a:rPr lang="ru-RU" sz="1600"/>
              <a:t>– вся Стрелецкая слобода и многие улицы Кировского района города Курска были затоплены, а основным транспортом для жителей затопленных районов были лодки.</a:t>
            </a:r>
          </a:p>
        </p:txBody>
      </p:sp>
    </p:spTree>
    <p:extLst>
      <p:ext uri="{BB962C8B-B14F-4D97-AF65-F5344CB8AC3E}">
        <p14:creationId xmlns:p14="http://schemas.microsoft.com/office/powerpoint/2010/main" val="413826266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06" y="116632"/>
            <a:ext cx="6857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/>
              <a:t>Естественные озера приурочены к долинам рек и крайне редко встречаются на междуречьях </a:t>
            </a:r>
          </a:p>
        </p:txBody>
      </p:sp>
      <p:pic>
        <p:nvPicPr>
          <p:cNvPr id="4" name="Рисунок 3" descr="http://s3.fotokto.ru/photo/full/426/42638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762963"/>
            <a:ext cx="4104456" cy="25334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68" y="3292222"/>
            <a:ext cx="167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Озеро Маковье</a:t>
            </a:r>
            <a:endParaRPr lang="ru-RU"/>
          </a:p>
        </p:txBody>
      </p:sp>
      <p:pic>
        <p:nvPicPr>
          <p:cNvPr id="6" name="Picture 2" descr="https://s9.travelask.ru/system/images/files/001/478/190/wysiwyg_jpg/%D1%84%D0%BE%D1%82%D0%BE_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638" y="1484784"/>
            <a:ext cx="4356250" cy="24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8814" y="1094204"/>
            <a:ext cx="165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/>
              <a:t>Озеро Лезвино</a:t>
            </a:r>
            <a:endParaRPr lang="ru-RU"/>
          </a:p>
        </p:txBody>
      </p:sp>
      <p:pic>
        <p:nvPicPr>
          <p:cNvPr id="8" name="Рисунок 7" descr="https://riakursk.ru/assets/cache_image/uploads/2022/05/fpip6qjiy6emfzi-j7nnu8z2lyjxepcef01yjqx4k5ugdiybzmgx8jv-kemnoaevkwj0yspljegf-pxne7d20q5_1200x700_28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3710716"/>
            <a:ext cx="3816424" cy="246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https://zelenoe-solnce.ru/image/cache/wp-content/uploads/2020/06/klyukva-severyanka-crop-4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5" y="4765808"/>
            <a:ext cx="2531579" cy="18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20853" y="4221088"/>
            <a:ext cx="217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Озеров Клюквенное</a:t>
            </a:r>
          </a:p>
        </p:txBody>
      </p:sp>
    </p:spTree>
    <p:extLst>
      <p:ext uri="{BB962C8B-B14F-4D97-AF65-F5344CB8AC3E}">
        <p14:creationId xmlns:p14="http://schemas.microsoft.com/office/powerpoint/2010/main" val="126545508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32696"/>
            <a:ext cx="5760640" cy="43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95290" y="-6856"/>
            <a:ext cx="3618230" cy="271335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160" y="3173267"/>
            <a:ext cx="1781810" cy="1336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83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/>
              <a:t>Озеро Клюквенное имеет особое </a:t>
            </a:r>
            <a:r>
              <a:rPr lang="ru-RU" smtClean="0"/>
              <a:t>происхождение</a:t>
            </a:r>
            <a:endParaRPr lang="ru-RU"/>
          </a:p>
        </p:txBody>
      </p:sp>
      <p:pic>
        <p:nvPicPr>
          <p:cNvPr id="11268" name="Picture 4" descr="https://sun9-25.userapi.com/impg/XInUErllCZ9Mn6nYqLJdf9VNAbsMc8-3ts82SA/iFypAqVJ7UU.jpg?size=1280x854&amp;quality=96&amp;proxy=1&amp;sign=0a7909452fbf242c829ffef83d3767e0&amp;c_uniq_tag=bnMfAbkXiYrmpXiYCQ3I6IHJUJmbb_q0muwEXH3_cy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173267"/>
            <a:ext cx="5011251" cy="33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0839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64860"/>
              </p:ext>
            </p:extLst>
          </p:nvPr>
        </p:nvGraphicFramePr>
        <p:xfrm>
          <a:off x="457200" y="1600200"/>
          <a:ext cx="8151320" cy="2979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7904"/>
                <a:gridCol w="1536395"/>
                <a:gridCol w="1459069"/>
                <a:gridCol w="949689"/>
                <a:gridCol w="1038559"/>
                <a:gridCol w="601813"/>
                <a:gridCol w="854292"/>
                <a:gridCol w="1063599"/>
              </a:tblGrid>
              <a:tr h="0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err="1">
                          <a:effectLst/>
                        </a:rPr>
                        <a:t>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реки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Длина реки,км. всего/ в предел.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Площ. водозбора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тыс.км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err="1">
                          <a:effectLst/>
                        </a:rPr>
                        <a:t>Средн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годовой расход воды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Годовой объем стока,км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сред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наибольший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наименьший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Сейм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748/504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18100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69,8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2,20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4,11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1,02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Ока (Тульская область)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1500/230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450,0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11,4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7,06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smtClean="0">
                          <a:effectLst/>
                        </a:rPr>
                        <a:t>1,8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27439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Arial Black" panose="020b0a04020102020204" pitchFamily="34" charset="0"/>
              </a:rPr>
              <a:t>Реки Курской области "Мал золотник, да дорог"</a:t>
            </a:r>
          </a:p>
        </p:txBody>
      </p:sp>
      <p:pic>
        <p:nvPicPr>
          <p:cNvPr id="10242" name="Picture 2" descr="https://krot.info/uploads/posts/2021-12/1638354112_133-krot-info-p-reka-seim-kurskaya-oblast-krasivie-foto-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32" y="736144"/>
            <a:ext cx="4430568" cy="33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rasfokus.ru/images/photos/medium/90c770e9819a923b96fcc4bd00a16b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5" b="8958"/>
          <a:stretch>
            <a:fillRect/>
          </a:stretch>
        </p:blipFill>
        <p:spPr bwMode="auto">
          <a:xfrm>
            <a:off x="2555776" y="3656816"/>
            <a:ext cx="6002774" cy="30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nash-ostrov.ru/images/REKI/SEYM/Sey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217" y="506036"/>
            <a:ext cx="4723078" cy="28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075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/>
          <a:stretch>
            <a:fillRect/>
          </a:stretch>
        </p:blipFill>
        <p:spPr bwMode="auto">
          <a:xfrm>
            <a:off x="118526" y="1188388"/>
            <a:ext cx="8828729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52551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Курская область расположена в бассейнах рек Днепр и Дон</a:t>
            </a:r>
          </a:p>
        </p:txBody>
      </p:sp>
    </p:spTree>
    <p:extLst>
      <p:ext uri="{BB962C8B-B14F-4D97-AF65-F5344CB8AC3E}">
        <p14:creationId xmlns:p14="http://schemas.microsoft.com/office/powerpoint/2010/main" val="304858807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sp>
        <p:nvSpPr>
          <p:cNvPr id="3" name="AutoShape 2" descr="https://lovi-fish.ru/wp-content/uploads/f/9/c/f9c5c70c8ef37f931f1a1eef8eb6305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80450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416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 descr="http://rasfokus.ru/images/photos/medium/90c770e9819a923b96fcc4bd00a16bd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54829" y="908720"/>
            <a:ext cx="5165243" cy="2871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s://vsegda-pomnim.com/uploads/posts/2022-03/1648665669_55-vsegda-pomnim-com-p-reka-seim-kurskaya-oblast-foto-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41277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55" y="3670307"/>
            <a:ext cx="4590282" cy="25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933056"/>
            <a:ext cx="3815705" cy="24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332656"/>
            <a:ext cx="435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Реки Курской области равнинного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225053127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 descr="https://photoclub.by/images/main44/444654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0" y="260648"/>
            <a:ext cx="88358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373216"/>
            <a:ext cx="79208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Во всех ты, душечка, нарядах хороша…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077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3" name="Picture 5" descr="https://www.iksmedia.ru/data/091/494/1236/12_Kursk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62724"/>
            <a:ext cx="3945956" cy="21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4"/>
          <a:stretch>
            <a:fillRect/>
          </a:stretch>
        </p:blipFill>
        <p:spPr bwMode="auto">
          <a:xfrm>
            <a:off x="3291215" y="3842464"/>
            <a:ext cx="5724710" cy="29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https://www.fotoprizer.ru/img/134853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347966"/>
            <a:ext cx="3272383" cy="21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ushkinsdelal.ru/wp-content/uploads/2021/12/5_Seym-sca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9" b="13924"/>
          <a:stretch>
            <a:fillRect/>
          </a:stretch>
        </p:blipFill>
        <p:spPr bwMode="auto">
          <a:xfrm>
            <a:off x="4203576" y="1628800"/>
            <a:ext cx="4222119" cy="186735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321921"/>
            <a:ext cx="468052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>
                <a:latin typeface="Arial Black" panose="020b0a04020102020204" pitchFamily="34" charset="0"/>
              </a:rPr>
              <a:t>Сейм </a:t>
            </a:r>
            <a:r>
              <a:rPr lang="ru-RU"/>
              <a:t>– самая большая река в Курской области. Длина реки </a:t>
            </a:r>
            <a:r>
              <a:rPr lang="ru-RU" smtClean="0"/>
              <a:t>748 </a:t>
            </a:r>
            <a:r>
              <a:rPr lang="ru-RU"/>
              <a:t>км</a:t>
            </a:r>
            <a:r>
              <a:rPr lang="ru-RU" smtClean="0"/>
              <a:t>,</a:t>
            </a:r>
            <a:r>
              <a:rPr lang="ru-RU"/>
              <a:t> </a:t>
            </a:r>
            <a:r>
              <a:rPr lang="ru-RU" smtClean="0"/>
              <a:t>берет </a:t>
            </a:r>
            <a:r>
              <a:rPr lang="ru-RU"/>
              <a:t>начало на юго-западе Среднерусской возвышенности.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44" y="4473131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/>
              <a:t>Исток лежит в верховьях балки «Голова Сейма», недалеко от  х. Морозов Губкинского района Белгородской </a:t>
            </a:r>
            <a:r>
              <a:rPr lang="ru-RU" sz="1400" smtClean="0"/>
              <a:t>области. Образуют </a:t>
            </a:r>
            <a:r>
              <a:rPr lang="ru-RU" sz="1400"/>
              <a:t>ее Сеймица Пузацкая (21 км в длину) и Сеймица Котлубанская (52 км в длину), сливающиеся у села Кривец (Курская область, Мантуровский район).</a:t>
            </a:r>
          </a:p>
          <a:p>
            <a:pPr algn="just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1026702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088" y="70467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Общие характеристики</a:t>
            </a:r>
          </a:p>
          <a:p>
            <a:pPr indent="457200" algn="just"/>
            <a:r>
              <a:rPr lang="ru-RU">
                <a:latin typeface="Times New Roman" pitchFamily="18" charset="0"/>
                <a:cs typeface="Times New Roman" pitchFamily="18" charset="0"/>
              </a:rPr>
              <a:t>Ширина реки колеблется от 10 до 100 м. Средняя глубина Сейма составляет 2–3 м: в низинах он становится глубже, а на перекатах мелководнее. Низовья изобилуют ямами. Их глубина – 10 –15 метров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>
                <a:latin typeface="Times New Roman" pitchFamily="18" charset="0"/>
                <a:cs typeface="Times New Roman" pitchFamily="18" charset="0"/>
              </a:rPr>
              <a:t>Летом отдельные участки реки мелеют и Сейм можно пересечь вброд.</a:t>
            </a:r>
          </a:p>
          <a:p>
            <a:pPr indent="457200" algn="just"/>
            <a:r>
              <a:rPr lang="ru-RU">
                <a:latin typeface="Times New Roman" pitchFamily="18" charset="0"/>
                <a:cs typeface="Times New Roman" pitchFamily="18" charset="0"/>
              </a:rPr>
              <a:t>Дно суглинистое, в верхнем течении встречается песчаник, а в нижнем – супесчаные почвы. Русло извилистое, с частыми и резкими изгибами, излучинами. Вода течет со скоростью 0,3 – 0,7 м/с.</a:t>
            </a:r>
          </a:p>
          <a:p>
            <a:pPr indent="457200" algn="just"/>
            <a:r>
              <a:rPr lang="ru-RU">
                <a:latin typeface="Times New Roman" pitchFamily="18" charset="0"/>
                <a:cs typeface="Times New Roman" pitchFamily="18" charset="0"/>
              </a:rPr>
              <a:t>Исток расположен в пределах 178 м, а устье – 112 м над уровнем моря.</a:t>
            </a:r>
            <a:endParaRPr lang="ru-RU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157192"/>
            <a:ext cx="4572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/>
              <a:t>В XVI—XVII вв. Сейм служил границей между Русским государством и степью ( Дикое поле).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556792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i="1" smtClean="0"/>
              <a:t>«В </a:t>
            </a:r>
            <a:r>
              <a:rPr lang="ru-RU" b="1" i="1"/>
              <a:t>реку в Десну, ниже Путивля 70 верст, пала река Семь, течет ис под Рыльска и из под Путивля</a:t>
            </a:r>
            <a:r>
              <a:rPr lang="ru-RU" b="1" i="1" smtClean="0"/>
              <a:t>.</a:t>
            </a:r>
          </a:p>
          <a:p>
            <a:pPr indent="457200" algn="just"/>
            <a:r>
              <a:rPr lang="ru-RU" b="1" i="1" smtClean="0"/>
              <a:t>А </a:t>
            </a:r>
            <a:r>
              <a:rPr lang="ru-RU" b="1" i="1"/>
              <a:t>река Семь вытекла из Пузацкого лесу, из под Муравскои дороги, от верху реки Оскола и от верху Оскольца; а промеж их верховен, через Пузацкои лес, лежит дорога ис Крыму в Русь, Муравскои шлях, мимо Ливны</a:t>
            </a:r>
            <a:r>
              <a:rPr lang="ru-RU" b="1" i="1" smtClean="0"/>
              <a:t>.»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86236036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81</Paragraphs>
  <Slides>30</Slides>
  <Notes>0</Notes>
  <TotalTime>998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7">
      <vt:lpstr>Arial</vt:lpstr>
      <vt:lpstr>Lucida Sans</vt:lpstr>
      <vt:lpstr>Book Antiqua</vt:lpstr>
      <vt:lpstr>Calibri</vt:lpstr>
      <vt:lpstr>Times New Roman</vt:lpstr>
      <vt:lpstr>Arial Black</vt:lpstr>
      <vt:lpstr>Тема Office</vt:lpstr>
      <vt:lpstr>Наши воды в зоне особого внимания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Дмитрий Глаголев</dc:creator>
  <cp:lastModifiedBy>RePack by Diakov</cp:lastModifiedBy>
  <cp:revision>52</cp:revision>
  <dcterms:created xsi:type="dcterms:W3CDTF">2023-04-10T08:53:20Z</dcterms:created>
  <dcterms:modified xsi:type="dcterms:W3CDTF">2025-06-19T11:51:42Z</dcterms:modified>
</cp:coreProperties>
</file>