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62" r:id="rId3"/>
    <p:sldId id="264" r:id="rId4"/>
    <p:sldId id="271" r:id="rId5"/>
    <p:sldId id="274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64219551774903E-2"/>
          <c:y val="3.2152903963927601E-2"/>
          <c:w val="0.75745169874599005"/>
          <c:h val="0.827050056242969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лес</c:v>
                </c:pt>
              </c:strCache>
            </c:strRef>
          </c:tx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45</c:v>
                </c:pt>
                <c:pt idx="1">
                  <c:v>24</c:v>
                </c:pt>
                <c:pt idx="2">
                  <c:v>20</c:v>
                </c:pt>
                <c:pt idx="3">
                  <c:v>40</c:v>
                </c:pt>
                <c:pt idx="4">
                  <c:v>25</c:v>
                </c:pt>
                <c:pt idx="5">
                  <c:v>10</c:v>
                </c:pt>
                <c:pt idx="6">
                  <c:v>40</c:v>
                </c:pt>
                <c:pt idx="7">
                  <c:v>20</c:v>
                </c:pt>
                <c:pt idx="8">
                  <c:v>28</c:v>
                </c:pt>
                <c:pt idx="9">
                  <c:v>35</c:v>
                </c:pt>
                <c:pt idx="10">
                  <c:v>35</c:v>
                </c:pt>
                <c:pt idx="11">
                  <c:v>46</c:v>
                </c:pt>
                <c:pt idx="12">
                  <c:v>5</c:v>
                </c:pt>
                <c:pt idx="13">
                  <c:v>35</c:v>
                </c:pt>
                <c:pt idx="14">
                  <c:v>21</c:v>
                </c:pt>
                <c:pt idx="15">
                  <c:v>12</c:v>
                </c:pt>
                <c:pt idx="16">
                  <c:v>37</c:v>
                </c:pt>
                <c:pt idx="17">
                  <c:v>25</c:v>
                </c:pt>
                <c:pt idx="18">
                  <c:v>15</c:v>
                </c:pt>
                <c:pt idx="19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пашня</c:v>
                </c:pt>
              </c:strCache>
            </c:strRef>
          </c:tx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25</c:v>
                </c:pt>
                <c:pt idx="1">
                  <c:v>18</c:v>
                </c:pt>
                <c:pt idx="2">
                  <c:v>14</c:v>
                </c:pt>
                <c:pt idx="3">
                  <c:v>25</c:v>
                </c:pt>
                <c:pt idx="4">
                  <c:v>15</c:v>
                </c:pt>
                <c:pt idx="5">
                  <c:v>5</c:v>
                </c:pt>
                <c:pt idx="6">
                  <c:v>10</c:v>
                </c:pt>
                <c:pt idx="7">
                  <c:v>10</c:v>
                </c:pt>
                <c:pt idx="8">
                  <c:v>15</c:v>
                </c:pt>
                <c:pt idx="9">
                  <c:v>15</c:v>
                </c:pt>
                <c:pt idx="10">
                  <c:v>20</c:v>
                </c:pt>
                <c:pt idx="11">
                  <c:v>22</c:v>
                </c:pt>
                <c:pt idx="12">
                  <c:v>0</c:v>
                </c:pt>
                <c:pt idx="13">
                  <c:v>16</c:v>
                </c:pt>
                <c:pt idx="14">
                  <c:v>10</c:v>
                </c:pt>
                <c:pt idx="15">
                  <c:v>5</c:v>
                </c:pt>
                <c:pt idx="16">
                  <c:v>14</c:v>
                </c:pt>
                <c:pt idx="17">
                  <c:v>15</c:v>
                </c:pt>
                <c:pt idx="18">
                  <c:v>0</c:v>
                </c:pt>
                <c:pt idx="19">
                  <c:v>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степь</c:v>
                </c:pt>
              </c:strCache>
            </c:strRef>
          </c:tx>
          <c:marker>
            <c:symbol val="none"/>
          </c:marker>
          <c:cat>
            <c:numRef>
              <c:f>Лист1!$A$2:$A$21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46</c:v>
                </c:pt>
                <c:pt idx="1">
                  <c:v>20</c:v>
                </c:pt>
                <c:pt idx="2">
                  <c:v>15</c:v>
                </c:pt>
                <c:pt idx="3">
                  <c:v>30</c:v>
                </c:pt>
                <c:pt idx="4">
                  <c:v>20</c:v>
                </c:pt>
                <c:pt idx="5">
                  <c:v>6</c:v>
                </c:pt>
                <c:pt idx="6">
                  <c:v>20</c:v>
                </c:pt>
                <c:pt idx="7">
                  <c:v>15</c:v>
                </c:pt>
                <c:pt idx="8">
                  <c:v>18</c:v>
                </c:pt>
                <c:pt idx="9">
                  <c:v>25</c:v>
                </c:pt>
                <c:pt idx="10">
                  <c:v>45</c:v>
                </c:pt>
                <c:pt idx="11">
                  <c:v>42</c:v>
                </c:pt>
                <c:pt idx="12">
                  <c:v>5</c:v>
                </c:pt>
                <c:pt idx="13">
                  <c:v>40</c:v>
                </c:pt>
                <c:pt idx="14">
                  <c:v>15</c:v>
                </c:pt>
                <c:pt idx="15">
                  <c:v>11</c:v>
                </c:pt>
                <c:pt idx="16">
                  <c:v>40</c:v>
                </c:pt>
                <c:pt idx="17">
                  <c:v>22</c:v>
                </c:pt>
                <c:pt idx="18">
                  <c:v>0</c:v>
                </c:pt>
                <c:pt idx="19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78560"/>
        <c:axId val="28269952"/>
      </c:lineChart>
      <c:catAx>
        <c:axId val="2857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269952"/>
        <c:crosses val="autoZero"/>
        <c:auto val="1"/>
        <c:lblAlgn val="ctr"/>
        <c:lblOffset val="100"/>
        <c:noMultiLvlLbl val="0"/>
      </c:catAx>
      <c:valAx>
        <c:axId val="2826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7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7998527840851"/>
          <c:y val="0.31530670303559821"/>
          <c:w val="0.15929665916442379"/>
          <c:h val="0.326021321198486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6864" cy="1728192"/>
          </a:xfrm>
        </p:spPr>
        <p:txBody>
          <a:bodyPr>
            <a:normAutofit/>
          </a:bodyPr>
          <a:lstStyle/>
          <a:p>
            <a:r>
              <a:rPr lang="ru-RU" dirty="0"/>
              <a:t>О НАШЕМ КЛИМАТЕ: И НЕ ХОЛОДНО, И НЕ </a:t>
            </a:r>
            <a:r>
              <a:rPr lang="ru-RU" dirty="0" smtClean="0"/>
              <a:t>ЖАРКО 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Курская область лежит почти в центре Русской равнины, располагаясь между лесной и степной зоной. Поэтому  климат на территории области носит переходный характер от влажного, но прохладного лесной зоны, к более теплому, но засушливому климату степей, где наблюдается избыток тепла и, как правило, ощущается недостаток влаги.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10</a:t>
            </a:fld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4758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174469"/>
            <a:ext cx="3253728" cy="19746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97079"/>
            <a:ext cx="5210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Общие погодно-климатические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80159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 descr="https://dolzhenkov.ru/uploads/img/2010/07/oldkursk_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1215"/>
            <a:ext cx="3456384" cy="28082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132856"/>
            <a:ext cx="31668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Федор Семенов, ученый самоучка, известная историческая личность нашего города, его имя в XIX веке было известно всей просвещённой России. Он </a:t>
            </a:r>
            <a:r>
              <a:rPr lang="ru-RU" dirty="0" smtClean="0"/>
              <a:t>изучал </a:t>
            </a:r>
            <a:r>
              <a:rPr lang="ru-RU" dirty="0"/>
              <a:t>небесные светила и </a:t>
            </a:r>
            <a:r>
              <a:rPr lang="ru-RU" dirty="0" smtClean="0"/>
              <a:t>составил «Таблицы </a:t>
            </a:r>
            <a:r>
              <a:rPr lang="ru-RU" dirty="0"/>
              <a:t>показания времени лунных и солнечных затмений с 1840 по 2001 год», за что был награждён - Золотой медалью Императорского Русского географического общества». </a:t>
            </a:r>
          </a:p>
        </p:txBody>
      </p:sp>
      <p:pic>
        <p:nvPicPr>
          <p:cNvPr id="5122" name="Picture 2" descr="https://avatars.dzeninfra.ru/get-ynews/119461/770804b3100e93da1bd075d9394f7af7/992x4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3382"/>
            <a:ext cx="3504232" cy="1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radmuzey.ru/i/n/12/161546345511779936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37" y="3182324"/>
            <a:ext cx="2774807" cy="29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31398" y="6165304"/>
            <a:ext cx="2935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Семёнов Федор Алексеевич</a:t>
            </a:r>
          </a:p>
        </p:txBody>
      </p:sp>
      <p:pic>
        <p:nvPicPr>
          <p:cNvPr id="5126" name="Picture 6" descr="https://sun9-56.userapi.com/c852124/v852124394/1af0a6/JQ4HW0J_y2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73826"/>
            <a:ext cx="2346871" cy="30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1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24336" cy="364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125" y="3668987"/>
            <a:ext cx="3611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Алексей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Феодосьевич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Вангенгейм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(1881-1934)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26876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А.Ф.Вангенгейм</a:t>
            </a:r>
            <a:r>
              <a:rPr lang="ru-RU" b="1" dirty="0" smtClean="0"/>
              <a:t> </a:t>
            </a:r>
            <a:r>
              <a:rPr lang="ru-RU" b="1" dirty="0"/>
              <a:t>— профессор МГУ</a:t>
            </a:r>
            <a:r>
              <a:rPr lang="ru-RU" b="1" dirty="0" smtClean="0"/>
              <a:t>, организатор </a:t>
            </a:r>
            <a:r>
              <a:rPr lang="ru-RU" b="1" dirty="0"/>
              <a:t>и первый </a:t>
            </a:r>
            <a:r>
              <a:rPr lang="ru-RU" b="1" dirty="0" smtClean="0"/>
              <a:t>руководитель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(с 1929 по 1934) единой гидрометеорологической службы СССР; организатор (в 1930) Бюро погоды СССР (ныне — Гидрометцентр России). </a:t>
            </a:r>
          </a:p>
          <a:p>
            <a:pPr algn="ctr"/>
            <a:endParaRPr lang="ru-RU" b="1" dirty="0"/>
          </a:p>
        </p:txBody>
      </p:sp>
      <p:pic>
        <p:nvPicPr>
          <p:cNvPr id="10242" name="Picture 2" descr="https://avatars.mds.yandex.net/get-altay/774756/2a0000015f24d83f466c8e9075094a6ad769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92" y="2773293"/>
            <a:ext cx="4904544" cy="27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5571335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1917–1920 гг. работал инспектором народного образования в г. Дмитриеве Курской губ., где 12 мая 1919 г. организовал «музей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родиноведения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 (ныне – Дмитриевский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краеведческийо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музей его имени).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5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41457"/>
              </p:ext>
            </p:extLst>
          </p:nvPr>
        </p:nvGraphicFramePr>
        <p:xfrm>
          <a:off x="683568" y="1340768"/>
          <a:ext cx="7197834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313558"/>
                <a:gridCol w="58842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!?</a:t>
                      </a:r>
                      <a:endParaRPr lang="ru-RU" sz="7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факторы определяют особенности климата Курской области?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 в нашей области не может быть очень низких (морозных) температур зимой и очень высоких (жарких) температур летом?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16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10" name="Picture 2" descr="https://myslide.ru/documents_7/3bcda345ae5fcfcb9b8a1834aeda987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1347" r="1491" b="12602"/>
          <a:stretch/>
        </p:blipFill>
        <p:spPr bwMode="auto">
          <a:xfrm>
            <a:off x="107504" y="116632"/>
            <a:ext cx="5128394" cy="39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67625"/>
            <a:ext cx="4069161" cy="29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гнутая влево стрелка 11"/>
          <p:cNvSpPr/>
          <p:nvPr/>
        </p:nvSpPr>
        <p:spPr>
          <a:xfrm rot="18177365">
            <a:off x="2964952" y="1272727"/>
            <a:ext cx="583564" cy="49765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2042704" cy="15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4836" y="1228398"/>
            <a:ext cx="4572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57200" algn="just"/>
            <a:r>
              <a:rPr lang="ru-RU" sz="1600" dirty="0"/>
              <a:t>Климат на территории области носит переходный характер от влажного, но прохладного лесной зоны, к более теплому, но засушливому климату степей, где наблюдается избыток тепла и, как правило, ощущается недостаток влаги</a:t>
            </a:r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4" name="Picture 2" descr="https://puteshestvyi.ru/wp-content/uploads/2018/12/ROSSI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0" y="116633"/>
            <a:ext cx="57531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myshared.ru/7/813485/slid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74" y="3645024"/>
            <a:ext cx="3703280" cy="27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45307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/>
              <a:t>По особенностям основных климатических признаков (температуре, влажности воздуха, количеству выпадающих осадков) климат Курской области умеренно-континентальный</a:t>
            </a:r>
          </a:p>
        </p:txBody>
      </p:sp>
    </p:spTree>
    <p:extLst>
      <p:ext uri="{BB962C8B-B14F-4D97-AF65-F5344CB8AC3E}">
        <p14:creationId xmlns:p14="http://schemas.microsoft.com/office/powerpoint/2010/main" val="5141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4"/>
          <a:stretch/>
        </p:blipFill>
        <p:spPr bwMode="auto">
          <a:xfrm>
            <a:off x="127695" y="620688"/>
            <a:ext cx="4576887" cy="243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3"/>
          <a:stretch/>
        </p:blipFill>
        <p:spPr bwMode="auto">
          <a:xfrm>
            <a:off x="87312" y="3282630"/>
            <a:ext cx="4617270" cy="203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348" y="53012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Количество </a:t>
            </a:r>
            <a:r>
              <a:rPr lang="ru-RU" sz="1600" dirty="0"/>
              <a:t>солнечного тепла </a:t>
            </a:r>
          </a:p>
          <a:p>
            <a:pPr algn="ctr"/>
            <a:r>
              <a:rPr lang="ru-RU" sz="1600" dirty="0"/>
              <a:t>поступающего в течение суток летом и зимой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2068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Июль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4125" y="3355105"/>
            <a:ext cx="109026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</a:t>
            </a:r>
            <a:endParaRPr lang="ru-RU" dirty="0"/>
          </a:p>
        </p:txBody>
      </p:sp>
      <p:pic>
        <p:nvPicPr>
          <p:cNvPr id="8" name="Рисунок 7" descr="http://reshetnikov-in.com/assets/templates/aqueous/images/news/%D0%A3%D1%81%D0%BB%D0%92%D1%8B%D1%80_02b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 bwMode="auto">
          <a:xfrm>
            <a:off x="4775118" y="2708920"/>
            <a:ext cx="4211960" cy="2146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34511" y="1280273"/>
            <a:ext cx="2693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358433"/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Солнечная радиация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3344" y="1773992"/>
            <a:ext cx="401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территорию области поступает значительное количество солнечного тепла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1" y="4997654"/>
            <a:ext cx="4145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богато солнечным  светом лето, значительно меньше солнца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200800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329174"/>
            <a:ext cx="262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58433"/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Температура воздуха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75278"/>
            <a:ext cx="3377306" cy="195632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37" y="4083858"/>
            <a:ext cx="1414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4"/>
          <a:stretch/>
        </p:blipFill>
        <p:spPr bwMode="auto">
          <a:xfrm>
            <a:off x="107504" y="1572969"/>
            <a:ext cx="8856794" cy="295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0091" y="764704"/>
            <a:ext cx="293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defTabSz="1358433"/>
            <a:r>
              <a:rPr lang="ru-RU" sz="2000" b="1" dirty="0">
                <a:solidFill>
                  <a:prstClr val="black"/>
                </a:solidFill>
              </a:rPr>
              <a:t>Влажность воздуха </a:t>
            </a:r>
          </a:p>
        </p:txBody>
      </p:sp>
    </p:spTree>
    <p:extLst>
      <p:ext uri="{BB962C8B-B14F-4D97-AF65-F5344CB8AC3E}">
        <p14:creationId xmlns:p14="http://schemas.microsoft.com/office/powerpoint/2010/main" val="123549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0" y="1412776"/>
            <a:ext cx="486382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1041"/>
            <a:ext cx="3707904" cy="1863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68415" y="755412"/>
            <a:ext cx="317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defTabSz="1358433"/>
            <a:r>
              <a:rPr lang="ru-RU" sz="2000" b="1" dirty="0">
                <a:solidFill>
                  <a:prstClr val="black"/>
                </a:solidFill>
              </a:rPr>
              <a:t>Атмосферные осадки </a:t>
            </a:r>
          </a:p>
        </p:txBody>
      </p:sp>
    </p:spTree>
    <p:extLst>
      <p:ext uri="{BB962C8B-B14F-4D97-AF65-F5344CB8AC3E}">
        <p14:creationId xmlns:p14="http://schemas.microsoft.com/office/powerpoint/2010/main" val="336122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3" y="188640"/>
            <a:ext cx="32826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vsegda-pomnim.com/uploads/posts/2022-04/1649555589_33-vsegda-pomnim-com-p-bereza-v-snegu-foto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3" y="2592734"/>
            <a:ext cx="3341610" cy="21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74333222"/>
              </p:ext>
            </p:extLst>
          </p:nvPr>
        </p:nvGraphicFramePr>
        <p:xfrm>
          <a:off x="3405146" y="2245234"/>
          <a:ext cx="5487607" cy="305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27984" y="476672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Снежный покров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772816"/>
            <a:ext cx="413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Динамика мощности снежного покрова </a:t>
            </a:r>
          </a:p>
        </p:txBody>
      </p:sp>
    </p:spTree>
    <p:extLst>
      <p:ext uri="{BB962C8B-B14F-4D97-AF65-F5344CB8AC3E}">
        <p14:creationId xmlns:p14="http://schemas.microsoft.com/office/powerpoint/2010/main" val="142881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9</a:t>
            </a:fld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" y="980728"/>
            <a:ext cx="3403104" cy="19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6" y="3212976"/>
            <a:ext cx="3460205" cy="21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98" y="3284984"/>
            <a:ext cx="5328319" cy="2947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4974" y="1438026"/>
            <a:ext cx="4955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/>
              <a:t>Среднее </a:t>
            </a:r>
            <a:r>
              <a:rPr lang="ru-RU" sz="1600" dirty="0"/>
              <a:t>годовое давление в Курске равно 988,3 </a:t>
            </a:r>
            <a:r>
              <a:rPr lang="ru-RU" sz="1600" dirty="0" err="1"/>
              <a:t>гПа</a:t>
            </a:r>
            <a:r>
              <a:rPr lang="ru-RU" sz="1600" dirty="0"/>
              <a:t>. Максимальные значения приходятся на холодный период года, минимальные — на теплый.</a:t>
            </a:r>
          </a:p>
          <a:p>
            <a:pPr indent="457200" algn="just"/>
            <a:r>
              <a:rPr lang="ru-RU" sz="1600" dirty="0"/>
              <a:t>Над территорией Курской области больше всего в году бывает ветров западной составляющей.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6128" y="491228"/>
            <a:ext cx="2976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Атмосферное давление и ветровой режим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088" y="548680"/>
            <a:ext cx="3333379" cy="288032"/>
          </a:xfrm>
          <a:prstGeom prst="rect">
            <a:avLst/>
          </a:prstGeom>
          <a:solidFill>
            <a:srgbClr val="C66951"/>
          </a:solidFill>
          <a:ln w="19050" cap="flat" cmpd="sng" algn="ctr">
            <a:solidFill>
              <a:srgbClr val="C6695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</a:rPr>
              <a:t>Роза ветров по станции Курск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98" y="2791272"/>
            <a:ext cx="51641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48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392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НАШЕМ КЛИМАТЕ: И НЕ ХОЛОДНО, И НЕ ЖАРКО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18</cp:revision>
  <dcterms:created xsi:type="dcterms:W3CDTF">2023-04-10T08:53:20Z</dcterms:created>
  <dcterms:modified xsi:type="dcterms:W3CDTF">2024-05-19T15:15:11Z</dcterms:modified>
</cp:coreProperties>
</file>