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sldIdLst>
    <p:sldId id="257" r:id="rId2"/>
    <p:sldId id="262" r:id="rId3"/>
    <p:sldId id="268" r:id="rId4"/>
    <p:sldId id="272" r:id="rId5"/>
    <p:sldId id="275" r:id="rId6"/>
    <p:sldId id="271" r:id="rId7"/>
    <p:sldId id="276" r:id="rId8"/>
    <p:sldId id="274" r:id="rId9"/>
    <p:sldId id="277" r:id="rId10"/>
    <p:sldId id="27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>
        <p:scale>
          <a:sx n="80" d="100"/>
          <a:sy n="80" d="100"/>
        </p:scale>
        <p:origin x="-252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33412-0622-4EE5-A57E-48D9CCDE5E25}" type="datetimeFigureOut">
              <a:rPr lang="ru-RU" smtClean="0"/>
              <a:pPr/>
              <a:t>09.03.2025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7B673-479B-42FB-9622-4849509D36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458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787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109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424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74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288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86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58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933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229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460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184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7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48679"/>
            <a:ext cx="1296144" cy="668537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467544" y="6140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Электронный учебно-методический</a:t>
            </a:r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комплекс «Я - курянин»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42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3645024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3333CC"/>
                </a:solidFill>
                <a:latin typeface="+mj-lt"/>
              </a:rPr>
              <a:t>ТЕМА 4. ЮГО-ВОСТОЧНЫЙ (ОСКОЛО-ДОНЕЦКИЙ) ПРИРОДНЫЙ КОМПЛЕКС КУРСКОЙ ОБЛАСТИ</a:t>
            </a:r>
            <a:endParaRPr lang="ru-RU" sz="3200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403648" y="1844824"/>
            <a:ext cx="6984776" cy="1500187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Юго-Восточный  (</a:t>
            </a:r>
            <a:r>
              <a:rPr lang="ru-RU" sz="1400" b="1" dirty="0" err="1" smtClean="0">
                <a:solidFill>
                  <a:schemeClr val="tx1"/>
                </a:solidFill>
                <a:latin typeface="+mj-lt"/>
              </a:rPr>
              <a:t>Осколо-Донецкий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) природно-территориальный комплекс входит в состав типичной лесостепи,  характеризуется широким распространением и близким залеганием </a:t>
            </a:r>
            <a:r>
              <a:rPr lang="ru-RU" sz="1400" b="1" dirty="0" err="1" smtClean="0">
                <a:solidFill>
                  <a:schemeClr val="tx1"/>
                </a:solidFill>
                <a:latin typeface="+mj-lt"/>
              </a:rPr>
              <a:t>карстующихся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  пород, сильно расчленённым долинно-балочный рельефом,  преобладанием типичных черноземов и  разнотравно-луговой растительности с высокой концентрацией  редких и реликтовых видов.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75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23528" y="4149080"/>
            <a:ext cx="3312368" cy="5040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latin typeface="+mj-lt"/>
              </a:rPr>
              <a:t>Фото Власова А.А.</a:t>
            </a:r>
            <a:endParaRPr lang="ru-RU" sz="1400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23554" name="Picture 2" descr="http://zapoved-kursk.ru/assets/images/o-zapovednike/uchastok-bukreev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683880" cy="2910447"/>
          </a:xfrm>
          <a:prstGeom prst="rect">
            <a:avLst/>
          </a:prstGeom>
          <a:noFill/>
        </p:spPr>
      </p:pic>
      <p:pic>
        <p:nvPicPr>
          <p:cNvPr id="23556" name="Picture 4" descr="http://zapoved-kursk.ru/assets/images/o-zapovednike/uchastok-barkal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528392"/>
            <a:ext cx="4608512" cy="307234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4048" y="1268760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333CC"/>
                </a:solidFill>
                <a:latin typeface="+mj-lt"/>
              </a:rPr>
              <a:t>УЧАСТКИ ЗАПОВЕДНИКА</a:t>
            </a:r>
            <a:endParaRPr lang="ru-RU" sz="280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2852936"/>
            <a:ext cx="24954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Участок </a:t>
            </a:r>
            <a:r>
              <a:rPr lang="ru-RU" sz="1400" b="1" dirty="0" err="1" smtClean="0">
                <a:solidFill>
                  <a:schemeClr val="bg1"/>
                </a:solidFill>
                <a:latin typeface="+mj-lt"/>
              </a:rPr>
              <a:t>Букреевы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 Бармы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4048" y="6165304"/>
            <a:ext cx="19816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Участок </a:t>
            </a:r>
            <a:r>
              <a:rPr lang="ru-RU" sz="1400" b="1" dirty="0" err="1" smtClean="0">
                <a:solidFill>
                  <a:schemeClr val="bg1"/>
                </a:solidFill>
                <a:latin typeface="+mj-lt"/>
              </a:rPr>
              <a:t>Баркаловка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0"/>
            <a:ext cx="8291264" cy="121014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3333CC"/>
                </a:solidFill>
                <a:latin typeface="+mj-lt"/>
              </a:rPr>
              <a:t>ПРИРОДНЫЕ КОМПЛЕКСЫ (ПРИРОДНЫЕ РАЙОНЫ</a:t>
            </a:r>
            <a:r>
              <a:rPr lang="ru-RU" sz="3200" b="1" dirty="0" smtClean="0">
                <a:solidFill>
                  <a:srgbClr val="3333CC"/>
                </a:solidFill>
              </a:rPr>
              <a:t>)</a:t>
            </a:r>
            <a:endParaRPr lang="ru-RU" sz="3200" b="1" dirty="0">
              <a:solidFill>
                <a:srgbClr val="3333CC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026" name="Picture 2" descr="C:\Users\ASUS\Desktop\Тема 10. Природные комплексы\Рисунки к теме  10\Рис.1 Природные районы.jpg"/>
          <p:cNvPicPr>
            <a:picLocks noChangeAspect="1" noChangeArrowheads="1"/>
          </p:cNvPicPr>
          <p:nvPr/>
        </p:nvPicPr>
        <p:blipFill>
          <a:blip r:embed="rId2" cstate="print"/>
          <a:srcRect l="6114" t="3160" r="8291" b="8813"/>
          <a:stretch>
            <a:fillRect/>
          </a:stretch>
        </p:blipFill>
        <p:spPr bwMode="auto">
          <a:xfrm>
            <a:off x="395536" y="1484784"/>
            <a:ext cx="8136903" cy="468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272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63408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3333CC"/>
                </a:solidFill>
                <a:latin typeface="+mj-lt"/>
              </a:rPr>
              <a:t>ГЕОЛОГИЧЕСКОЕ СТРОЕНИЕ</a:t>
            </a:r>
            <a:endParaRPr lang="ru-RU" sz="360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026" name="Picture 2" descr="C:\Users\ASUS\Desktop\Курянин  9-10 класс\7 класс\img988 — копия (2).jpg"/>
          <p:cNvPicPr>
            <a:picLocks noChangeAspect="1" noChangeArrowheads="1"/>
          </p:cNvPicPr>
          <p:nvPr/>
        </p:nvPicPr>
        <p:blipFill>
          <a:blip r:embed="rId2" cstate="print"/>
          <a:srcRect t="7322"/>
          <a:stretch>
            <a:fillRect/>
          </a:stretch>
        </p:blipFill>
        <p:spPr bwMode="auto">
          <a:xfrm>
            <a:off x="539552" y="1412776"/>
            <a:ext cx="4846043" cy="2470969"/>
          </a:xfrm>
          <a:prstGeom prst="rect">
            <a:avLst/>
          </a:prstGeom>
          <a:noFill/>
        </p:spPr>
      </p:pic>
      <p:pic>
        <p:nvPicPr>
          <p:cNvPr id="1027" name="Picture 3" descr="C:\Users\ASUS\Desktop\Курянин  9-10 класс\7 класс\условные о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96752"/>
            <a:ext cx="2808312" cy="3024336"/>
          </a:xfrm>
          <a:prstGeom prst="rect">
            <a:avLst/>
          </a:prstGeom>
          <a:noFill/>
        </p:spPr>
      </p:pic>
      <p:pic>
        <p:nvPicPr>
          <p:cNvPr id="6" name="Picture 2" descr="https://kursk.ru/upload/iblock/60b/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284984"/>
            <a:ext cx="3096343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 descr="https://i.ytimg.com/vi/IeRp71ICoNg/maxresdefault.jpg"/>
          <p:cNvPicPr>
            <a:picLocks noChangeAspect="1" noChangeArrowheads="1"/>
          </p:cNvPicPr>
          <p:nvPr/>
        </p:nvPicPr>
        <p:blipFill>
          <a:blip r:embed="rId5" cstate="print"/>
          <a:srcRect r="37138"/>
          <a:stretch>
            <a:fillRect/>
          </a:stretch>
        </p:blipFill>
        <p:spPr bwMode="auto">
          <a:xfrm>
            <a:off x="5508104" y="4437111"/>
            <a:ext cx="3096344" cy="2255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51520" y="4221088"/>
            <a:ext cx="169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+mj-lt"/>
              </a:rPr>
              <a:t>Выходы мела на</a:t>
            </a:r>
          </a:p>
          <a:p>
            <a:r>
              <a:rPr lang="ru-RU" sz="1400" b="1" dirty="0" smtClean="0">
                <a:latin typeface="+mj-lt"/>
              </a:rPr>
              <a:t> поверхность</a:t>
            </a:r>
            <a:endParaRPr lang="ru-RU" sz="14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594928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+mj-lt"/>
              </a:rPr>
              <a:t>Тугоплавкие глины. </a:t>
            </a:r>
          </a:p>
          <a:p>
            <a:r>
              <a:rPr lang="ru-RU" sz="1400" b="1" dirty="0" smtClean="0">
                <a:latin typeface="+mj-lt"/>
              </a:rPr>
              <a:t>Большая </a:t>
            </a:r>
            <a:r>
              <a:rPr lang="ru-RU" sz="1400" b="1" dirty="0" err="1" smtClean="0">
                <a:latin typeface="+mj-lt"/>
              </a:rPr>
              <a:t>Карповка</a:t>
            </a:r>
            <a:endParaRPr lang="ru-RU" sz="1400" b="1" dirty="0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4258816" cy="63408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3333CC"/>
                </a:solidFill>
                <a:latin typeface="+mj-lt"/>
              </a:rPr>
              <a:t>РЕЛЬЕФ РАЙОНА</a:t>
            </a:r>
            <a:endParaRPr lang="ru-RU" sz="320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5216" t="15868" r="29722" b="38360"/>
          <a:stretch>
            <a:fillRect/>
          </a:stretch>
        </p:blipFill>
        <p:spPr bwMode="auto">
          <a:xfrm>
            <a:off x="179512" y="3501008"/>
            <a:ext cx="4104456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http://www.dddkursk.ru/image/new/009092.2b.jpg"/>
          <p:cNvPicPr>
            <a:picLocks noChangeAspect="1" noChangeArrowheads="1"/>
          </p:cNvPicPr>
          <p:nvPr/>
        </p:nvPicPr>
        <p:blipFill>
          <a:blip r:embed="rId3" cstate="print"/>
          <a:srcRect b="19718"/>
          <a:stretch>
            <a:fillRect/>
          </a:stretch>
        </p:blipFill>
        <p:spPr bwMode="auto">
          <a:xfrm>
            <a:off x="4860032" y="1196752"/>
            <a:ext cx="3929082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483768" y="5877272"/>
            <a:ext cx="2158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+mj-lt"/>
              </a:rPr>
              <a:t>Рельеф  района на</a:t>
            </a:r>
          </a:p>
          <a:p>
            <a:r>
              <a:rPr lang="ru-RU" sz="1600" b="1" dirty="0" smtClean="0">
                <a:latin typeface="+mj-lt"/>
              </a:rPr>
              <a:t> спутниковой карте</a:t>
            </a:r>
            <a:endParaRPr lang="ru-RU" sz="16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6136" y="3717032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Холмистый рельеф «</a:t>
            </a:r>
            <a:r>
              <a:rPr lang="ru-RU" sz="1600" b="1" dirty="0" err="1" smtClean="0">
                <a:latin typeface="+mj-lt"/>
              </a:rPr>
              <a:t>Букреевы</a:t>
            </a:r>
            <a:r>
              <a:rPr lang="ru-RU" sz="1600" b="1" dirty="0" smtClean="0">
                <a:latin typeface="+mj-lt"/>
              </a:rPr>
              <a:t> Бармы»</a:t>
            </a:r>
            <a:endParaRPr lang="ru-RU" sz="1600" b="1" dirty="0">
              <a:latin typeface="+mj-lt"/>
            </a:endParaRPr>
          </a:p>
        </p:txBody>
      </p:sp>
      <p:pic>
        <p:nvPicPr>
          <p:cNvPr id="3080" name="Picture 8" descr="https://kpravda.ru/wp-content/uploads/2020/11/jhqn4ywf5b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293096"/>
            <a:ext cx="3384376" cy="2087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5796136" y="651944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Балка</a:t>
            </a:r>
            <a:endParaRPr lang="ru-RU" sz="1600" b="1" dirty="0">
              <a:latin typeface="+mj-lt"/>
            </a:endParaRPr>
          </a:p>
        </p:txBody>
      </p:sp>
      <p:pic>
        <p:nvPicPr>
          <p:cNvPr id="12" name="Picture 2" descr="C:\Users\ASUS\Desktop\Рис.1 Природные районы.jpg"/>
          <p:cNvPicPr>
            <a:picLocks noChangeAspect="1" noChangeArrowheads="1"/>
          </p:cNvPicPr>
          <p:nvPr/>
        </p:nvPicPr>
        <p:blipFill>
          <a:blip r:embed="rId5" cstate="print"/>
          <a:srcRect l="59060" t="46044" r="12223" b="27568"/>
          <a:stretch>
            <a:fillRect/>
          </a:stretch>
        </p:blipFill>
        <p:spPr bwMode="auto">
          <a:xfrm>
            <a:off x="323528" y="1052736"/>
            <a:ext cx="4464496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6779096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3333CC"/>
                </a:solidFill>
                <a:latin typeface="+mj-lt"/>
              </a:rPr>
              <a:t>КЛИМАТ</a:t>
            </a:r>
            <a:endParaRPr lang="ru-RU" sz="360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" name="Picture 2" descr="C:\Users\ASUS\Desktop\Рис.2 Климатическая карта (1).jpg"/>
          <p:cNvPicPr>
            <a:picLocks noChangeAspect="1" noChangeArrowheads="1"/>
          </p:cNvPicPr>
          <p:nvPr/>
        </p:nvPicPr>
        <p:blipFill>
          <a:blip r:embed="rId2" cstate="print"/>
          <a:srcRect l="60670" t="45515" r="2508" b="27574"/>
          <a:stretch>
            <a:fillRect/>
          </a:stretch>
        </p:blipFill>
        <p:spPr bwMode="auto">
          <a:xfrm>
            <a:off x="251520" y="1196752"/>
            <a:ext cx="5904656" cy="2796942"/>
          </a:xfrm>
          <a:prstGeom prst="rect">
            <a:avLst/>
          </a:prstGeom>
          <a:noFill/>
        </p:spPr>
      </p:pic>
      <p:pic>
        <p:nvPicPr>
          <p:cNvPr id="6" name="Picture 2" descr="C:\Users\ASUS\Desktop\Рис.2 Климатическая карта (1).jpg"/>
          <p:cNvPicPr>
            <a:picLocks noChangeAspect="1" noChangeArrowheads="1"/>
          </p:cNvPicPr>
          <p:nvPr/>
        </p:nvPicPr>
        <p:blipFill>
          <a:blip r:embed="rId3" cstate="print"/>
          <a:srcRect l="5814" t="94851" r="75775" b="664"/>
          <a:stretch>
            <a:fillRect/>
          </a:stretch>
        </p:blipFill>
        <p:spPr bwMode="auto">
          <a:xfrm>
            <a:off x="6156176" y="1556792"/>
            <a:ext cx="2462674" cy="648072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l="12367" t="18500" r="32290" b="15547"/>
          <a:stretch>
            <a:fillRect/>
          </a:stretch>
        </p:blipFill>
        <p:spPr bwMode="auto">
          <a:xfrm>
            <a:off x="3811140" y="3284984"/>
            <a:ext cx="533286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59624" y="2564904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+mj-lt"/>
              </a:rPr>
              <a:t>Средняя максимальная и минимальна температура (Горшечное)</a:t>
            </a:r>
            <a:endParaRPr lang="ru-RU" sz="1600" b="1" dirty="0"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24070" t="35063" r="47705" b="22610"/>
          <a:stretch>
            <a:fillRect/>
          </a:stretch>
        </p:blipFill>
        <p:spPr bwMode="auto">
          <a:xfrm>
            <a:off x="1259632" y="3717032"/>
            <a:ext cx="239133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56207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3333CC"/>
                </a:solidFill>
                <a:latin typeface="+mj-lt"/>
              </a:rPr>
              <a:t>ПОВЕРХНОСТНЫЕ ВОДЫ</a:t>
            </a:r>
            <a:endParaRPr lang="ru-RU" sz="320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4943" t="23624" r="47424" b="36017"/>
          <a:stretch>
            <a:fillRect/>
          </a:stretch>
        </p:blipFill>
        <p:spPr bwMode="auto">
          <a:xfrm>
            <a:off x="1979712" y="4077072"/>
            <a:ext cx="3888432" cy="2360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https://oreke.ru/wp-content/uploads/2021/12/reka-Oskol-v-Belgorodskoj-oblasti-1024x6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3386402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043608" y="3645024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Река Оскол</a:t>
            </a:r>
            <a:endParaRPr lang="ru-RU" sz="1600" b="1" dirty="0">
              <a:latin typeface="+mj-lt"/>
            </a:endParaRPr>
          </a:p>
        </p:txBody>
      </p:sp>
      <p:pic>
        <p:nvPicPr>
          <p:cNvPr id="8" name="Picture 2" descr="https://mirdoshkolyat.ru/wp-content/uploads/2019/08/DSC04144-680x1024.jpg"/>
          <p:cNvPicPr>
            <a:picLocks noChangeAspect="1" noChangeArrowheads="1"/>
          </p:cNvPicPr>
          <p:nvPr/>
        </p:nvPicPr>
        <p:blipFill>
          <a:blip r:embed="rId4" cstate="print"/>
          <a:srcRect t="25378" b="16251"/>
          <a:stretch>
            <a:fillRect/>
          </a:stretch>
        </p:blipFill>
        <p:spPr bwMode="auto">
          <a:xfrm>
            <a:off x="5004048" y="1556792"/>
            <a:ext cx="3112987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588224" y="4149080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Река </a:t>
            </a:r>
            <a:r>
              <a:rPr lang="ru-RU" sz="1600" b="1" dirty="0" err="1" smtClean="0">
                <a:latin typeface="+mj-lt"/>
              </a:rPr>
              <a:t>Убля</a:t>
            </a:r>
            <a:endParaRPr lang="ru-RU" sz="16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176" y="5661248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latin typeface="+mj-lt"/>
              </a:rPr>
              <a:t>Старооскольское</a:t>
            </a:r>
            <a:r>
              <a:rPr lang="ru-RU" sz="1600" b="1" dirty="0" smtClean="0">
                <a:latin typeface="+mj-lt"/>
              </a:rPr>
              <a:t>  водохранилище</a:t>
            </a:r>
            <a:endParaRPr lang="ru-RU" sz="1600" b="1" dirty="0"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779096" cy="99412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3333CC"/>
                </a:solidFill>
                <a:latin typeface="+mj-lt"/>
              </a:rPr>
              <a:t>ПОЧВЫ</a:t>
            </a:r>
            <a:endParaRPr lang="ru-RU" sz="360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Picture 2" descr="C:\Users\ASUS\Desktop\Рис.3 Почвенная карта Курской области.png"/>
          <p:cNvPicPr>
            <a:picLocks noChangeAspect="1" noChangeArrowheads="1"/>
          </p:cNvPicPr>
          <p:nvPr/>
        </p:nvPicPr>
        <p:blipFill>
          <a:blip r:embed="rId2" cstate="print"/>
          <a:srcRect l="47388" t="51896" r="22794" b="19897"/>
          <a:stretch>
            <a:fillRect/>
          </a:stretch>
        </p:blipFill>
        <p:spPr bwMode="auto">
          <a:xfrm>
            <a:off x="323528" y="1268760"/>
            <a:ext cx="5274824" cy="2480345"/>
          </a:xfrm>
          <a:prstGeom prst="rect">
            <a:avLst/>
          </a:prstGeom>
          <a:noFill/>
        </p:spPr>
      </p:pic>
      <p:pic>
        <p:nvPicPr>
          <p:cNvPr id="6" name="Picture 3" descr="C:\Users\ASUS\Desktop\Тема 10. Природные комплексы\Рисунки к теме  10\Рис.4. Почвенная карта.jpg"/>
          <p:cNvPicPr>
            <a:picLocks noChangeAspect="1" noChangeArrowheads="1"/>
          </p:cNvPicPr>
          <p:nvPr/>
        </p:nvPicPr>
        <p:blipFill>
          <a:blip r:embed="rId3" cstate="print"/>
          <a:srcRect l="78878" t="72431" r="4926" b="17673"/>
          <a:stretch>
            <a:fillRect/>
          </a:stretch>
        </p:blipFill>
        <p:spPr bwMode="auto">
          <a:xfrm>
            <a:off x="539552" y="3861048"/>
            <a:ext cx="3707905" cy="936104"/>
          </a:xfrm>
          <a:prstGeom prst="rect">
            <a:avLst/>
          </a:prstGeom>
          <a:noFill/>
        </p:spPr>
      </p:pic>
      <p:pic>
        <p:nvPicPr>
          <p:cNvPr id="9" name="Picture 4" descr="C:\Users\ASUS\Desktop\Я курянин\ПОСОБИЕ\Тема 7. География Козлова Г.В\Рисунки   к Теме 7\Рис.4. А Чернозем.jpg"/>
          <p:cNvPicPr>
            <a:picLocks noChangeAspect="1" noChangeArrowheads="1"/>
          </p:cNvPicPr>
          <p:nvPr/>
        </p:nvPicPr>
        <p:blipFill>
          <a:blip r:embed="rId4" cstate="print"/>
          <a:srcRect l="7871" t="5048" r="19134" b="12712"/>
          <a:stretch>
            <a:fillRect/>
          </a:stretch>
        </p:blipFill>
        <p:spPr bwMode="auto">
          <a:xfrm>
            <a:off x="5508104" y="476672"/>
            <a:ext cx="158417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29051" t="24424" r="31655" b="28554"/>
          <a:stretch>
            <a:fillRect/>
          </a:stretch>
        </p:blipFill>
        <p:spPr bwMode="auto">
          <a:xfrm>
            <a:off x="4967536" y="4152122"/>
            <a:ext cx="4176464" cy="2705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23528" y="53012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+mj-lt"/>
              </a:rPr>
              <a:t>Сильно смытые перегнойно-карбонатные почвы склона балки</a:t>
            </a:r>
            <a:endParaRPr lang="ru-RU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2320" y="242088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Чернозем типичный</a:t>
            </a:r>
            <a:endParaRPr lang="ru-RU" b="1" dirty="0"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3333CC"/>
                </a:solidFill>
                <a:latin typeface="+mj-lt"/>
              </a:rPr>
              <a:t>РАСТИТЕЛЬНОСТЬ</a:t>
            </a:r>
            <a:endParaRPr lang="ru-RU" sz="360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122" name="Picture 2" descr="http://zapoved-kursk.ru/assets/images/news-2014/2014-01-29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248472" cy="2389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4" descr="https://flo.discus-club.ru/images/stories/dekorativnye-kustarniki/volcheyagodnik/volcheyagodnik7.jpg"/>
          <p:cNvPicPr>
            <a:picLocks noChangeAspect="1" noChangeArrowheads="1"/>
          </p:cNvPicPr>
          <p:nvPr/>
        </p:nvPicPr>
        <p:blipFill>
          <a:blip r:embed="rId3" cstate="print"/>
          <a:srcRect l="10909" t="9697" b="7879"/>
          <a:stretch>
            <a:fillRect/>
          </a:stretch>
        </p:blipFill>
        <p:spPr bwMode="auto">
          <a:xfrm>
            <a:off x="5220071" y="1118866"/>
            <a:ext cx="3121759" cy="2166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http://zapoved-kursk.ru/assets/images/o-zapovednike/uchastok-bukreev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005064"/>
            <a:ext cx="3816424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251520" y="328498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+mj-lt"/>
              </a:rPr>
              <a:t>Букреевы</a:t>
            </a:r>
            <a:r>
              <a:rPr lang="ru-RU" sz="1400" b="1" dirty="0" smtClean="0">
                <a:latin typeface="+mj-lt"/>
              </a:rPr>
              <a:t> Бармы массовое цветение волчеягодника Юлии</a:t>
            </a:r>
            <a:endParaRPr lang="ru-RU" sz="14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0192" y="3284984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+mj-lt"/>
              </a:rPr>
              <a:t>Волчеягодник Юлии</a:t>
            </a:r>
            <a:endParaRPr lang="ru-RU" sz="14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7624" y="6519446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Ковыль красивейший</a:t>
            </a:r>
            <a:endParaRPr lang="ru-RU" sz="16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2080" y="6381328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Ковыль перистый</a:t>
            </a:r>
            <a:endParaRPr lang="ru-RU" sz="1600" b="1" dirty="0">
              <a:latin typeface="+mj-lt"/>
            </a:endParaRPr>
          </a:p>
        </p:txBody>
      </p:sp>
      <p:pic>
        <p:nvPicPr>
          <p:cNvPr id="12" name="Picture 2" descr="C:\Users\ASUS\Desktop\ГОршечое\Изумрудная сеть\Ковыль красивийший.jpg"/>
          <p:cNvPicPr>
            <a:picLocks noChangeAspect="1" noChangeArrowheads="1"/>
          </p:cNvPicPr>
          <p:nvPr/>
        </p:nvPicPr>
        <p:blipFill>
          <a:blip r:embed="rId5" cstate="print"/>
          <a:srcRect r="27143"/>
          <a:stretch>
            <a:fillRect/>
          </a:stretch>
        </p:blipFill>
        <p:spPr bwMode="auto">
          <a:xfrm>
            <a:off x="395536" y="4221088"/>
            <a:ext cx="3816424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2" descr="http://dddkursk.ru/image/planet/002764.1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2636912"/>
            <a:ext cx="3070885" cy="2232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5868144" y="3645024"/>
            <a:ext cx="327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+mj-lt"/>
              </a:rPr>
              <a:t>Проломник</a:t>
            </a:r>
            <a:r>
              <a:rPr lang="ru-RU" sz="1400" b="1" dirty="0" smtClean="0">
                <a:latin typeface="+mj-lt"/>
              </a:rPr>
              <a:t> </a:t>
            </a:r>
            <a:r>
              <a:rPr lang="ru-RU" sz="1400" b="1" dirty="0" err="1" smtClean="0">
                <a:latin typeface="+mj-lt"/>
              </a:rPr>
              <a:t>Козо-Полянского</a:t>
            </a:r>
            <a:endParaRPr lang="ru-RU" sz="1400" b="1"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63408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3333CC"/>
                </a:solidFill>
                <a:latin typeface="+mj-lt"/>
              </a:rPr>
              <a:t>РАСТИТЕЛЬНОСТЬ</a:t>
            </a:r>
            <a:endParaRPr lang="ru-RU" sz="3200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" name="Picture 2" descr="https://pdnr.ru/studopedianet/baza19/4212810359234.files/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1284" y="4005064"/>
            <a:ext cx="3559188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C:\Users\ASUS\Desktop\ГОршечое\Балка Сурки\Сурок\Рябчик шахмат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05064"/>
            <a:ext cx="3096344" cy="2304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D:\Курская обл\ГОршечое\Изумрудная сеть\Береза преземист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08720"/>
            <a:ext cx="3888432" cy="2915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D:\Курская обл\ГОршечое\Изумрудная сеть\изильник алаунский.jpg"/>
          <p:cNvPicPr>
            <a:picLocks noChangeAspect="1" noChangeArrowheads="1"/>
          </p:cNvPicPr>
          <p:nvPr/>
        </p:nvPicPr>
        <p:blipFill>
          <a:blip r:embed="rId5" cstate="print"/>
          <a:srcRect b="16470"/>
          <a:stretch>
            <a:fillRect/>
          </a:stretch>
        </p:blipFill>
        <p:spPr bwMode="auto">
          <a:xfrm>
            <a:off x="4860032" y="1268760"/>
            <a:ext cx="4018731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" descr="C:\Users\ASUS\Desktop\ГОршечое\Изумрудная сеть\Брандушка.jpg"/>
          <p:cNvPicPr>
            <a:picLocks noChangeAspect="1" noChangeArrowheads="1"/>
          </p:cNvPicPr>
          <p:nvPr/>
        </p:nvPicPr>
        <p:blipFill>
          <a:blip r:embed="rId6" cstate="print"/>
          <a:srcRect l="22000" t="17745" r="28462" b="17709"/>
          <a:stretch>
            <a:fillRect/>
          </a:stretch>
        </p:blipFill>
        <p:spPr bwMode="auto">
          <a:xfrm>
            <a:off x="2771800" y="2780928"/>
            <a:ext cx="3133133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683568" y="3573016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+mj-lt"/>
              </a:rPr>
              <a:t>Береза приземистая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24128" y="350100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Кизильник </a:t>
            </a:r>
            <a:r>
              <a:rPr lang="ru-RU" sz="1400" b="1" dirty="0" err="1" smtClean="0">
                <a:solidFill>
                  <a:schemeClr val="bg1"/>
                </a:solidFill>
                <a:latin typeface="+mj-lt"/>
              </a:rPr>
              <a:t>алаунский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568" y="6525344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+mj-lt"/>
              </a:rPr>
              <a:t>Рябчик шахматный</a:t>
            </a:r>
            <a:endParaRPr lang="ru-RU" sz="1400" b="1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80112" y="648866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+mj-lt"/>
              </a:rPr>
              <a:t>Шеверекия</a:t>
            </a:r>
            <a:r>
              <a:rPr lang="ru-RU" sz="1400" b="1" dirty="0" smtClean="0">
                <a:latin typeface="+mj-lt"/>
              </a:rPr>
              <a:t> подольская</a:t>
            </a:r>
            <a:endParaRPr lang="ru-RU" sz="1400" b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91880" y="566124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+mj-lt"/>
              </a:rPr>
              <a:t>Брандушка</a:t>
            </a:r>
            <a:r>
              <a:rPr lang="ru-RU" sz="1400" b="1" dirty="0" smtClean="0">
                <a:latin typeface="+mj-lt"/>
              </a:rPr>
              <a:t> разноцветная</a:t>
            </a:r>
            <a:endParaRPr lang="ru-RU" sz="1400" b="1" dirty="0"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1084</TotalTime>
  <Words>157</Words>
  <Application>Microsoft Office PowerPoint</Application>
  <PresentationFormat>Экран (4:3)</PresentationFormat>
  <Paragraphs>48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ТЕМА 4. ЮГО-ВОСТОЧНЫЙ (ОСКОЛО-ДОНЕЦКИЙ) ПРИРОДНЫЙ КОМПЛЕКС КУРСКОЙ ОБЛАСТИ</vt:lpstr>
      <vt:lpstr>ПРИРОДНЫЕ КОМПЛЕКСЫ (ПРИРОДНЫЕ РАЙОНЫ)</vt:lpstr>
      <vt:lpstr>ГЕОЛОГИЧЕСКОЕ СТРОЕНИЕ</vt:lpstr>
      <vt:lpstr>РЕЛЬЕФ РАЙОНА</vt:lpstr>
      <vt:lpstr>КЛИМАТ</vt:lpstr>
      <vt:lpstr>ПОВЕРХНОСТНЫЕ ВОДЫ</vt:lpstr>
      <vt:lpstr>ПОЧВЫ</vt:lpstr>
      <vt:lpstr>РАСТИТЕЛЬНОСТЬ</vt:lpstr>
      <vt:lpstr>РАСТИТЕЛЬНОСТЬ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Глаголев</dc:creator>
  <cp:lastModifiedBy>ASUS</cp:lastModifiedBy>
  <cp:revision>22</cp:revision>
  <dcterms:created xsi:type="dcterms:W3CDTF">2023-04-10T08:53:20Z</dcterms:created>
  <dcterms:modified xsi:type="dcterms:W3CDTF">2025-03-09T18:12:10Z</dcterms:modified>
</cp:coreProperties>
</file>