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2"/>
  </p:notesMasterIdLst>
  <p:sldIdLst>
    <p:sldId id="257" r:id="rId2"/>
    <p:sldId id="262" r:id="rId3"/>
    <p:sldId id="263" r:id="rId4"/>
    <p:sldId id="265" r:id="rId5"/>
    <p:sldId id="267" r:id="rId6"/>
    <p:sldId id="268" r:id="rId7"/>
    <p:sldId id="269" r:id="rId8"/>
    <p:sldId id="270" r:id="rId9"/>
    <p:sldId id="271" r:id="rId10"/>
    <p:sldId id="27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2" autoAdjust="0"/>
  </p:normalViewPr>
  <p:slideViewPr>
    <p:cSldViewPr>
      <p:cViewPr varScale="1">
        <p:scale>
          <a:sx n="97" d="100"/>
          <a:sy n="97" d="100"/>
        </p:scale>
        <p:origin x="-114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33412-0622-4EE5-A57E-48D9CCDE5E25}" type="datetimeFigureOut">
              <a:rPr lang="ru-RU" smtClean="0"/>
              <a:t>19.05.2024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7B673-479B-42FB-9622-4849509D36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584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872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096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247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40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886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66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582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337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297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60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840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77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48679"/>
            <a:ext cx="1296144" cy="668537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467544" y="614011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Электронный учебно-методический</a:t>
            </a:r>
            <a:r>
              <a:rPr lang="en-US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комплекс «Я - курянин»</a:t>
            </a:r>
            <a:endParaRPr lang="ru-RU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27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27584" y="3573016"/>
            <a:ext cx="7776864" cy="1728192"/>
          </a:xfrm>
        </p:spPr>
        <p:txBody>
          <a:bodyPr>
            <a:normAutofit fontScale="90000"/>
          </a:bodyPr>
          <a:lstStyle/>
          <a:p>
            <a:r>
              <a:rPr lang="ru-RU" dirty="0"/>
              <a:t>Рельеф Курской области:</a:t>
            </a:r>
            <a:br>
              <a:rPr lang="ru-RU" dirty="0"/>
            </a:br>
            <a:r>
              <a:rPr lang="ru-RU" dirty="0"/>
              <a:t>почему такая неровная наша равнина? </a:t>
            </a:r>
            <a:br>
              <a:rPr lang="ru-RU" dirty="0"/>
            </a:br>
            <a:endParaRPr lang="ru-RU" sz="22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755576" y="1916832"/>
            <a:ext cx="7772400" cy="1500187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Курская область лежит на Восточно-Европейской равнине. </a:t>
            </a:r>
            <a:r>
              <a:rPr lang="ru-RU" dirty="0" smtClean="0">
                <a:solidFill>
                  <a:schemeClr val="tx1"/>
                </a:solidFill>
              </a:rPr>
              <a:t>Но </a:t>
            </a:r>
            <a:r>
              <a:rPr lang="ru-RU" dirty="0">
                <a:solidFill>
                  <a:schemeClr val="tx1"/>
                </a:solidFill>
              </a:rPr>
              <a:t>вот ровной ее трудно назвать: и на карте цветовой фон подсказывает о перепаде высот, да и на местности все время ощущаются спуски и подъемы. Почему на равнине рельеф не ровный? Это связано с тем, что </a:t>
            </a:r>
            <a:r>
              <a:rPr lang="ru-RU" dirty="0" smtClean="0">
                <a:solidFill>
                  <a:schemeClr val="tx1"/>
                </a:solidFill>
              </a:rPr>
              <a:t>рельеф </a:t>
            </a:r>
            <a:r>
              <a:rPr lang="ru-RU" dirty="0">
                <a:solidFill>
                  <a:schemeClr val="tx1"/>
                </a:solidFill>
              </a:rPr>
              <a:t>Курской области создавался в результате взаимодействия многих факторов. Главнейшими из них являются: геологическое строение и геологическое прошлое территории региона, современные климатические условия и хозяйственная деятельность людей.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58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10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372665"/>
              </p:ext>
            </p:extLst>
          </p:nvPr>
        </p:nvGraphicFramePr>
        <p:xfrm>
          <a:off x="899592" y="1556792"/>
          <a:ext cx="7055301" cy="3154680"/>
        </p:xfrm>
        <a:graphic>
          <a:graphicData uri="http://schemas.openxmlformats.org/drawingml/2006/table">
            <a:tbl>
              <a:tblPr firstRow="1" firstCol="1" bandRow="1"/>
              <a:tblGrid>
                <a:gridCol w="1287546"/>
                <a:gridCol w="576775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!?</a:t>
                      </a:r>
                      <a:endParaRPr lang="ru-RU" sz="8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i="1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 каким формам рельефа приурочены самые высокие точки Курской области, а к каким  - самые низкие?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i="1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Какие формы рельефа (из перечисленных в тексте) вы можете наблюдать в той местности, где проживаете?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i="1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Какие формы рельефа создают сложности в использовании земель в сельском хозяйстве?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3499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332656"/>
            <a:ext cx="6120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prstClr val="black"/>
                </a:solidFill>
                <a:latin typeface="Arial Black" panose="020B0A04020102020204" pitchFamily="34" charset="0"/>
              </a:rPr>
              <a:t>Особенности </a:t>
            </a:r>
            <a:r>
              <a:rPr lang="ru-RU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рельефа </a:t>
            </a:r>
          </a:p>
          <a:p>
            <a:pPr lvl="0" algn="ctr"/>
            <a:r>
              <a:rPr lang="ru-RU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и </a:t>
            </a:r>
            <a:r>
              <a:rPr lang="ru-RU" dirty="0">
                <a:solidFill>
                  <a:prstClr val="black"/>
                </a:solidFill>
                <a:latin typeface="Arial Black" panose="020B0A04020102020204" pitchFamily="34" charset="0"/>
              </a:rPr>
              <a:t>условия рельефообразования</a:t>
            </a:r>
          </a:p>
        </p:txBody>
      </p:sp>
      <p:pic>
        <p:nvPicPr>
          <p:cNvPr id="7" name="Picture 2" descr="gry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00" y="1124744"/>
            <a:ext cx="5290697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29153"/>
            <a:ext cx="4171851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652120" y="1674827"/>
            <a:ext cx="325226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Территория Курской области располагается на юго-западных склонах Среднерусской возвышенности, </a:t>
            </a:r>
            <a:r>
              <a:rPr lang="ru-RU" sz="1600" dirty="0" smtClean="0"/>
              <a:t>Восточно-Европейской равнины. 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44016" y="4293096"/>
            <a:ext cx="4572000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Факторы рельефообразования</a:t>
            </a:r>
            <a:r>
              <a:rPr lang="ru-RU" dirty="0" smtClean="0"/>
              <a:t>: </a:t>
            </a:r>
            <a:r>
              <a:rPr lang="ru-RU" sz="1600" dirty="0" smtClean="0"/>
              <a:t>геологическое строение;</a:t>
            </a:r>
          </a:p>
          <a:p>
            <a:r>
              <a:rPr lang="ru-RU" sz="1600" dirty="0" smtClean="0"/>
              <a:t>геологическая история развития территории; </a:t>
            </a:r>
            <a:r>
              <a:rPr lang="ru-RU" sz="1600" dirty="0"/>
              <a:t>региона, современные </a:t>
            </a:r>
            <a:r>
              <a:rPr lang="ru-RU" sz="1600" dirty="0" smtClean="0"/>
              <a:t>климатические;</a:t>
            </a:r>
          </a:p>
          <a:p>
            <a:r>
              <a:rPr lang="ru-RU" sz="1600" dirty="0" smtClean="0"/>
              <a:t>условия, хозяйственная </a:t>
            </a:r>
            <a:r>
              <a:rPr lang="ru-RU" sz="1600" dirty="0"/>
              <a:t>деятельность людей.</a:t>
            </a:r>
          </a:p>
        </p:txBody>
      </p:sp>
    </p:spTree>
    <p:extLst>
      <p:ext uri="{BB962C8B-B14F-4D97-AF65-F5344CB8AC3E}">
        <p14:creationId xmlns:p14="http://schemas.microsoft.com/office/powerpoint/2010/main" val="392727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3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21378"/>
            <a:ext cx="6948264" cy="40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98048"/>
            <a:ext cx="7056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ctr"/>
            <a:r>
              <a:rPr lang="ru-RU" dirty="0">
                <a:solidFill>
                  <a:prstClr val="black"/>
                </a:solidFill>
                <a:latin typeface="Arial Black" panose="020B0A04020102020204" pitchFamily="34" charset="0"/>
              </a:rPr>
              <a:t>Холмисто – увалистый характер рельефа области придает сложно разветвленная сеть речных долин, балок и оврагов 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340982"/>
            <a:ext cx="4732256" cy="2411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948265" y="1556792"/>
            <a:ext cx="20598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Высота поверхности над уровнем моря, в основном, 175-225 м.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52966" y="5731346"/>
            <a:ext cx="3503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Густота эрозионного рассечения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4695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4</a:t>
            </a:fld>
            <a:endParaRPr lang="ru-RU"/>
          </a:p>
        </p:txBody>
      </p:sp>
      <p:pic>
        <p:nvPicPr>
          <p:cNvPr id="3" name="Picture 2" descr="http://nw-geophysics.ru/fresh/media/2013/02/5-razrez_EM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97" y="1554328"/>
            <a:ext cx="5396315" cy="319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638" y="476672"/>
            <a:ext cx="56886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ru-RU" sz="1600" dirty="0"/>
              <a:t>Возвышенный и расчлененный рельеф области определяется, расположением над поднятием кристаллического фундамента Русской равнины (Воронежской антиклизой)</a:t>
            </a:r>
          </a:p>
        </p:txBody>
      </p:sp>
      <p:pic>
        <p:nvPicPr>
          <p:cNvPr id="5" name="Рисунок 4" descr="http://dfl.org.ru/images/structure/2017/Lokoball/RE_Stantsii/BelogorieStenkiIzgoriy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464" y="4149080"/>
            <a:ext cx="4230744" cy="220486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5726270" y="2924944"/>
            <a:ext cx="32639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Из внешних рельефообразующих процессов главная роль принадлежит деятельности текучих вод. </a:t>
            </a:r>
          </a:p>
        </p:txBody>
      </p:sp>
    </p:spTree>
    <p:extLst>
      <p:ext uri="{BB962C8B-B14F-4D97-AF65-F5344CB8AC3E}">
        <p14:creationId xmlns:p14="http://schemas.microsoft.com/office/powerpoint/2010/main" val="616397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5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339752" y="116632"/>
            <a:ext cx="2807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457200" algn="just"/>
            <a:r>
              <a:rPr lang="ru-RU" b="1" dirty="0">
                <a:solidFill>
                  <a:prstClr val="black"/>
                </a:solidFill>
                <a:latin typeface="Arial Black" panose="020B0A04020102020204" pitchFamily="34" charset="0"/>
              </a:rPr>
              <a:t>Формы рельефа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752" y="692696"/>
            <a:ext cx="71825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Рельеф области - долинно-овражно-балочный. Между системами речных долин возвышаются водоразделы.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1948" y="1310554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600" b="1" i="1" dirty="0"/>
              <a:t>Водораздельные гряды</a:t>
            </a:r>
            <a:r>
              <a:rPr lang="ru-RU" sz="1600" dirty="0"/>
              <a:t>. В пределах области выделяется четыре основные водораздельные гряды: </a:t>
            </a:r>
          </a:p>
          <a:p>
            <a:pPr algn="just"/>
            <a:r>
              <a:rPr lang="ru-RU" sz="1600" dirty="0" err="1"/>
              <a:t>Тимско</a:t>
            </a:r>
            <a:r>
              <a:rPr lang="ru-RU" sz="1600" dirty="0"/>
              <a:t> – </a:t>
            </a:r>
            <a:r>
              <a:rPr lang="ru-RU" sz="1600" dirty="0" err="1"/>
              <a:t>Щигровская</a:t>
            </a:r>
            <a:r>
              <a:rPr lang="ru-RU" sz="1600" dirty="0"/>
              <a:t> гряда,  </a:t>
            </a:r>
            <a:r>
              <a:rPr lang="ru-RU" sz="1600" dirty="0" err="1"/>
              <a:t>Фатежско</a:t>
            </a:r>
            <a:r>
              <a:rPr lang="ru-RU" sz="1600" dirty="0"/>
              <a:t>–</a:t>
            </a:r>
            <a:r>
              <a:rPr lang="ru-RU" sz="1600" dirty="0" err="1"/>
              <a:t>Льговская</a:t>
            </a:r>
            <a:r>
              <a:rPr lang="ru-RU" sz="1600" dirty="0"/>
              <a:t> гряда (здесь находится  наивысшая точка области – 274 метра – </a:t>
            </a:r>
            <a:r>
              <a:rPr lang="ru-RU" sz="1600" dirty="0" err="1"/>
              <a:t>Тепловские</a:t>
            </a:r>
            <a:r>
              <a:rPr lang="ru-RU" sz="1600" dirty="0"/>
              <a:t> высоты). </a:t>
            </a:r>
            <a:r>
              <a:rPr lang="ru-RU" sz="1600" dirty="0" err="1"/>
              <a:t>Дмитриевско</a:t>
            </a:r>
            <a:r>
              <a:rPr lang="ru-RU" sz="1600" dirty="0"/>
              <a:t>-Рыльская гряда; Обоянская  гряда</a:t>
            </a:r>
          </a:p>
        </p:txBody>
      </p:sp>
      <p:pic>
        <p:nvPicPr>
          <p:cNvPr id="7" name="Picture 4" descr="https://img1.advisor.travel/510x450px-Memorialnyy_kompleks_Teplovskie_Vysoty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268" y="1628800"/>
            <a:ext cx="4128204" cy="3642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932039" y="5271333"/>
            <a:ext cx="41943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Мемориальный комплекс </a:t>
            </a:r>
            <a:endParaRPr lang="ru-RU" dirty="0" smtClean="0"/>
          </a:p>
          <a:p>
            <a:pPr algn="ctr"/>
            <a:r>
              <a:rPr lang="ru-RU" dirty="0" err="1" smtClean="0"/>
              <a:t>Тепловские</a:t>
            </a:r>
            <a:r>
              <a:rPr lang="ru-RU" dirty="0" smtClean="0"/>
              <a:t> </a:t>
            </a:r>
            <a:r>
              <a:rPr lang="ru-RU" dirty="0"/>
              <a:t>Высоты</a:t>
            </a:r>
          </a:p>
        </p:txBody>
      </p:sp>
      <p:pic>
        <p:nvPicPr>
          <p:cNvPr id="9" name="Picture 2" descr="http://zapoved-kursk.ru/assets/images/o-zapovednike/uchastok-bukreev-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15"/>
          <a:stretch/>
        </p:blipFill>
        <p:spPr bwMode="auto">
          <a:xfrm>
            <a:off x="147267" y="3181761"/>
            <a:ext cx="4468041" cy="274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399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6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915816" y="188640"/>
            <a:ext cx="27490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457200" algn="ctr"/>
            <a:r>
              <a:rPr lang="ru-RU" sz="2400" b="1" i="1" dirty="0">
                <a:solidFill>
                  <a:prstClr val="black"/>
                </a:solidFill>
                <a:latin typeface="Calibri"/>
              </a:rPr>
              <a:t>Речные долины</a:t>
            </a:r>
            <a:endParaRPr lang="ru-RU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2" y="840559"/>
            <a:ext cx="4896544" cy="1183858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5" name="Picture 5" descr="http://p.phgk.ru/b/y/70966/585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1" y="3202154"/>
            <a:ext cx="4241265" cy="280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https://img-fotki.yandex.ru/get/241830/158853448.30/0_16c80f_d0058689_XXXL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004354"/>
            <a:ext cx="4572508" cy="29647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4428492" y="508866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/>
              <a:t>На левобережьях речных долин, реже на правых берегах, выделяются надпойменные террасы.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2044" y="1928801"/>
            <a:ext cx="3805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Части речной долины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5111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7</a:t>
            </a:fld>
            <a:endParaRPr lang="ru-RU"/>
          </a:p>
        </p:txBody>
      </p:sp>
      <p:pic>
        <p:nvPicPr>
          <p:cNvPr id="6147" name="Picture 3" descr="Что Такое Балка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27" y="730558"/>
            <a:ext cx="6010483" cy="3379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Что Такое Балка Фот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54"/>
          <a:stretch>
            <a:fillRect/>
          </a:stretch>
        </p:blipFill>
        <p:spPr bwMode="auto">
          <a:xfrm>
            <a:off x="3779910" y="3356992"/>
            <a:ext cx="5223131" cy="328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294386"/>
            <a:ext cx="66247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Овраги и балки – главные формы рельефа Курской области </a:t>
            </a:r>
          </a:p>
        </p:txBody>
      </p:sp>
    </p:spTree>
    <p:extLst>
      <p:ext uri="{BB962C8B-B14F-4D97-AF65-F5344CB8AC3E}">
        <p14:creationId xmlns:p14="http://schemas.microsoft.com/office/powerpoint/2010/main" val="1566134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8</a:t>
            </a:fld>
            <a:endParaRPr lang="ru-RU"/>
          </a:p>
        </p:txBody>
      </p:sp>
      <p:pic>
        <p:nvPicPr>
          <p:cNvPr id="7170" name="Picture 2" descr="kungurskaya_ledenaya_peshera_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4300" y="106854625"/>
            <a:ext cx="9393238" cy="622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kungurskaya_ledenaya_peshera_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5528" y="109176198"/>
            <a:ext cx="6944966" cy="4605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http://wikiway.com/upload/hl-photo/4de/0fd/kungurskaya_ledenaya_peshera_1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4536504" cy="28803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79512" y="3720618"/>
            <a:ext cx="396044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Карстовый рельеф</a:t>
            </a:r>
            <a:r>
              <a:rPr lang="ru-RU" sz="1600" dirty="0"/>
              <a:t>. В результате растворения грунтовыми водами карбонатных пород — мела и мергеля, мощность которых от 100 м до 200 м., создаются подземные пустоты. Их свод может обваливаться, и тогда на поверхности и образуется округлый провал, или карстовая воронка.</a:t>
            </a:r>
          </a:p>
        </p:txBody>
      </p:sp>
      <p:pic>
        <p:nvPicPr>
          <p:cNvPr id="7" name="Рисунок 6" descr="https://img-fotki.yandex.ru/get/6502/39927034.28/0_a1173_630cfca_XXXL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334448"/>
            <a:ext cx="4680520" cy="275884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4860032" y="1844824"/>
            <a:ext cx="40437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Степные блюдца </a:t>
            </a:r>
            <a:r>
              <a:rPr lang="ru-RU" sz="1600" dirty="0"/>
              <a:t>- это округлые или слегка овальные, неглубокие </a:t>
            </a:r>
            <a:r>
              <a:rPr lang="ru-RU" sz="1600" dirty="0" err="1"/>
              <a:t>западинки</a:t>
            </a:r>
            <a:r>
              <a:rPr lang="ru-RU" sz="1600" dirty="0"/>
              <a:t>. Особенно заметны они весной, когда, превращаются в небольшие озерки и летом, выделяясь более сочной и зеленой растительностью</a:t>
            </a:r>
          </a:p>
        </p:txBody>
      </p:sp>
    </p:spTree>
    <p:extLst>
      <p:ext uri="{BB962C8B-B14F-4D97-AF65-F5344CB8AC3E}">
        <p14:creationId xmlns:p14="http://schemas.microsoft.com/office/powerpoint/2010/main" val="3410158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9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4" t="8198" r="-1416" b="-8198"/>
          <a:stretch/>
        </p:blipFill>
        <p:spPr bwMode="auto">
          <a:xfrm>
            <a:off x="107504" y="759608"/>
            <a:ext cx="7641910" cy="3837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0052" y="116632"/>
            <a:ext cx="67702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Оползни представлены </a:t>
            </a:r>
            <a:r>
              <a:rPr lang="ru-RU" dirty="0"/>
              <a:t>на крутых правобережьях речных долин, в местах подмыва берегов на поймах рек, в балках и оврагах. </a:t>
            </a:r>
          </a:p>
        </p:txBody>
      </p:sp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640" y="2511604"/>
            <a:ext cx="3240360" cy="208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 descr="https://cdn.novayaepoxa.com/files/uploads/2018/07/102448326_dino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591709"/>
            <a:ext cx="3718842" cy="209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375708" y="5373216"/>
            <a:ext cx="2592288" cy="81570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Оползни открывают палеонтологические находки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2801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</TotalTime>
  <Words>429</Words>
  <Application>Microsoft Office PowerPoint</Application>
  <PresentationFormat>Экран (4:3)</PresentationFormat>
  <Paragraphs>43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Рельеф Курской области: почему такая неровная наша равнина?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Глаголев</dc:creator>
  <cp:lastModifiedBy>RePack by Diakov</cp:lastModifiedBy>
  <cp:revision>16</cp:revision>
  <dcterms:created xsi:type="dcterms:W3CDTF">2023-04-10T08:53:20Z</dcterms:created>
  <dcterms:modified xsi:type="dcterms:W3CDTF">2024-05-19T15:22:13Z</dcterms:modified>
</cp:coreProperties>
</file>