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2"/>
  </p:notesMasterIdLst>
  <p:sldIdLst>
    <p:sldId id="257" r:id="rId2"/>
    <p:sldId id="262" r:id="rId3"/>
    <p:sldId id="266" r:id="rId4"/>
    <p:sldId id="267" r:id="rId5"/>
    <p:sldId id="268" r:id="rId6"/>
    <p:sldId id="270" r:id="rId7"/>
    <p:sldId id="269" r:id="rId8"/>
    <p:sldId id="271" r:id="rId9"/>
    <p:sldId id="272" r:id="rId10"/>
    <p:sldId id="273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2" autoAdjust="0"/>
  </p:normalViewPr>
  <p:slideViewPr>
    <p:cSldViewPr>
      <p:cViewPr>
        <p:scale>
          <a:sx n="50" d="100"/>
          <a:sy n="50" d="100"/>
        </p:scale>
        <p:origin x="-1122" y="-5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C33412-0622-4EE5-A57E-48D9CCDE5E25}" type="datetimeFigureOut">
              <a:rPr lang="ru-RU" smtClean="0"/>
              <a:pPr/>
              <a:t>24.05.2024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7B673-479B-42FB-9622-4849509D36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24584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7872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1096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4247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7740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22886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186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8582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89337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2297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460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1840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277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48679"/>
            <a:ext cx="1296144" cy="668537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467544" y="61401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Электронный учебно-методический</a:t>
            </a:r>
            <a: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комплекс «Я - курянин»</a:t>
            </a:r>
            <a:endParaRPr lang="ru-RU" sz="9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42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27584" y="3501008"/>
            <a:ext cx="7772400" cy="1362075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3333CC"/>
                </a:solidFill>
                <a:latin typeface="+mj-lt"/>
              </a:rPr>
              <a:t>ТЕМА 2. ЮГО-ВОСТОЧНЫЙ</a:t>
            </a:r>
            <a:br>
              <a:rPr lang="ru-RU" sz="3200" dirty="0" smtClean="0">
                <a:solidFill>
                  <a:srgbClr val="3333CC"/>
                </a:solidFill>
                <a:latin typeface="+mj-lt"/>
              </a:rPr>
            </a:br>
            <a:r>
              <a:rPr lang="ru-RU" sz="3200" dirty="0" smtClean="0">
                <a:solidFill>
                  <a:srgbClr val="3333CC"/>
                </a:solidFill>
                <a:latin typeface="+mj-lt"/>
              </a:rPr>
              <a:t>(СУДЖАНСКИЙ) ПРИРОДНЫЙ КОМПЛЕКС КУРСКОЙ ОБЛАСТИ</a:t>
            </a:r>
            <a:endParaRPr lang="ru-RU" sz="3200" dirty="0">
              <a:solidFill>
                <a:srgbClr val="3333CC"/>
              </a:solidFill>
              <a:latin typeface="+mj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1115616" y="1700808"/>
            <a:ext cx="6370984" cy="1728192"/>
          </a:xfrm>
        </p:spPr>
        <p:txBody>
          <a:bodyPr>
            <a:normAutofit/>
          </a:bodyPr>
          <a:lstStyle/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+mj-lt"/>
              </a:rPr>
              <a:t>Юго-западный (</a:t>
            </a:r>
            <a:r>
              <a:rPr lang="ru-RU" sz="1200" b="1" dirty="0" err="1" smtClean="0">
                <a:solidFill>
                  <a:schemeClr val="tx1"/>
                </a:solidFill>
                <a:latin typeface="+mj-lt"/>
              </a:rPr>
              <a:t>Суджанский</a:t>
            </a:r>
            <a:r>
              <a:rPr lang="ru-RU" sz="1200" b="1" dirty="0" smtClean="0">
                <a:solidFill>
                  <a:schemeClr val="tx1"/>
                </a:solidFill>
                <a:latin typeface="+mj-lt"/>
              </a:rPr>
              <a:t>) природно-территориальный комплекс характеризуется мощной толщей осадочных пород мелового возраста, преобладанием в рельефе  плоских и увалистых поверхностей водораздельных пространств  с выщелоченными и типичными  черноземами, и разнотравно-луговой растительностью.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2758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5612" t="10555" r="7959" b="21550"/>
          <a:stretch>
            <a:fillRect/>
          </a:stretch>
        </p:blipFill>
        <p:spPr bwMode="auto">
          <a:xfrm>
            <a:off x="611560" y="1772816"/>
            <a:ext cx="813690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483768" y="332656"/>
            <a:ext cx="230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+mj-lt"/>
              </a:rPr>
              <a:t>???</a:t>
            </a:r>
            <a:endParaRPr lang="ru-RU" sz="60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0"/>
            <a:ext cx="8291264" cy="121014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3333CC"/>
                </a:solidFill>
                <a:latin typeface="+mj-lt"/>
              </a:rPr>
              <a:t>ПРИРОДНЫЕ КОМПЛЕКСЫ (ПРИРОДНЫЕ РАЙОНЫ)</a:t>
            </a:r>
            <a:endParaRPr lang="ru-RU" sz="3200" b="1" dirty="0">
              <a:solidFill>
                <a:srgbClr val="3333CC"/>
              </a:solidFill>
              <a:latin typeface="+mj-l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1026" name="Picture 2" descr="C:\Users\ASUS\Desktop\Тема 10. Природные комплексы\Рисунки к теме  10\Рис.1 Природные районы.jpg"/>
          <p:cNvPicPr>
            <a:picLocks noChangeAspect="1" noChangeArrowheads="1"/>
          </p:cNvPicPr>
          <p:nvPr/>
        </p:nvPicPr>
        <p:blipFill>
          <a:blip r:embed="rId2" cstate="print"/>
          <a:srcRect l="6114" t="3160" r="8291" b="8813"/>
          <a:stretch>
            <a:fillRect/>
          </a:stretch>
        </p:blipFill>
        <p:spPr bwMode="auto">
          <a:xfrm>
            <a:off x="251520" y="1484784"/>
            <a:ext cx="8280919" cy="4680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2727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70609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3333CC"/>
                </a:solidFill>
                <a:latin typeface="+mj-lt"/>
              </a:rPr>
              <a:t>ГЕОЛОГИЧЕСКОЕ СТРОЕНИЕ</a:t>
            </a:r>
            <a:endParaRPr lang="ru-RU" sz="3600" b="1" dirty="0">
              <a:solidFill>
                <a:srgbClr val="3333CC"/>
              </a:solidFill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3074" name="Picture 2" descr="C:\Users\ASUS\Desktop\Курянин  9-10 класс\7 класс\img988 — копия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37327"/>
            <a:ext cx="4824536" cy="2488449"/>
          </a:xfrm>
          <a:prstGeom prst="rect">
            <a:avLst/>
          </a:prstGeom>
          <a:noFill/>
        </p:spPr>
      </p:pic>
      <p:pic>
        <p:nvPicPr>
          <p:cNvPr id="7" name="Picture 2" descr="C:\Users\ASUS\Desktop\Курянин  9-10 класс\7 класс\условные о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124744"/>
            <a:ext cx="2717638" cy="3312368"/>
          </a:xfrm>
          <a:prstGeom prst="rect">
            <a:avLst/>
          </a:prstGeom>
          <a:noFill/>
        </p:spPr>
      </p:pic>
      <p:pic>
        <p:nvPicPr>
          <p:cNvPr id="8" name="Picture 3" descr="C:\Users\ASUS\Desktop\Я курянин\!!!!Я КУРЯНИН   6 класс\Тема 10. География Козлова Г.В\Рисунки к теме  10\Рис.7. Валуны пинесенные леднико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534998"/>
            <a:ext cx="3233399" cy="21345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95536" y="3933056"/>
            <a:ext cx="3569468" cy="2676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115616" y="623731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+mj-lt"/>
              </a:rPr>
              <a:t>Меловой карьер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6096" y="638132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+mj-lt"/>
              </a:rPr>
              <a:t>Морена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3333CC"/>
                </a:solidFill>
                <a:latin typeface="+mj-lt"/>
              </a:rPr>
              <a:t>РЕЛЬЕФ</a:t>
            </a:r>
            <a:endParaRPr lang="ru-RU" b="1" dirty="0">
              <a:solidFill>
                <a:srgbClr val="3333CC"/>
              </a:solidFill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6" name="Picture 3" descr="C:\Users\ASUS\Desktop\Рис.1 Природные районы.jpg"/>
          <p:cNvPicPr>
            <a:picLocks noChangeAspect="1" noChangeArrowheads="1"/>
          </p:cNvPicPr>
          <p:nvPr/>
        </p:nvPicPr>
        <p:blipFill>
          <a:blip r:embed="rId2" cstate="print"/>
          <a:srcRect l="12079" t="43683" r="39956" b="13815"/>
          <a:stretch>
            <a:fillRect/>
          </a:stretch>
        </p:blipFill>
        <p:spPr bwMode="auto">
          <a:xfrm>
            <a:off x="251520" y="1340768"/>
            <a:ext cx="5040560" cy="2448272"/>
          </a:xfrm>
          <a:prstGeom prst="rect">
            <a:avLst/>
          </a:prstGeom>
          <a:noFill/>
        </p:spPr>
      </p:pic>
      <p:pic>
        <p:nvPicPr>
          <p:cNvPr id="7" name="Picture 2" descr="C:\Users\ASUS\Desktop\Я курянин\!!!!Я КУРЯНИН   6 класс\Тема 10. География Козлова Г.В\Рисунки к теме  10\Рис.6 .Правый берег р.Псе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340768"/>
            <a:ext cx="3259999" cy="21094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Содержимое 3" descr="D:\Песчанное июнь16\P1420084.JPG"/>
          <p:cNvPicPr>
            <a:picLocks noGrp="1"/>
          </p:cNvPicPr>
          <p:nvPr>
            <p:ph idx="1"/>
          </p:nvPr>
        </p:nvPicPr>
        <p:blipFill>
          <a:blip r:embed="rId4" cstate="print"/>
          <a:srcRect t="17310" b="26123"/>
          <a:stretch>
            <a:fillRect/>
          </a:stretch>
        </p:blipFill>
        <p:spPr>
          <a:xfrm>
            <a:off x="251520" y="3933056"/>
            <a:ext cx="4464496" cy="2560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 descr="C:\Users\ASUS\Desktop\Без названия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932040" y="3645024"/>
            <a:ext cx="3913064" cy="3010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5796136" y="314096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+mj-lt"/>
              </a:rPr>
              <a:t>Речная долина </a:t>
            </a:r>
            <a:r>
              <a:rPr lang="ru-RU" b="1" dirty="0" err="1" smtClean="0">
                <a:solidFill>
                  <a:schemeClr val="bg1"/>
                </a:solidFill>
                <a:latin typeface="+mj-lt"/>
              </a:rPr>
              <a:t>р.Псел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5616" y="616530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+mj-lt"/>
              </a:rPr>
              <a:t>Балка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48064" y="6021288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+mj-lt"/>
              </a:rPr>
              <a:t>Овражно-балочный  рельеф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85010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3333CC"/>
                </a:solidFill>
                <a:latin typeface="+mj-lt"/>
              </a:rPr>
              <a:t>КЛИМАТ</a:t>
            </a:r>
            <a:endParaRPr lang="ru-RU" sz="3600" b="1" dirty="0">
              <a:solidFill>
                <a:srgbClr val="3333CC"/>
              </a:solidFill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7" name="Picture 2" descr="C:\Users\ASUS\Desktop\Рис.2 Климатическая карта (1).jpg"/>
          <p:cNvPicPr>
            <a:picLocks noChangeAspect="1" noChangeArrowheads="1"/>
          </p:cNvPicPr>
          <p:nvPr/>
        </p:nvPicPr>
        <p:blipFill>
          <a:blip r:embed="rId2" cstate="print"/>
          <a:srcRect l="3793" t="39534" r="37014" b="12624"/>
          <a:stretch>
            <a:fillRect/>
          </a:stretch>
        </p:blipFill>
        <p:spPr bwMode="auto">
          <a:xfrm>
            <a:off x="179512" y="1124744"/>
            <a:ext cx="5616624" cy="2851517"/>
          </a:xfrm>
          <a:prstGeom prst="rect">
            <a:avLst/>
          </a:prstGeom>
          <a:noFill/>
        </p:spPr>
      </p:pic>
      <p:pic>
        <p:nvPicPr>
          <p:cNvPr id="8" name="Picture 2" descr="C:\Users\ASUS\Desktop\Рис.2 Климатическая карта (1).jpg"/>
          <p:cNvPicPr>
            <a:picLocks noChangeAspect="1" noChangeArrowheads="1"/>
          </p:cNvPicPr>
          <p:nvPr/>
        </p:nvPicPr>
        <p:blipFill>
          <a:blip r:embed="rId3" cstate="print"/>
          <a:srcRect l="5814" t="94851" r="75775" b="664"/>
          <a:stretch>
            <a:fillRect/>
          </a:stretch>
        </p:blipFill>
        <p:spPr bwMode="auto">
          <a:xfrm>
            <a:off x="323528" y="3356992"/>
            <a:ext cx="1620688" cy="540229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28498" t="29156" r="3430" b="11782"/>
          <a:stretch>
            <a:fillRect/>
          </a:stretch>
        </p:blipFill>
        <p:spPr bwMode="auto">
          <a:xfrm>
            <a:off x="539552" y="3933056"/>
            <a:ext cx="4392488" cy="2142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 l="61622" t="11610" r="1851" b="34250"/>
          <a:stretch>
            <a:fillRect/>
          </a:stretch>
        </p:blipFill>
        <p:spPr bwMode="auto">
          <a:xfrm>
            <a:off x="5903640" y="1340768"/>
            <a:ext cx="3240360" cy="27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/>
          <a:srcRect l="24299" t="21282" r="46402" b="35290"/>
          <a:stretch>
            <a:fillRect/>
          </a:stretch>
        </p:blipFill>
        <p:spPr bwMode="auto">
          <a:xfrm>
            <a:off x="5724128" y="4077071"/>
            <a:ext cx="3168352" cy="264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131840" y="6165304"/>
            <a:ext cx="5688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j-lt"/>
              </a:rPr>
              <a:t>Данные по метеостанции г. Рыльск </a:t>
            </a:r>
            <a:endParaRPr lang="ru-RU" sz="2000" b="1" dirty="0">
              <a:latin typeface="+mj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6779096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3333CC"/>
                </a:solidFill>
                <a:latin typeface="+mj-lt"/>
              </a:rPr>
              <a:t>ПОВЕРХНОСТНЫЕ ВОДЫ</a:t>
            </a:r>
            <a:endParaRPr lang="ru-RU" sz="3600" b="1" dirty="0">
              <a:solidFill>
                <a:srgbClr val="3333CC"/>
              </a:solidFill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163"/>
          <a:stretch/>
        </p:blipFill>
        <p:spPr bwMode="auto">
          <a:xfrm>
            <a:off x="251520" y="1124744"/>
            <a:ext cx="3480928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 cstate="print"/>
          <a:srcRect l="10515" t="22266" r="34141" b="17688"/>
          <a:stretch>
            <a:fillRect/>
          </a:stretch>
        </p:blipFill>
        <p:spPr bwMode="auto">
          <a:xfrm>
            <a:off x="179512" y="4437112"/>
            <a:ext cx="3096344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2" descr="http://www.dddkursk.ru/image/new/004632.2.jpg?201306162149"/>
          <p:cNvPicPr>
            <a:picLocks noChangeAspect="1" noChangeArrowheads="1"/>
          </p:cNvPicPr>
          <p:nvPr/>
        </p:nvPicPr>
        <p:blipFill>
          <a:blip r:embed="rId4" cstate="print"/>
          <a:srcRect b="19533"/>
          <a:stretch>
            <a:fillRect/>
          </a:stretch>
        </p:blipFill>
        <p:spPr bwMode="auto">
          <a:xfrm>
            <a:off x="5364056" y="1916832"/>
            <a:ext cx="3779944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4" name="Picture 4" descr="http://panoramio.geolocated.org/large/1224807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4365104"/>
            <a:ext cx="3344888" cy="2209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043608" y="328498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+mj-lt"/>
              </a:rPr>
              <a:t>р. </a:t>
            </a:r>
            <a:r>
              <a:rPr lang="ru-RU" b="1" dirty="0" err="1" smtClean="0">
                <a:solidFill>
                  <a:schemeClr val="bg1"/>
                </a:solidFill>
                <a:latin typeface="+mj-lt"/>
              </a:rPr>
              <a:t>Псел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9552" y="6488668"/>
            <a:ext cx="2875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j-lt"/>
              </a:rPr>
              <a:t>Пруд охладитель КАЭС</a:t>
            </a:r>
            <a:endParaRPr lang="ru-RU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88224" y="648866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+mj-lt"/>
              </a:rPr>
              <a:t>о.Желтое</a:t>
            </a:r>
            <a:endParaRPr lang="ru-RU" b="1" dirty="0">
              <a:latin typeface="+mj-lt"/>
            </a:endParaRPr>
          </a:p>
        </p:txBody>
      </p:sp>
      <p:pic>
        <p:nvPicPr>
          <p:cNvPr id="18" name="Picture 2" descr="https://i.ytimg.com/vi/9i9sirCIhPQ/maxresdefault.jpg?sqp=-oaymwEmCIAKENAF8quKqQMa8AEB-AHUBoAC4AOKAgwIABABGBMgYCh_MA8=&amp;rs=AOn4CLDrO2kiuWNQ4P08TMTSHm3g61nH5w"/>
          <p:cNvPicPr>
            <a:picLocks noChangeAspect="1" noChangeArrowheads="1"/>
          </p:cNvPicPr>
          <p:nvPr/>
        </p:nvPicPr>
        <p:blipFill>
          <a:blip r:embed="rId6" cstate="print"/>
          <a:srcRect l="4767" t="5085" b="16949"/>
          <a:stretch>
            <a:fillRect/>
          </a:stretch>
        </p:blipFill>
        <p:spPr bwMode="auto">
          <a:xfrm>
            <a:off x="2051720" y="3284984"/>
            <a:ext cx="4020563" cy="22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5" descr="https://pibig.info/uploads/posts/2022-12/1670381928_21-pibig-info-p-ozero-klyukvennoe-instagram-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836712"/>
            <a:ext cx="3168352" cy="2113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6228184" y="393305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+mj-lt"/>
              </a:rPr>
              <a:t>о.Клюквенное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99992" y="256490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+mj-lt"/>
              </a:rPr>
              <a:t>о.Клюквенное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77809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3333CC"/>
                </a:solidFill>
                <a:latin typeface="+mj-lt"/>
              </a:rPr>
              <a:t>ПОЧВЫ</a:t>
            </a:r>
            <a:endParaRPr lang="ru-RU" sz="3600" b="1" dirty="0">
              <a:solidFill>
                <a:srgbClr val="3333CC"/>
              </a:solidFill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6" name="Picture 2" descr="C:\Users\ASUS\Desktop\Рис.3 Почвенная карта Курской области.png"/>
          <p:cNvPicPr>
            <a:picLocks noChangeAspect="1" noChangeArrowheads="1"/>
          </p:cNvPicPr>
          <p:nvPr/>
        </p:nvPicPr>
        <p:blipFill>
          <a:blip r:embed="rId2" cstate="print"/>
          <a:srcRect l="3698" t="44311" r="49990"/>
          <a:stretch>
            <a:fillRect/>
          </a:stretch>
        </p:blipFill>
        <p:spPr bwMode="auto">
          <a:xfrm>
            <a:off x="1619672" y="1196752"/>
            <a:ext cx="4896544" cy="2448272"/>
          </a:xfrm>
          <a:prstGeom prst="rect">
            <a:avLst/>
          </a:prstGeom>
          <a:noFill/>
        </p:spPr>
      </p:pic>
      <p:pic>
        <p:nvPicPr>
          <p:cNvPr id="7" name="Picture 4" descr="C:\Users\ASUS\Desktop\Я курянин\ПОСОБИЕ\Тема 7. География Козлова Г.В\Рисунки   к Теме 7\Рис.4. А Чернозем.jpg"/>
          <p:cNvPicPr>
            <a:picLocks noChangeAspect="1" noChangeArrowheads="1"/>
          </p:cNvPicPr>
          <p:nvPr/>
        </p:nvPicPr>
        <p:blipFill>
          <a:blip r:embed="rId3" cstate="print"/>
          <a:srcRect l="7871" t="5048" r="12498" b="6612"/>
          <a:stretch>
            <a:fillRect/>
          </a:stretch>
        </p:blipFill>
        <p:spPr bwMode="auto">
          <a:xfrm>
            <a:off x="6876256" y="1484784"/>
            <a:ext cx="1944216" cy="4002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C:\Users\ASUS\Desktop\Тема 10. Природные комплексы\Рисунки к теме  10\Рис.4. Почвенная карта.jpg"/>
          <p:cNvPicPr>
            <a:picLocks noChangeAspect="1" noChangeArrowheads="1"/>
          </p:cNvPicPr>
          <p:nvPr/>
        </p:nvPicPr>
        <p:blipFill>
          <a:blip r:embed="rId4" cstate="print"/>
          <a:srcRect l="78878" t="59707" r="5243" b="17673"/>
          <a:stretch>
            <a:fillRect/>
          </a:stretch>
        </p:blipFill>
        <p:spPr bwMode="auto">
          <a:xfrm>
            <a:off x="3779912" y="3573016"/>
            <a:ext cx="2952328" cy="1722191"/>
          </a:xfrm>
          <a:prstGeom prst="rect">
            <a:avLst/>
          </a:prstGeom>
          <a:noFill/>
        </p:spPr>
      </p:pic>
      <p:pic>
        <p:nvPicPr>
          <p:cNvPr id="9" name="Picture 2" descr="https://zemlya-grunt.ru/images/cache/d5gw7qlxsamcps9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212976"/>
            <a:ext cx="2959834" cy="2260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7092280" y="57332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j-lt"/>
              </a:rPr>
              <a:t>Чернозем</a:t>
            </a:r>
            <a:endParaRPr lang="ru-RU" b="1" dirty="0"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6" name="Picture 2" descr="C:\Users\ASUS\Desktop\P1420036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3789919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3333CC"/>
                </a:solidFill>
                <a:latin typeface="+mj-lt"/>
              </a:rPr>
              <a:t>РАСТИТЕЛЬНОСТЬ</a:t>
            </a:r>
            <a:endParaRPr lang="ru-RU" sz="3600" b="1" dirty="0">
              <a:solidFill>
                <a:srgbClr val="3333CC"/>
              </a:solidFill>
              <a:latin typeface="+mj-lt"/>
            </a:endParaRPr>
          </a:p>
        </p:txBody>
      </p:sp>
      <p:pic>
        <p:nvPicPr>
          <p:cNvPr id="11" name="Picture 6" descr="https://adventure-travel.ru/assets/galleries/583/74gladiol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05064"/>
            <a:ext cx="3672408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475656" y="342900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+mj-lt"/>
              </a:rPr>
              <a:t>Ковыль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8144" y="350100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  <a:latin typeface="+mj-lt"/>
              </a:rPr>
              <a:t>Зоринские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 болота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79712" y="5013176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971600" y="6211669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j-lt"/>
              </a:rPr>
              <a:t>Шпажник  тонкий (Гладиолус)</a:t>
            </a:r>
            <a:endParaRPr lang="ru-RU" b="1" dirty="0">
              <a:latin typeface="+mj-lt"/>
            </a:endParaRPr>
          </a:p>
        </p:txBody>
      </p:sp>
      <p:pic>
        <p:nvPicPr>
          <p:cNvPr id="3074" name="Picture 2" descr="http://zapoved-kursk.ru/assets/modules/easy2/show.easy2gallery.php?fid=18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268760"/>
            <a:ext cx="3563888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5796136" y="350100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+mj-lt"/>
              </a:rPr>
              <a:t>Пион </a:t>
            </a:r>
            <a:r>
              <a:rPr lang="ru-RU" b="1" dirty="0" err="1" smtClean="0">
                <a:solidFill>
                  <a:schemeClr val="bg1"/>
                </a:solidFill>
                <a:latin typeface="+mj-lt"/>
              </a:rPr>
              <a:t>тонколистный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9" name="Picture 4" descr="https://www.plantarium.ru/dat/plants/0/030/490030_b5b622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077072"/>
            <a:ext cx="2592288" cy="2184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4572000" y="6211669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j-lt"/>
              </a:rPr>
              <a:t>Касатик безлистный (Ирис)</a:t>
            </a:r>
            <a:endParaRPr lang="ru-RU" b="1" dirty="0">
              <a:latin typeface="+mj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3333CC"/>
                </a:solidFill>
                <a:latin typeface="+mj-lt"/>
              </a:rPr>
              <a:t>РАСТИТЕЛЬНОСТЬ</a:t>
            </a:r>
            <a:endParaRPr lang="ru-RU" sz="3200" b="1" dirty="0">
              <a:solidFill>
                <a:srgbClr val="3333CC"/>
              </a:solidFill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24578" name="Picture 2" descr="https://vsegda-pomnim.com/uploads/posts/2022-04/1649530351_2-vsegda-pomnim-com-p-sfagnum-na-bolote-foto-2.jpg"/>
          <p:cNvPicPr>
            <a:picLocks noChangeAspect="1" noChangeArrowheads="1"/>
          </p:cNvPicPr>
          <p:nvPr/>
        </p:nvPicPr>
        <p:blipFill>
          <a:blip r:embed="rId2" cstate="print"/>
          <a:srcRect l="10902" t="30435" r="19550"/>
          <a:stretch>
            <a:fillRect/>
          </a:stretch>
        </p:blipFill>
        <p:spPr bwMode="auto">
          <a:xfrm>
            <a:off x="4788024" y="1268760"/>
            <a:ext cx="3672408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 descr="https://pro-dachnikov.com/uploads/posts/2021-11/1637292878_15-pro-dachnikov-com-p-pushitsa-stroinaya-foto-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293096"/>
            <a:ext cx="2795290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6" descr="https://zelenoe-solnce.ru/image/cache/wp-content/uploads/2020/06/klyukva-ben-lir-ben-lear-sazhentsy-2-crop-800x800.jpg"/>
          <p:cNvPicPr>
            <a:picLocks noChangeAspect="1" noChangeArrowheads="1"/>
          </p:cNvPicPr>
          <p:nvPr/>
        </p:nvPicPr>
        <p:blipFill>
          <a:blip r:embed="rId4" cstate="print"/>
          <a:srcRect t="27022" r="11563"/>
          <a:stretch>
            <a:fillRect/>
          </a:stretch>
        </p:blipFill>
        <p:spPr bwMode="auto">
          <a:xfrm>
            <a:off x="467544" y="1340768"/>
            <a:ext cx="3713555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979712" y="386104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j-lt"/>
              </a:rPr>
              <a:t>Клюква</a:t>
            </a:r>
            <a:endParaRPr lang="ru-RU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08104" y="371703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j-lt"/>
              </a:rPr>
              <a:t>Сфагнум</a:t>
            </a:r>
            <a:endParaRPr lang="ru-RU" b="1" dirty="0">
              <a:latin typeface="+mj-lt"/>
            </a:endParaRPr>
          </a:p>
        </p:txBody>
      </p:sp>
      <p:pic>
        <p:nvPicPr>
          <p:cNvPr id="14" name="Picture 2" descr="C:\Users\ASUS\Desktop\ПОСОБИЕ Я_К\Тема 8. В краю дубрав и золотистых нив\Рисунки к Теме  8\Рис.9. Росянка круглолистная.jpeg"/>
          <p:cNvPicPr>
            <a:picLocks noChangeAspect="1" noChangeArrowheads="1"/>
          </p:cNvPicPr>
          <p:nvPr/>
        </p:nvPicPr>
        <p:blipFill>
          <a:blip r:embed="rId5" cstate="print"/>
          <a:srcRect l="14000" t="2667" r="16000" b="30667"/>
          <a:stretch>
            <a:fillRect/>
          </a:stretch>
        </p:blipFill>
        <p:spPr bwMode="auto">
          <a:xfrm>
            <a:off x="1475656" y="4293096"/>
            <a:ext cx="2880320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2051720" y="6237312"/>
            <a:ext cx="111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+mj-lt"/>
              </a:rPr>
              <a:t>Росянка</a:t>
            </a:r>
            <a:endParaRPr lang="ru-RU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52120" y="623731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j-lt"/>
              </a:rPr>
              <a:t>Пушица</a:t>
            </a:r>
            <a:endParaRPr lang="ru-RU" b="1" dirty="0">
              <a:latin typeface="+mj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930</TotalTime>
  <Words>107</Words>
  <Application>Microsoft Office PowerPoint</Application>
  <PresentationFormat>Экран (4:3)</PresentationFormat>
  <Paragraphs>42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ТЕМА 2. ЮГО-ВОСТОЧНЫЙ (СУДЖАНСКИЙ) ПРИРОДНЫЙ КОМПЛЕКС КУРСКОЙ ОБЛАСТИ</vt:lpstr>
      <vt:lpstr>ПРИРОДНЫЕ КОМПЛЕКСЫ (ПРИРОДНЫЕ РАЙОНЫ)</vt:lpstr>
      <vt:lpstr>ГЕОЛОГИЧЕСКОЕ СТРОЕНИЕ</vt:lpstr>
      <vt:lpstr>РЕЛЬЕФ</vt:lpstr>
      <vt:lpstr>КЛИМАТ</vt:lpstr>
      <vt:lpstr>ПОВЕРХНОСТНЫЕ ВОДЫ</vt:lpstr>
      <vt:lpstr>ПОЧВЫ</vt:lpstr>
      <vt:lpstr>РАСТИТЕЛЬНОСТЬ</vt:lpstr>
      <vt:lpstr>РАСТИТЕЛЬНОСТЬ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Глаголев</dc:creator>
  <cp:lastModifiedBy>ASUS</cp:lastModifiedBy>
  <cp:revision>20</cp:revision>
  <dcterms:created xsi:type="dcterms:W3CDTF">2023-04-10T08:53:20Z</dcterms:created>
  <dcterms:modified xsi:type="dcterms:W3CDTF">2024-05-24T12:27:00Z</dcterms:modified>
</cp:coreProperties>
</file>