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2"/>
  </p:notesMasterIdLst>
  <p:sldIdLst>
    <p:sldId id="257" r:id="rId2"/>
    <p:sldId id="283" r:id="rId3"/>
    <p:sldId id="375" r:id="rId4"/>
    <p:sldId id="290" r:id="rId5"/>
    <p:sldId id="296" r:id="rId6"/>
    <p:sldId id="383" r:id="rId7"/>
    <p:sldId id="298" r:id="rId8"/>
    <p:sldId id="385" r:id="rId9"/>
    <p:sldId id="329" r:id="rId10"/>
    <p:sldId id="316" r:id="rId11"/>
    <p:sldId id="387" r:id="rId12"/>
    <p:sldId id="309" r:id="rId13"/>
    <p:sldId id="389" r:id="rId14"/>
    <p:sldId id="304" r:id="rId15"/>
    <p:sldId id="306" r:id="rId16"/>
    <p:sldId id="318" r:id="rId17"/>
    <p:sldId id="391" r:id="rId18"/>
    <p:sldId id="392" r:id="rId19"/>
    <p:sldId id="393" r:id="rId20"/>
    <p:sldId id="394" r:id="rId21"/>
    <p:sldId id="396" r:id="rId22"/>
    <p:sldId id="398" r:id="rId23"/>
    <p:sldId id="397" r:id="rId24"/>
    <p:sldId id="395" r:id="rId25"/>
    <p:sldId id="399" r:id="rId26"/>
    <p:sldId id="400" r:id="rId27"/>
    <p:sldId id="401" r:id="rId28"/>
    <p:sldId id="402" r:id="rId29"/>
    <p:sldId id="409" r:id="rId30"/>
    <p:sldId id="41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  <a:srgbClr val="0066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>
      <p:cViewPr>
        <p:scale>
          <a:sx n="70" d="100"/>
          <a:sy n="70" d="100"/>
        </p:scale>
        <p:origin x="-115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33412-0622-4EE5-A57E-48D9CCDE5E25}" type="datetimeFigureOut">
              <a:rPr lang="ru-RU" smtClean="0"/>
              <a:pPr/>
              <a:t>09.12.2023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7B673-479B-42FB-9622-4849509D36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458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003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A6D564-CA5D-4EE8-9F1D-B8EDFDD66404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003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A6D564-CA5D-4EE8-9F1D-B8EDFDD66404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7872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109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424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74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2886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186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8582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933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229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460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1840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7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48679"/>
            <a:ext cx="1296144" cy="668537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467544" y="61401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Электронный учебно-методический</a:t>
            </a:r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комплекс «Я - курянин»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42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emf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etaprom.ru/factories/krt.html" TargetMode="Externa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www.metaprom.ru/factories/kompozit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3789040"/>
            <a:ext cx="8640960" cy="1362075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ru-RU" dirty="0" smtClean="0">
                <a:solidFill>
                  <a:srgbClr val="0033CC"/>
                </a:solidFill>
                <a:latin typeface="+mj-lt"/>
                <a:cs typeface="Arial" pitchFamily="34" charset="0"/>
              </a:rPr>
              <a:t>ТЕМА 2.</a:t>
            </a:r>
            <a:br>
              <a:rPr lang="ru-RU" dirty="0" smtClean="0">
                <a:solidFill>
                  <a:srgbClr val="0033CC"/>
                </a:solidFill>
                <a:latin typeface="+mj-lt"/>
                <a:cs typeface="Arial" pitchFamily="34" charset="0"/>
              </a:rPr>
            </a:br>
            <a:r>
              <a:rPr lang="ru-RU" smtClean="0">
                <a:solidFill>
                  <a:srgbClr val="0033CC"/>
                </a:solidFill>
                <a:latin typeface="+mj-lt"/>
              </a:rPr>
              <a:t>Промышленность  </a:t>
            </a:r>
            <a:r>
              <a:rPr lang="ru-RU" dirty="0" smtClean="0">
                <a:solidFill>
                  <a:srgbClr val="0033CC"/>
                </a:solidFill>
                <a:latin typeface="+mj-lt"/>
              </a:rPr>
              <a:t/>
            </a:r>
            <a:br>
              <a:rPr lang="ru-RU" dirty="0" smtClean="0">
                <a:solidFill>
                  <a:srgbClr val="0033CC"/>
                </a:solidFill>
                <a:latin typeface="+mj-lt"/>
              </a:rPr>
            </a:br>
            <a:r>
              <a:rPr lang="ru-RU" smtClean="0">
                <a:solidFill>
                  <a:srgbClr val="0033CC"/>
                </a:solidFill>
                <a:latin typeface="+mj-lt"/>
              </a:rPr>
              <a:t>Курской  области</a:t>
            </a:r>
            <a:r>
              <a:rPr lang="ru-RU" sz="700" dirty="0" smtClean="0">
                <a:solidFill>
                  <a:srgbClr val="0033CC"/>
                </a:solidFill>
                <a:latin typeface="+mj-lt"/>
              </a:rPr>
              <a:t/>
            </a:r>
            <a:br>
              <a:rPr lang="ru-RU" sz="700" dirty="0" smtClean="0">
                <a:solidFill>
                  <a:srgbClr val="0033CC"/>
                </a:solidFill>
                <a:latin typeface="+mj-lt"/>
              </a:rPr>
            </a:br>
            <a:r>
              <a:rPr lang="ru-RU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10" name="Текст 6"/>
          <p:cNvSpPr txBox="1">
            <a:spLocks/>
          </p:cNvSpPr>
          <p:nvPr/>
        </p:nvSpPr>
        <p:spPr>
          <a:xfrm>
            <a:off x="1187624" y="1988840"/>
            <a:ext cx="7200800" cy="12241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Курская область имеет сформированный многоотраслевой промышленный комплекс, который включает около 1,5 тысячи предприятий, в том числе малые и средние. Доля промышленности составляет свыше трети валового регионального продукта На предприятиях работает около 20% жителей, занятых в экономике области</a:t>
            </a:r>
          </a:p>
        </p:txBody>
      </p:sp>
    </p:spTree>
    <p:extLst>
      <p:ext uri="{BB962C8B-B14F-4D97-AF65-F5344CB8AC3E}">
        <p14:creationId xmlns="" xmlns:p14="http://schemas.microsoft.com/office/powerpoint/2010/main" val="18275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2123728" y="0"/>
            <a:ext cx="5256584" cy="134076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33CC"/>
                </a:solidFill>
              </a:rPr>
              <a:t>«</a:t>
            </a:r>
            <a:r>
              <a:rPr lang="ru-RU" sz="3100" b="1" dirty="0" smtClean="0">
                <a:solidFill>
                  <a:srgbClr val="0033CC"/>
                </a:solidFill>
                <a:latin typeface="+mj-lt"/>
              </a:rPr>
              <a:t>РУДОАВТОМАТИКА </a:t>
            </a:r>
            <a:br>
              <a:rPr lang="ru-RU" sz="3100" b="1" dirty="0" smtClean="0">
                <a:solidFill>
                  <a:srgbClr val="0033CC"/>
                </a:solidFill>
                <a:latin typeface="+mj-lt"/>
              </a:rPr>
            </a:br>
            <a:r>
              <a:rPr lang="ru-RU" sz="3100" b="1" dirty="0" smtClean="0">
                <a:solidFill>
                  <a:srgbClr val="0033CC"/>
                </a:solidFill>
                <a:latin typeface="+mj-lt"/>
              </a:rPr>
              <a:t>ИМ. В. В. САФОШИНА</a:t>
            </a:r>
            <a:r>
              <a:rPr lang="ru-RU" sz="3600" b="1" dirty="0" smtClean="0">
                <a:solidFill>
                  <a:srgbClr val="0033CC"/>
                </a:solidFill>
              </a:rPr>
              <a:t>»</a:t>
            </a:r>
            <a:endParaRPr lang="ru-RU" sz="3600" dirty="0" smtClean="0">
              <a:solidFill>
                <a:srgbClr val="0033CC"/>
              </a:solidFill>
            </a:endParaRPr>
          </a:p>
        </p:txBody>
      </p:sp>
      <p:pic>
        <p:nvPicPr>
          <p:cNvPr id="39940" name="Picture 4" descr="https://rudoavtomatika.ru/img/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772816"/>
            <a:ext cx="5630781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251520" y="5157192"/>
            <a:ext cx="43924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+mj-lt"/>
              </a:rPr>
              <a:t>Выпускает продукцию предприятиям горнодобывающей промышленности</a:t>
            </a:r>
            <a:r>
              <a:rPr lang="ru-RU" b="1" dirty="0"/>
              <a:t>. </a:t>
            </a:r>
          </a:p>
        </p:txBody>
      </p:sp>
      <p:pic>
        <p:nvPicPr>
          <p:cNvPr id="39942" name="Picture 6" descr="https://avatars.mds.yandex.net/i?id=e2e9a0b090985fbe217d2231d26be1d0-5266851-images-thumbs&amp;ref=rim&amp;n=33&amp;w=227&amp;h=2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621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https://www.rudoavtomatika.ru/img/ev/202006news2.jpg"/>
          <p:cNvPicPr>
            <a:picLocks noChangeAspect="1" noChangeArrowheads="1"/>
          </p:cNvPicPr>
          <p:nvPr/>
        </p:nvPicPr>
        <p:blipFill>
          <a:blip r:embed="rId4" cstate="print"/>
          <a:srcRect t="14146"/>
          <a:stretch>
            <a:fillRect/>
          </a:stretch>
        </p:blipFill>
        <p:spPr bwMode="auto">
          <a:xfrm>
            <a:off x="6228184" y="3356992"/>
            <a:ext cx="2432050" cy="2770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s://static.auction.ru/offer_images/rd48/2020/09/24/02/big/N/n6lb8bjoPMj/mashinka_pishushchaja_ivica_schetmash_kursk_sssr_torg_umest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437112"/>
            <a:ext cx="2651274" cy="17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051720" y="260648"/>
            <a:ext cx="3491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ОАО «СЧЕТМАШ»</a:t>
            </a:r>
            <a:endParaRPr lang="ru-RU" sz="2800" b="1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18" name="Picture 2" descr="https://schetmash.com/images/news/2_446959414.png"/>
          <p:cNvPicPr>
            <a:picLocks noChangeAspect="1" noChangeArrowheads="1"/>
          </p:cNvPicPr>
          <p:nvPr/>
        </p:nvPicPr>
        <p:blipFill>
          <a:blip r:embed="rId3" cstate="print"/>
          <a:srcRect l="2740" t="25517" r="2740" b="4063"/>
          <a:stretch>
            <a:fillRect/>
          </a:stretch>
        </p:blipFill>
        <p:spPr bwMode="auto">
          <a:xfrm>
            <a:off x="251520" y="1052736"/>
            <a:ext cx="4248472" cy="3201747"/>
          </a:xfrm>
          <a:prstGeom prst="rect">
            <a:avLst/>
          </a:prstGeom>
          <a:noFill/>
        </p:spPr>
      </p:pic>
      <p:pic>
        <p:nvPicPr>
          <p:cNvPr id="43010" name="Picture 2" descr="https://m.opt-union.ru/l1435409/images/photocat/150x150/1001776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132856"/>
            <a:ext cx="3474430" cy="30575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60032" y="148478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Кассовые аппараты</a:t>
            </a:r>
            <a:endParaRPr lang="ru-RU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63093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Печатная машинка</a:t>
            </a:r>
            <a:endParaRPr lang="ru-RU" b="1" dirty="0"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70485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АО «АВИААВТОМАТИКА» ИМ. В.В. ТАРАСОВА»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</p:txBody>
      </p:sp>
      <p:pic>
        <p:nvPicPr>
          <p:cNvPr id="6" name="Picture 16" descr="http://www.aviaavtomatika.ru/image/main/kind.003.jpg?n41n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221088"/>
            <a:ext cx="4032448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15"/>
          <p:cNvSpPr>
            <a:spLocks noChangeArrowheads="1"/>
          </p:cNvSpPr>
          <p:nvPr/>
        </p:nvSpPr>
        <p:spPr bwMode="auto">
          <a:xfrm>
            <a:off x="467544" y="6165304"/>
            <a:ext cx="41510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+mj-lt"/>
              </a:rPr>
              <a:t>Органы оперативного управления</a:t>
            </a:r>
          </a:p>
        </p:txBody>
      </p:sp>
      <p:pic>
        <p:nvPicPr>
          <p:cNvPr id="8" name="Рисунок 10"/>
          <p:cNvPicPr>
            <a:picLocks noChangeAspect="1" noChangeArrowheads="1"/>
          </p:cNvPicPr>
          <p:nvPr/>
        </p:nvPicPr>
        <p:blipFill>
          <a:blip r:embed="rId3" cstate="print"/>
          <a:srcRect l="18919" t="33092" r="19215" b="22404"/>
          <a:stretch>
            <a:fillRect/>
          </a:stretch>
        </p:blipFill>
        <p:spPr bwMode="auto">
          <a:xfrm>
            <a:off x="5004048" y="2615260"/>
            <a:ext cx="3779912" cy="160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4572000" y="4005064"/>
            <a:ext cx="43204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+mj-lt"/>
              </a:rPr>
              <a:t>Система управления оружием для самолетов</a:t>
            </a:r>
          </a:p>
        </p:txBody>
      </p:sp>
      <p:pic>
        <p:nvPicPr>
          <p:cNvPr id="10" name="Рисунок 11"/>
          <p:cNvPicPr>
            <a:picLocks noChangeAspect="1" noChangeArrowheads="1"/>
          </p:cNvPicPr>
          <p:nvPr/>
        </p:nvPicPr>
        <p:blipFill>
          <a:blip r:embed="rId4" cstate="print"/>
          <a:srcRect l="18761" t="21938" r="18385" b="13960"/>
          <a:stretch>
            <a:fillRect/>
          </a:stretch>
        </p:blipFill>
        <p:spPr bwMode="auto">
          <a:xfrm>
            <a:off x="4932040" y="1268760"/>
            <a:ext cx="2437656" cy="1129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3"/>
          <p:cNvSpPr>
            <a:spLocks noChangeArrowheads="1"/>
          </p:cNvSpPr>
          <p:nvPr/>
        </p:nvSpPr>
        <p:spPr bwMode="auto">
          <a:xfrm>
            <a:off x="4572000" y="1988840"/>
            <a:ext cx="396044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+mj-lt"/>
              </a:rPr>
              <a:t>Система управления оружием для транспортно-боевых вертолетов типа Ми-8/17, Ми-24/35</a:t>
            </a:r>
          </a:p>
        </p:txBody>
      </p:sp>
      <p:pic>
        <p:nvPicPr>
          <p:cNvPr id="12" name="Picture 2" descr="https://i.ytimg.com/vi/hyqVa3S6qpY/maxres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675917"/>
            <a:ext cx="3736318" cy="2182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26" name="Picture 2" descr="ТЭЦ-20 г.Москв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124745"/>
            <a:ext cx="3337553" cy="216024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23528" y="3356992"/>
            <a:ext cx="309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Электроприводы  на ТЭЦ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(оранжевого цвета):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188640"/>
            <a:ext cx="655272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КЗ «МАЯК» - ФИЛИАЛ АО ННПО ИМ. М.В.ФРУНЗЕ</a:t>
            </a:r>
          </a:p>
        </p:txBody>
      </p:sp>
      <p:pic>
        <p:nvPicPr>
          <p:cNvPr id="6" name="Picture 2" descr="МКС 03С"/>
          <p:cNvPicPr>
            <a:picLocks noChangeAspect="1" noChangeArrowheads="1"/>
          </p:cNvPicPr>
          <p:nvPr/>
        </p:nvPicPr>
        <p:blipFill>
          <a:blip r:embed="rId3" cstate="print"/>
          <a:srcRect b="15196"/>
          <a:stretch>
            <a:fillRect/>
          </a:stretch>
        </p:blipFill>
        <p:spPr bwMode="auto">
          <a:xfrm>
            <a:off x="5580112" y="1484784"/>
            <a:ext cx="3401308" cy="1922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Амплипульс 5.1 Маяк фото"/>
          <p:cNvPicPr>
            <a:picLocks noChangeAspect="1" noChangeArrowheads="1"/>
          </p:cNvPicPr>
          <p:nvPr/>
        </p:nvPicPr>
        <p:blipFill>
          <a:blip r:embed="rId4" cstate="print"/>
          <a:srcRect l="8333" r="8333"/>
          <a:stretch>
            <a:fillRect/>
          </a:stretch>
        </p:blipFill>
        <p:spPr bwMode="auto">
          <a:xfrm>
            <a:off x="6300192" y="4293096"/>
            <a:ext cx="2231653" cy="20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948264" y="6237312"/>
            <a:ext cx="1656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Амплипульс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0192" y="35010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Дозиметры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Средства радиационного контроля"/>
          <p:cNvPicPr>
            <a:picLocks noChangeAspect="1" noChangeArrowheads="1"/>
          </p:cNvPicPr>
          <p:nvPr/>
        </p:nvPicPr>
        <p:blipFill>
          <a:blip r:embed="rId5" cstate="print"/>
          <a:srcRect t="18144" b="27425"/>
          <a:stretch>
            <a:fillRect/>
          </a:stretch>
        </p:blipFill>
        <p:spPr bwMode="auto">
          <a:xfrm>
            <a:off x="0" y="1124744"/>
            <a:ext cx="4762500" cy="2592288"/>
          </a:xfrm>
          <a:prstGeom prst="rect">
            <a:avLst/>
          </a:prstGeom>
          <a:noFill/>
        </p:spPr>
      </p:pic>
      <p:pic>
        <p:nvPicPr>
          <p:cNvPr id="24580" name="Picture 4" descr="Image"/>
          <p:cNvPicPr>
            <a:picLocks noChangeAspect="1" noChangeArrowheads="1"/>
          </p:cNvPicPr>
          <p:nvPr/>
        </p:nvPicPr>
        <p:blipFill>
          <a:blip r:embed="rId6" cstate="print"/>
          <a:srcRect t="16632" b="19865"/>
          <a:stretch>
            <a:fillRect/>
          </a:stretch>
        </p:blipFill>
        <p:spPr bwMode="auto">
          <a:xfrm>
            <a:off x="179512" y="3933056"/>
            <a:ext cx="3538364" cy="224697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051720" y="594928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+mj-lt"/>
              </a:rPr>
              <a:t>Радиоизмерительные   приборы</a:t>
            </a:r>
            <a:endParaRPr lang="ru-RU" sz="14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9752" y="3356992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Средства радиационного контроля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2" descr="https://cstg.ru/upload/iblock/f52/7o8ta18146g5ubd610s10ur3x2rcxi9y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97152"/>
            <a:ext cx="238558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 descr="https://evropodshipnikm.ru/upload/iblock/736/radialno_upornyy_sharikovyy_podshipnik_4_8122_51122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869160"/>
            <a:ext cx="1906613" cy="1731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Каталог подшипник 10X22210EAW33EE от NTN-SNR самоустанавливающийся уплотнен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797152"/>
            <a:ext cx="1823864" cy="1823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23528" y="0"/>
            <a:ext cx="48965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АО «КУРСКАЯ ПОДШИПНИКОВАЯ КОМПАНИЯ» </a:t>
            </a:r>
            <a:endParaRPr lang="ru-RU" sz="28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623731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Подшипники</a:t>
            </a:r>
            <a:endParaRPr lang="ru-RU" b="1" dirty="0">
              <a:latin typeface="+mj-lt"/>
            </a:endParaRPr>
          </a:p>
        </p:txBody>
      </p:sp>
      <p:pic>
        <p:nvPicPr>
          <p:cNvPr id="11" name="Picture 2" descr="https://abireg.ru/newsimages/slimg/922/92232.jpg"/>
          <p:cNvPicPr>
            <a:picLocks noChangeAspect="1" noChangeArrowheads="1"/>
          </p:cNvPicPr>
          <p:nvPr/>
        </p:nvPicPr>
        <p:blipFill>
          <a:blip r:embed="rId5" cstate="print"/>
          <a:srcRect b="34481"/>
          <a:stretch>
            <a:fillRect/>
          </a:stretch>
        </p:blipFill>
        <p:spPr bwMode="auto">
          <a:xfrm>
            <a:off x="755576" y="1340768"/>
            <a:ext cx="7913077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Содержимое 2"/>
          <p:cNvSpPr>
            <a:spLocks noGrp="1"/>
          </p:cNvSpPr>
          <p:nvPr>
            <p:ph idx="1"/>
          </p:nvPr>
        </p:nvSpPr>
        <p:spPr>
          <a:xfrm>
            <a:off x="3275856" y="1124744"/>
            <a:ext cx="4320480" cy="72008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000" b="1" dirty="0" smtClean="0">
                <a:latin typeface="+mj-lt"/>
              </a:rPr>
              <a:t>Производитель   геологоразведочного оборудования</a:t>
            </a:r>
          </a:p>
        </p:txBody>
      </p:sp>
      <p:pic>
        <p:nvPicPr>
          <p:cNvPr id="29700" name="Picture 2" descr="https://img.globalrustrade.com/i/f/f1RiIGUV02/24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2520280" cy="177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https://www.geomash.ru/upload/medialibrary/8ae/8aec0c99ebd245f0cda51c74bf5f74f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4864"/>
            <a:ext cx="5083175" cy="3813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702" name="Picture 8" descr="https://avatars.mds.yandex.net/i?id=631b347a8f2bb9cac6f3f512b304e753-5879690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068960"/>
            <a:ext cx="4572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131840" y="26064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АО «ГЕОМАШ»</a:t>
            </a:r>
            <a:endParaRPr lang="ru-RU" sz="2800" dirty="0">
              <a:latin typeface="+mj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5688632" cy="63408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33CC"/>
                </a:solidFill>
                <a:latin typeface="+mj-lt"/>
              </a:rPr>
              <a:t>ГК «ВАГОНМАШ»</a:t>
            </a:r>
          </a:p>
        </p:txBody>
      </p:sp>
      <p:sp>
        <p:nvSpPr>
          <p:cNvPr id="41987" name="Содержимое 2"/>
          <p:cNvSpPr>
            <a:spLocks noGrp="1"/>
          </p:cNvSpPr>
          <p:nvPr>
            <p:ph idx="1"/>
          </p:nvPr>
        </p:nvSpPr>
        <p:spPr>
          <a:xfrm>
            <a:off x="4355976" y="1052736"/>
            <a:ext cx="3970338" cy="792683"/>
          </a:xfrm>
        </p:spPr>
        <p:txBody>
          <a:bodyPr>
            <a:normAutofit fontScale="70000" lnSpcReduction="20000"/>
          </a:bodyPr>
          <a:lstStyle/>
          <a:p>
            <a:r>
              <a:rPr lang="ru-RU" sz="2000" b="1" dirty="0" smtClean="0">
                <a:latin typeface="+mj-lt"/>
              </a:rPr>
              <a:t>вагоностроительное предприятие, являющееся ведущим российским производителем комплектующих для грузового подвижного состава.</a:t>
            </a:r>
          </a:p>
        </p:txBody>
      </p:sp>
      <p:pic>
        <p:nvPicPr>
          <p:cNvPr id="6" name="Picture 2" descr="https://cdnimg.rg.ru/i/gallery/c49986a3/7_836dd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988840"/>
            <a:ext cx="3914974" cy="2608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http://www.vagonmash.su/upload/medialibrary/7c7/pruzhiny_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653136"/>
            <a:ext cx="2622376" cy="168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s://cdnimg.rg.ru/i/gallery/c49986a3/9_cd0c17d1.jpg"/>
          <p:cNvPicPr>
            <a:picLocks noChangeAspect="1" noChangeArrowheads="1"/>
          </p:cNvPicPr>
          <p:nvPr/>
        </p:nvPicPr>
        <p:blipFill>
          <a:blip r:embed="rId4" cstate="print"/>
          <a:srcRect l="18900" t="19450"/>
          <a:stretch>
            <a:fillRect/>
          </a:stretch>
        </p:blipFill>
        <p:spPr bwMode="auto">
          <a:xfrm>
            <a:off x="395536" y="3861048"/>
            <a:ext cx="3843412" cy="2545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3490" name="Picture 2" descr="https://cdnstatic.rg.ru/uploads/images/gallery/c49986a3/6_9d75257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980728"/>
            <a:ext cx="4095328" cy="2730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686800" cy="8382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ХИМИКО-ЛЕСНОЙ   КОМПЛЕКС</a:t>
            </a:r>
          </a:p>
        </p:txBody>
      </p:sp>
      <p:pic>
        <p:nvPicPr>
          <p:cNvPr id="55299" name="Picture 4" descr="img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12000"/>
          </a:blip>
          <a:srcRect l="-26408" t="5521" r="-10550" b="-7899"/>
          <a:stretch>
            <a:fillRect/>
          </a:stretch>
        </p:blipFill>
        <p:spPr bwMode="auto">
          <a:xfrm>
            <a:off x="251520" y="2204864"/>
            <a:ext cx="8086681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37112"/>
            <a:ext cx="1979712" cy="1483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301" name="Picture 9" descr="i?id=567912299-58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3717032"/>
            <a:ext cx="1782328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302" name="Picture 11" descr="i?id=204103827-26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764704"/>
            <a:ext cx="2447851" cy="1371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303" name="Picture 13" descr="i?id=561319681-40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84784"/>
            <a:ext cx="2271588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304" name="Picture 15" descr="i?id=989234-02-16f-84619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1484784"/>
            <a:ext cx="2142902" cy="1531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305" name="Picture 17" descr="3962_53_410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5387448"/>
            <a:ext cx="2339752" cy="1470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33CC"/>
                </a:solidFill>
                <a:latin typeface="+mj-lt"/>
              </a:rPr>
              <a:t>НЕФТЕХИМИЧЕСКАЯ ПРОМЫШЛЕННОСТЬ </a:t>
            </a:r>
            <a:r>
              <a:rPr lang="ru-RU" sz="4000" dirty="0" smtClean="0">
                <a:solidFill>
                  <a:srgbClr val="0066CC"/>
                </a:solidFill>
                <a:latin typeface="+mj-lt"/>
              </a:rPr>
              <a:t/>
            </a:r>
            <a:br>
              <a:rPr lang="ru-RU" sz="4000" dirty="0" smtClean="0">
                <a:solidFill>
                  <a:srgbClr val="0066CC"/>
                </a:solidFill>
                <a:latin typeface="+mj-lt"/>
              </a:rPr>
            </a:br>
            <a:endParaRPr lang="ru-RU" sz="4000" dirty="0" smtClean="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56323" name="Содержимое 2"/>
          <p:cNvSpPr>
            <a:spLocks noGrp="1"/>
          </p:cNvSpPr>
          <p:nvPr>
            <p:ph idx="1"/>
          </p:nvPr>
        </p:nvSpPr>
        <p:spPr>
          <a:xfrm>
            <a:off x="179512" y="1628800"/>
            <a:ext cx="3744913" cy="1584176"/>
          </a:xfrm>
        </p:spPr>
        <p:txBody>
          <a:bodyPr>
            <a:noAutofit/>
          </a:bodyPr>
          <a:lstStyle/>
          <a:p>
            <a:pPr eaLnBrk="1" hangingPunct="1"/>
            <a:r>
              <a:rPr lang="ru-RU" sz="1400" b="1" dirty="0" smtClean="0">
                <a:latin typeface="+mj-lt"/>
              </a:rPr>
              <a:t>одно из ведущих предприятий  нефтехимической отрасли, выпускающее более половины суммарного объема резинотканевой ленты в России</a:t>
            </a:r>
          </a:p>
        </p:txBody>
      </p:sp>
      <p:pic>
        <p:nvPicPr>
          <p:cNvPr id="6" name="Содержимое 3"/>
          <p:cNvPicPr>
            <a:picLocks/>
          </p:cNvPicPr>
          <p:nvPr/>
        </p:nvPicPr>
        <p:blipFill>
          <a:blip r:embed="rId2" cstate="print"/>
          <a:srcRect l="1443" t="45869" r="2191" b="9972"/>
          <a:stretch>
            <a:fillRect/>
          </a:stretch>
        </p:blipFill>
        <p:spPr>
          <a:xfrm>
            <a:off x="1763688" y="4941168"/>
            <a:ext cx="6012160" cy="1916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4"/>
          <p:cNvPicPr>
            <a:picLocks noChangeAspect="1" noChangeArrowheads="1"/>
          </p:cNvPicPr>
          <p:nvPr/>
        </p:nvPicPr>
        <p:blipFill>
          <a:blip r:embed="rId3" cstate="print"/>
          <a:srcRect l="13629" t="20229" r="42278" b="27065"/>
          <a:stretch>
            <a:fillRect/>
          </a:stretch>
        </p:blipFill>
        <p:spPr bwMode="auto">
          <a:xfrm>
            <a:off x="2699792" y="3068960"/>
            <a:ext cx="3313187" cy="194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https://www.kirelis.ru/upload/iblock/649/b73ab2d1b9dd11dc93220016e65d6663_fae6f4b0e1fa11eac88ac4544456d98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068960"/>
            <a:ext cx="2198624" cy="1464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https://adm.rkursk.ru/files/13/images/76082_53_64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484784"/>
            <a:ext cx="3770102" cy="2517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835696" y="908720"/>
            <a:ext cx="5769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66FF"/>
                </a:solidFill>
                <a:latin typeface="+mj-lt"/>
                <a:hlinkClick r:id="rId6"/>
              </a:rPr>
              <a:t>ЗАО «КУРСКРЕЗИНОТЕХНИКА</a:t>
            </a:r>
            <a:r>
              <a:rPr lang="ru-RU" b="1" dirty="0" smtClean="0">
                <a:solidFill>
                  <a:srgbClr val="0066FF"/>
                </a:solidFill>
                <a:hlinkClick r:id="rId6"/>
              </a:rPr>
              <a:t>»</a:t>
            </a:r>
            <a:r>
              <a:rPr lang="ru-RU" b="1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2992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r>
              <a:rPr lang="ru-RU" sz="3600" b="1" dirty="0" smtClean="0">
                <a:latin typeface="+mj-lt"/>
                <a:hlinkClick r:id="rId2"/>
              </a:rPr>
              <a:t>ЗАО НПО «КОМПОЗИТ»</a:t>
            </a:r>
            <a:endParaRPr lang="ru-RU" sz="3600" b="1" dirty="0" smtClean="0">
              <a:latin typeface="+mj-lt"/>
            </a:endParaRPr>
          </a:p>
        </p:txBody>
      </p:sp>
      <p:sp>
        <p:nvSpPr>
          <p:cNvPr id="61443" name="Содержимое 2"/>
          <p:cNvSpPr>
            <a:spLocks noGrp="1"/>
          </p:cNvSpPr>
          <p:nvPr>
            <p:ph idx="1"/>
          </p:nvPr>
        </p:nvSpPr>
        <p:spPr>
          <a:xfrm>
            <a:off x="539552" y="1196752"/>
            <a:ext cx="3096344" cy="100811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ru-RU" sz="1400" dirty="0" smtClean="0">
                <a:latin typeface="+mj-lt"/>
              </a:rPr>
              <a:t>  </a:t>
            </a:r>
            <a:r>
              <a:rPr lang="ru-RU" sz="1400" b="1" dirty="0" smtClean="0">
                <a:latin typeface="+mj-lt"/>
              </a:rPr>
              <a:t>является разработчиком и основным изготовителем гусеничных лент для всех моделей снегоходной техники российских производителей</a:t>
            </a: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endParaRPr lang="ru-RU" sz="1400" b="1" dirty="0" smtClean="0">
              <a:latin typeface="+mj-lt"/>
            </a:endParaRPr>
          </a:p>
        </p:txBody>
      </p:sp>
      <p:pic>
        <p:nvPicPr>
          <p:cNvPr id="5" name="Содержимое 3"/>
          <p:cNvPicPr>
            <a:picLocks/>
          </p:cNvPicPr>
          <p:nvPr/>
        </p:nvPicPr>
        <p:blipFill>
          <a:blip r:embed="rId3" cstate="print"/>
          <a:srcRect l="6253" t="23363" r="5235" b="11681"/>
          <a:stretch>
            <a:fillRect/>
          </a:stretch>
        </p:blipFill>
        <p:spPr>
          <a:xfrm>
            <a:off x="1490712" y="2708920"/>
            <a:ext cx="7653288" cy="3887887"/>
          </a:xfrm>
          <a:prstGeom prst="rect">
            <a:avLst/>
          </a:prstGeom>
        </p:spPr>
      </p:pic>
      <p:pic>
        <p:nvPicPr>
          <p:cNvPr id="6" name="Picture 2" descr="https://i.ytimg.com/vi/Dc1I4uJWvHo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4984"/>
            <a:ext cx="3779912" cy="232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 descr="https://pompa-vana.com/wp-content/uploads/2019/09/composit-images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764704"/>
            <a:ext cx="2952328" cy="19655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7056462" cy="8382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ТОПЛИВНО-ЭНЕРГЕТИЧЕСКИЙ  КОМПЛЕКС</a:t>
            </a:r>
          </a:p>
        </p:txBody>
      </p:sp>
      <p:pic>
        <p:nvPicPr>
          <p:cNvPr id="6147" name="Picture 4" descr="img7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5F0"/>
              </a:clrFrom>
              <a:clrTo>
                <a:srgbClr val="F4F5F0">
                  <a:alpha val="0"/>
                </a:srgbClr>
              </a:clrTo>
            </a:clrChange>
          </a:blip>
          <a:srcRect t="6490" b="36585"/>
          <a:stretch>
            <a:fillRect/>
          </a:stretch>
        </p:blipFill>
        <p:spPr bwMode="auto">
          <a:xfrm>
            <a:off x="0" y="908720"/>
            <a:ext cx="730830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i?id=477664060-01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556792"/>
            <a:ext cx="2881312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3"/>
          <p:cNvPicPr>
            <a:picLocks noChangeAspect="1" noChangeArrowheads="1"/>
          </p:cNvPicPr>
          <p:nvPr/>
        </p:nvPicPr>
        <p:blipFill>
          <a:blip r:embed="rId4" cstate="print"/>
          <a:srcRect l="21030" t="32316" r="26796" b="15871"/>
          <a:stretch>
            <a:fillRect/>
          </a:stretch>
        </p:blipFill>
        <p:spPr bwMode="auto">
          <a:xfrm>
            <a:off x="3022625" y="3717032"/>
            <a:ext cx="6121375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b="1" dirty="0" smtClean="0">
                <a:solidFill>
                  <a:srgbClr val="0066FF"/>
                </a:solidFill>
                <a:latin typeface="+mj-lt"/>
              </a:rPr>
              <a:t/>
            </a:r>
            <a:br>
              <a:rPr lang="ru-RU" sz="3200" b="1" dirty="0" smtClean="0">
                <a:solidFill>
                  <a:srgbClr val="0066FF"/>
                </a:solidFill>
                <a:latin typeface="+mj-lt"/>
              </a:rPr>
            </a:br>
            <a:r>
              <a:rPr lang="ru-RU" sz="3200" b="1" dirty="0" smtClean="0">
                <a:solidFill>
                  <a:srgbClr val="0066FF"/>
                </a:solidFill>
                <a:latin typeface="+mj-lt"/>
              </a:rPr>
              <a:t/>
            </a:r>
            <a:br>
              <a:rPr lang="ru-RU" sz="3200" b="1" dirty="0" smtClean="0">
                <a:solidFill>
                  <a:srgbClr val="0066FF"/>
                </a:solidFill>
                <a:latin typeface="+mj-lt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68611" name="Прямоугольник 4"/>
          <p:cNvSpPr>
            <a:spLocks noChangeArrowheads="1"/>
          </p:cNvSpPr>
          <p:nvPr/>
        </p:nvSpPr>
        <p:spPr bwMode="auto">
          <a:xfrm>
            <a:off x="467544" y="1628800"/>
            <a:ext cx="33131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Предприятие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изделия для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портов,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резиновых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опорных частей (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РОЧ) для мостов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 descr="https://avatars.mds.yandex.net/i?id=7a279d3fd67518896d489dd8755c5b5e1340e172-9290563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022" y="3429000"/>
            <a:ext cx="8856978" cy="2952328"/>
          </a:xfrm>
          <a:prstGeom prst="rect">
            <a:avLst/>
          </a:prstGeom>
          <a:noFill/>
        </p:spPr>
      </p:pic>
      <p:pic>
        <p:nvPicPr>
          <p:cNvPr id="20486" name="Picture 6" descr="http://prom-rti.ru/images/gallery/2019/04/1/20160406_141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96752"/>
            <a:ext cx="3888432" cy="20162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ОАО «КУРСКИЙ ЗАВОД РЕЗИНОВЫХ И ПЛАСТМАССОВЫХ ИЗДЕЛИЙ» («РПИ КУРСКПРОМ»)</a:t>
            </a:r>
            <a:endParaRPr lang="ru-RU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Содержимое 2"/>
          <p:cNvSpPr>
            <a:spLocks noGrp="1"/>
          </p:cNvSpPr>
          <p:nvPr>
            <p:ph idx="1"/>
          </p:nvPr>
        </p:nvSpPr>
        <p:spPr>
          <a:xfrm>
            <a:off x="611560" y="836712"/>
            <a:ext cx="6048672" cy="1008112"/>
          </a:xfrm>
        </p:spPr>
        <p:txBody>
          <a:bodyPr>
            <a:normAutofit fontScale="92500" lnSpcReduction="20000"/>
          </a:bodyPr>
          <a:lstStyle/>
          <a:p>
            <a:r>
              <a:rPr lang="ru-RU" sz="2000" b="1" dirty="0" smtClean="0">
                <a:latin typeface="+mj-lt"/>
              </a:rPr>
              <a:t>крупнейший в России производитель синтетических волокон и нитей для многих отраслей промышленности</a:t>
            </a:r>
            <a:r>
              <a:rPr lang="ru-RU" dirty="0" smtClean="0"/>
              <a:t>. </a:t>
            </a:r>
          </a:p>
        </p:txBody>
      </p:sp>
      <p:pic>
        <p:nvPicPr>
          <p:cNvPr id="5" name="Picture 2" descr="Химволокно. старовойт. последнего изменения: 29.01.2019 20:39Автор.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3084832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9"/>
          <p:cNvPicPr>
            <a:picLocks noChangeAspect="1" noChangeArrowheads="1"/>
          </p:cNvPicPr>
          <p:nvPr/>
        </p:nvPicPr>
        <p:blipFill>
          <a:blip r:embed="rId3" cstate="print"/>
          <a:srcRect l="27888" t="23363" r="26730" b="17094"/>
          <a:stretch>
            <a:fillRect/>
          </a:stretch>
        </p:blipFill>
        <p:spPr bwMode="auto">
          <a:xfrm>
            <a:off x="1547664" y="4293096"/>
            <a:ext cx="2591520" cy="200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Химволокно. старовойт. последнего изменения: 29.01.2019 20:39Автор.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492896"/>
            <a:ext cx="45624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691680" y="26064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ЗАО «ХИМВОЛОКНО»</a:t>
            </a:r>
            <a:endParaRPr lang="ru-RU" sz="28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КУРСКИЙ ФИЛИАЛ ООО </a:t>
            </a:r>
            <a:br>
              <a:rPr lang="ru-RU" sz="2800" b="1" dirty="0" smtClean="0">
                <a:solidFill>
                  <a:srgbClr val="0033CC"/>
                </a:solidFill>
                <a:latin typeface="+mj-lt"/>
              </a:rPr>
            </a:br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«БИАКСПЛЕН»</a:t>
            </a:r>
            <a:endParaRPr lang="ru-RU" sz="2800" dirty="0" smtClean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75779" name="Содержимое 2"/>
          <p:cNvSpPr>
            <a:spLocks noGrp="1"/>
          </p:cNvSpPr>
          <p:nvPr>
            <p:ph idx="1"/>
          </p:nvPr>
        </p:nvSpPr>
        <p:spPr>
          <a:xfrm>
            <a:off x="250825" y="1700213"/>
            <a:ext cx="6913563" cy="720675"/>
          </a:xfrm>
        </p:spPr>
        <p:txBody>
          <a:bodyPr>
            <a:normAutofit fontScale="85000" lnSpcReduction="20000"/>
          </a:bodyPr>
          <a:lstStyle/>
          <a:p>
            <a:r>
              <a:rPr lang="ru-RU" sz="2000" b="1" dirty="0" smtClean="0"/>
              <a:t>Один из заводов компании "БИАКСПЛЕН" - российский производитель БОПП пленок №1.</a:t>
            </a:r>
            <a:br>
              <a:rPr lang="ru-RU" sz="2000" b="1" dirty="0" smtClean="0"/>
            </a:br>
            <a:endParaRPr lang="ru-RU" sz="2000" b="1" dirty="0" smtClean="0"/>
          </a:p>
        </p:txBody>
      </p:sp>
      <p:sp>
        <p:nvSpPr>
          <p:cNvPr id="75780" name="AutoShape 2" descr="https://oplenke.ru/wp-content/uploads/2018/05/01-D-o-avtotekhc.grinn_-1024x439.jpg"/>
          <p:cNvSpPr>
            <a:spLocks noChangeAspect="1" noChangeArrowheads="1"/>
          </p:cNvSpPr>
          <p:nvPr/>
        </p:nvSpPr>
        <p:spPr bwMode="auto">
          <a:xfrm>
            <a:off x="1619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781" name="AutoShape 4" descr="https://oplenke.ru/wp-content/uploads/2018/05/01-D-o-avtotekhc.grinn_-1024x439.jpg"/>
          <p:cNvSpPr>
            <a:spLocks noChangeAspect="1" noChangeArrowheads="1"/>
          </p:cNvSpPr>
          <p:nvPr/>
        </p:nvSpPr>
        <p:spPr bwMode="auto">
          <a:xfrm>
            <a:off x="1619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782" name="AutoShape 6" descr="https://oplenke.ru/wp-content/uploads/2018/05/01-D-o-avtotekhc.grinn_-1024x439.jpg"/>
          <p:cNvSpPr>
            <a:spLocks noChangeAspect="1" noChangeArrowheads="1"/>
          </p:cNvSpPr>
          <p:nvPr/>
        </p:nvSpPr>
        <p:spPr bwMode="auto">
          <a:xfrm>
            <a:off x="1619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" name="Picture 2" descr="https://img-fotki.yandex.ru/get/6815/59088519.64/0_c6908_b5c213d7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48880"/>
            <a:ext cx="3687142" cy="244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s://img-fotki.yandex.ru/get/6801/46980979.138/0_def2e_d485ff83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852936"/>
            <a:ext cx="464946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5987008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ОАО «ФАРМСТАНДАРТ </a:t>
            </a:r>
            <a:br>
              <a:rPr lang="ru-RU" sz="2800" b="1" dirty="0" smtClean="0">
                <a:solidFill>
                  <a:srgbClr val="0033CC"/>
                </a:solidFill>
                <a:latin typeface="+mj-lt"/>
              </a:rPr>
            </a:br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ЛЕКСРЕДСТВА»</a:t>
            </a:r>
          </a:p>
        </p:txBody>
      </p:sp>
      <p:sp>
        <p:nvSpPr>
          <p:cNvPr id="71683" name="Содержимое 2"/>
          <p:cNvSpPr>
            <a:spLocks noGrp="1"/>
          </p:cNvSpPr>
          <p:nvPr>
            <p:ph idx="1"/>
          </p:nvPr>
        </p:nvSpPr>
        <p:spPr>
          <a:xfrm>
            <a:off x="251520" y="1196752"/>
            <a:ext cx="2376264" cy="187220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+mj-lt"/>
              </a:rPr>
              <a:t>входит в пятерку крупнейших производителей медикаментов в России</a:t>
            </a:r>
            <a:endParaRPr lang="ru-RU" sz="2000" b="1" dirty="0" smtClean="0"/>
          </a:p>
        </p:txBody>
      </p:sp>
      <p:pic>
        <p:nvPicPr>
          <p:cNvPr id="5" name="Picture 2" descr="https://ds03.infourok.ru/uploads/ex/0f8e/0001d0c5-7aadbab7/img7.jpg"/>
          <p:cNvPicPr>
            <a:picLocks noChangeAspect="1" noChangeArrowheads="1"/>
          </p:cNvPicPr>
          <p:nvPr/>
        </p:nvPicPr>
        <p:blipFill>
          <a:blip r:embed="rId2" cstate="print"/>
          <a:srcRect l="5087" r="5501" b="10751"/>
          <a:stretch>
            <a:fillRect/>
          </a:stretch>
        </p:blipFill>
        <p:spPr bwMode="auto">
          <a:xfrm>
            <a:off x="2771800" y="1313384"/>
            <a:ext cx="615617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s://www.profkursk.ru/images/content/2016/far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3311352" cy="221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2" descr="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3923928" cy="397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779096" cy="7920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АО «КУРСКМЕДСТЕКЛО»</a:t>
            </a:r>
            <a:endParaRPr lang="ru-RU" sz="2800" dirty="0" smtClean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7" name="Рисунок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719" t="21992" r="7774" b="25726"/>
          <a:stretch>
            <a:fillRect/>
          </a:stretch>
        </p:blipFill>
        <p:spPr bwMode="auto">
          <a:xfrm>
            <a:off x="3635896" y="3861048"/>
            <a:ext cx="5508104" cy="191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s://pr0.zoon.ru/KT0yUMQrsYfFCKxJ_ufQaQ/1280x773,q85/W2Wjf8C0GZyJNxOVpRrSErSDlx84ASIKLutnrxHMA-rT7PSJV_Ejo__ZzLYfdcF01-wAOfpOcu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340768"/>
            <a:ext cx="4148010" cy="280831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1052736"/>
            <a:ext cx="4716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Единственное в России предприятие, осуществляющее полный производственный цикл по производству медицинских изделий из стекла, 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6779096" cy="43204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Группа предприятий</a:t>
            </a:r>
            <a:br>
              <a:rPr lang="ru-RU" sz="2800" b="1" dirty="0" smtClean="0">
                <a:solidFill>
                  <a:srgbClr val="0033CC"/>
                </a:solidFill>
                <a:latin typeface="+mj-lt"/>
              </a:rPr>
            </a:br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 «ГОТЭК»</a:t>
            </a:r>
            <a:endParaRPr lang="ru-RU" sz="2800" dirty="0" smtClean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80899" name="Содержимое 2"/>
          <p:cNvSpPr>
            <a:spLocks noGrp="1"/>
          </p:cNvSpPr>
          <p:nvPr>
            <p:ph idx="1"/>
          </p:nvPr>
        </p:nvSpPr>
        <p:spPr>
          <a:xfrm>
            <a:off x="251520" y="2276872"/>
            <a:ext cx="2663974" cy="1584077"/>
          </a:xfrm>
        </p:spPr>
        <p:txBody>
          <a:bodyPr>
            <a:normAutofit fontScale="85000" lnSpcReduction="10000"/>
          </a:bodyPr>
          <a:lstStyle/>
          <a:p>
            <a:pPr>
              <a:buFont typeface="Arial" charset="0"/>
              <a:buNone/>
            </a:pPr>
            <a:r>
              <a:rPr lang="ru-RU" dirty="0" smtClean="0"/>
              <a:t> </a:t>
            </a:r>
            <a:r>
              <a:rPr lang="ru-RU" sz="2000" b="1" dirty="0" smtClean="0">
                <a:latin typeface="+mj-lt"/>
              </a:rPr>
              <a:t>одна из крупнейших компаний упаковочной отрасли </a:t>
            </a:r>
            <a:r>
              <a:rPr lang="ru-RU" sz="2000" b="1" dirty="0" smtClean="0">
                <a:latin typeface="+mj-lt"/>
              </a:rPr>
              <a:t>России г.Железногорск</a:t>
            </a:r>
            <a:r>
              <a:rPr lang="ru-RU" sz="2000" b="1" dirty="0" smtClean="0">
                <a:latin typeface="+mj-lt"/>
              </a:rPr>
              <a:t>.</a:t>
            </a:r>
          </a:p>
        </p:txBody>
      </p:sp>
      <p:pic>
        <p:nvPicPr>
          <p:cNvPr id="6" name="Picture 2" descr="https://im0-tub-ru.yandex.net/i?id=2fc316e46ba453c6a069736ba99f285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484784"/>
            <a:ext cx="5940152" cy="419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s://image3.slideserve.com/6458314/slide12-l.jpg"/>
          <p:cNvPicPr>
            <a:picLocks noChangeAspect="1" noChangeArrowheads="1"/>
          </p:cNvPicPr>
          <p:nvPr/>
        </p:nvPicPr>
        <p:blipFill>
          <a:blip r:embed="rId3" cstate="print"/>
          <a:srcRect l="6553" t="30321" r="5346" b="6169"/>
          <a:stretch>
            <a:fillRect/>
          </a:stretch>
        </p:blipFill>
        <p:spPr bwMode="auto">
          <a:xfrm>
            <a:off x="0" y="4725144"/>
            <a:ext cx="3456384" cy="186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3040" y="188640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  <a:latin typeface="+mj-lt"/>
              </a:rPr>
              <a:t>ЛЕСНАЯ ПРОМЫШЛЕННОСТЬ</a:t>
            </a:r>
            <a:endParaRPr lang="ru-RU" sz="3200" b="1" dirty="0">
              <a:solidFill>
                <a:srgbClr val="0033CC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33CC"/>
                </a:solidFill>
                <a:latin typeface="+mj-lt"/>
              </a:rPr>
              <a:t>ЗАО «</a:t>
            </a:r>
            <a:r>
              <a:rPr lang="ru-RU" sz="3100" b="1" dirty="0" err="1" smtClean="0">
                <a:solidFill>
                  <a:srgbClr val="0033CC"/>
                </a:solidFill>
                <a:latin typeface="+mj-lt"/>
              </a:rPr>
              <a:t>Изоплит</a:t>
            </a:r>
            <a:r>
              <a:rPr lang="ru-RU" sz="3100" b="1" dirty="0" smtClean="0">
                <a:solidFill>
                  <a:srgbClr val="0033CC"/>
                </a:solidFill>
                <a:latin typeface="+mj-lt"/>
              </a:rPr>
              <a:t>»</a:t>
            </a:r>
            <a:r>
              <a:rPr lang="ru-RU" sz="3100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ru-RU" dirty="0" smtClean="0">
                <a:solidFill>
                  <a:srgbClr val="0033CC"/>
                </a:solidFill>
                <a:latin typeface="+mj-lt"/>
              </a:rPr>
              <a:t/>
            </a:r>
            <a:br>
              <a:rPr lang="ru-RU" dirty="0" smtClean="0">
                <a:solidFill>
                  <a:srgbClr val="0033CC"/>
                </a:solidFill>
                <a:latin typeface="+mj-lt"/>
              </a:rPr>
            </a:br>
            <a:endParaRPr lang="ru-RU" dirty="0" smtClean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84995" name="Содержимое 2"/>
          <p:cNvSpPr>
            <a:spLocks noGrp="1"/>
          </p:cNvSpPr>
          <p:nvPr>
            <p:ph idx="1"/>
          </p:nvPr>
        </p:nvSpPr>
        <p:spPr>
          <a:xfrm>
            <a:off x="251520" y="980728"/>
            <a:ext cx="3167955" cy="180067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+mj-lt"/>
              </a:rPr>
              <a:t>является одним из основных производителей древесных плит центра России</a:t>
            </a:r>
            <a:r>
              <a:rPr lang="ru-RU" dirty="0" smtClean="0"/>
              <a:t>.</a:t>
            </a:r>
          </a:p>
        </p:txBody>
      </p:sp>
      <p:pic>
        <p:nvPicPr>
          <p:cNvPr id="4098" name="Picture 2" descr="https://izoplit.ru/foto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284984"/>
            <a:ext cx="3364026" cy="2520280"/>
          </a:xfrm>
          <a:prstGeom prst="rect">
            <a:avLst/>
          </a:prstGeom>
          <a:noFill/>
        </p:spPr>
      </p:pic>
      <p:pic>
        <p:nvPicPr>
          <p:cNvPr id="6" name="Picture 2" descr="https://adm.rkursk.ru/files/312/images/3962_53_4103.JPG"/>
          <p:cNvPicPr>
            <a:picLocks noChangeAspect="1" noChangeArrowheads="1"/>
          </p:cNvPicPr>
          <p:nvPr/>
        </p:nvPicPr>
        <p:blipFill>
          <a:blip r:embed="rId3" cstate="print"/>
          <a:srcRect b="14370"/>
          <a:stretch>
            <a:fillRect/>
          </a:stretch>
        </p:blipFill>
        <p:spPr bwMode="auto">
          <a:xfrm>
            <a:off x="3707904" y="908720"/>
            <a:ext cx="392430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5" descr="https://adm.rkursk.ru/files/312/images/3962_53_4102.JPG"/>
          <p:cNvPicPr>
            <a:picLocks noChangeAspect="1" noChangeArrowheads="1"/>
          </p:cNvPicPr>
          <p:nvPr/>
        </p:nvPicPr>
        <p:blipFill>
          <a:blip r:embed="rId4" cstate="print"/>
          <a:srcRect t="11733"/>
          <a:stretch>
            <a:fillRect/>
          </a:stretch>
        </p:blipFill>
        <p:spPr bwMode="auto">
          <a:xfrm>
            <a:off x="4355976" y="3789040"/>
            <a:ext cx="3924300" cy="27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0"/>
            <a:ext cx="8686800" cy="7923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ЛЕГКАЯ   ПРОМЫШЛЕННОСТЬ</a:t>
            </a:r>
          </a:p>
        </p:txBody>
      </p:sp>
      <p:pic>
        <p:nvPicPr>
          <p:cNvPr id="7" name="Picture 13" descr="i?id=541365132-70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2879725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 l="30158" t="32110" r="38850" b="29500"/>
          <a:stretch>
            <a:fillRect/>
          </a:stretch>
        </p:blipFill>
        <p:spPr bwMode="auto">
          <a:xfrm>
            <a:off x="4355976" y="1412776"/>
            <a:ext cx="412772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31265" t="31125" r="28334" b="29500"/>
          <a:stretch>
            <a:fillRect/>
          </a:stretch>
        </p:blipFill>
        <p:spPr bwMode="auto">
          <a:xfrm>
            <a:off x="539552" y="3861048"/>
            <a:ext cx="3744416" cy="220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31067" t="30976" r="28228" b="30299"/>
          <a:stretch>
            <a:fillRect/>
          </a:stretch>
        </p:blipFill>
        <p:spPr bwMode="auto">
          <a:xfrm>
            <a:off x="5220072" y="4149080"/>
            <a:ext cx="309634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11560" y="764704"/>
            <a:ext cx="6520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ПО Концерн «</a:t>
            </a:r>
            <a:r>
              <a:rPr lang="ru-RU" sz="2800" b="1" dirty="0" err="1" smtClean="0">
                <a:solidFill>
                  <a:srgbClr val="0033CC"/>
                </a:solidFill>
                <a:latin typeface="+mj-lt"/>
              </a:rPr>
              <a:t>Курсктрикотажпром</a:t>
            </a:r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»</a:t>
            </a:r>
            <a:endParaRPr lang="ru-RU" sz="2800" b="1" dirty="0">
              <a:solidFill>
                <a:srgbClr val="0033CC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3682752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33CC"/>
                </a:solidFill>
                <a:latin typeface="+mj-lt"/>
              </a:rPr>
              <a:t>ФАБРИКА «СЛАВИТА»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10153" t="26375" r="64389" b="15547"/>
          <a:stretch>
            <a:fillRect/>
          </a:stretch>
        </p:blipFill>
        <p:spPr bwMode="auto">
          <a:xfrm>
            <a:off x="6516216" y="4271974"/>
            <a:ext cx="2448272" cy="258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3555" t="24235" r="58773" b="35406"/>
          <a:stretch>
            <a:fillRect/>
          </a:stretch>
        </p:blipFill>
        <p:spPr bwMode="auto">
          <a:xfrm>
            <a:off x="4716016" y="1268760"/>
            <a:ext cx="395165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5800" t="19190" r="29061" b="15145"/>
          <a:stretch>
            <a:fillRect/>
          </a:stretch>
        </p:blipFill>
        <p:spPr bwMode="auto">
          <a:xfrm>
            <a:off x="1187624" y="3861048"/>
            <a:ext cx="253586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40825" t="19190" r="36747" b="11778"/>
          <a:stretch>
            <a:fillRect/>
          </a:stretch>
        </p:blipFill>
        <p:spPr bwMode="auto">
          <a:xfrm>
            <a:off x="2195736" y="1124744"/>
            <a:ext cx="1584176" cy="274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 l="44275" t="19313" r="40229" b="9813"/>
          <a:stretch>
            <a:fillRect/>
          </a:stretch>
        </p:blipFill>
        <p:spPr bwMode="auto">
          <a:xfrm>
            <a:off x="539552" y="1196752"/>
            <a:ext cx="1296144" cy="277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067944" y="0"/>
            <a:ext cx="40324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ОО «МОНА ЛИЗА»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3312368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ОО «ЩИГРОВСКАЯ ПЕРО-ПУХОВАЯ ФАБРИКА» </a:t>
            </a:r>
            <a:endParaRPr lang="ru-RU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 l="33330" t="12350" r="31952" b="50599"/>
          <a:stretch>
            <a:fillRect/>
          </a:stretch>
        </p:blipFill>
        <p:spPr bwMode="auto">
          <a:xfrm>
            <a:off x="5796136" y="2708920"/>
            <a:ext cx="3096344" cy="185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 descr="https://productcenter.ru/images/165958-shchigrovskaia-piero-pukhovaia-fabrika-540x480.jpg"/>
          <p:cNvPicPr>
            <a:picLocks noChangeAspect="1" noChangeArrowheads="1"/>
          </p:cNvPicPr>
          <p:nvPr/>
        </p:nvPicPr>
        <p:blipFill>
          <a:blip r:embed="rId3" cstate="print"/>
          <a:srcRect l="14000" t="3752"/>
          <a:stretch>
            <a:fillRect/>
          </a:stretch>
        </p:blipFill>
        <p:spPr bwMode="auto">
          <a:xfrm>
            <a:off x="323528" y="3212976"/>
            <a:ext cx="3707188" cy="3096344"/>
          </a:xfrm>
          <a:prstGeom prst="rect">
            <a:avLst/>
          </a:prstGeom>
          <a:noFill/>
        </p:spPr>
      </p:pic>
      <p:pic>
        <p:nvPicPr>
          <p:cNvPr id="8" name="Picture 2" descr="https://i.ytimg.com/vi/6xfP-COo5fM/maxresdefault.jpg"/>
          <p:cNvPicPr>
            <a:picLocks noChangeAspect="1" noChangeArrowheads="1"/>
          </p:cNvPicPr>
          <p:nvPr/>
        </p:nvPicPr>
        <p:blipFill>
          <a:blip r:embed="rId4" cstate="print"/>
          <a:srcRect l="30139" b="24986"/>
          <a:stretch>
            <a:fillRect/>
          </a:stretch>
        </p:blipFill>
        <p:spPr bwMode="auto">
          <a:xfrm>
            <a:off x="5076056" y="4437112"/>
            <a:ext cx="3674409" cy="2219313"/>
          </a:xfrm>
          <a:prstGeom prst="rect">
            <a:avLst/>
          </a:prstGeom>
          <a:noFill/>
        </p:spPr>
      </p:pic>
      <p:pic>
        <p:nvPicPr>
          <p:cNvPr id="55304" name="Picture 8" descr="https://linecore.ru/upload/iblock/075/075d9d8a68197bc8df5d4f5d22f214a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484784"/>
            <a:ext cx="2797672" cy="186511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260648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СОВМЕСТНОЕ ПРЕДПРИЯТИЕ БЕЛ-ПОЛЬ</a:t>
            </a:r>
            <a:endParaRPr lang="ru-RU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 l="39847" t="34078" r="36909" b="28516"/>
          <a:stretch>
            <a:fillRect/>
          </a:stretch>
        </p:blipFill>
        <p:spPr bwMode="auto">
          <a:xfrm>
            <a:off x="4283968" y="1196752"/>
            <a:ext cx="2228458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295232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33CC"/>
                </a:solidFill>
                <a:latin typeface="+mj-lt"/>
              </a:rPr>
              <a:t>КАЭС</a:t>
            </a:r>
            <a:endParaRPr lang="ru-RU" b="1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5122" name="Picture 2" descr="https://avatars.mds.yandex.net/i?id=87f4eb00c746afde15329f008350f7b44250087b-10360812-images-thumbs&amp;n=13"/>
          <p:cNvPicPr>
            <a:picLocks noChangeAspect="1" noChangeArrowheads="1"/>
          </p:cNvPicPr>
          <p:nvPr/>
        </p:nvPicPr>
        <p:blipFill>
          <a:blip r:embed="rId2" cstate="print"/>
          <a:srcRect t="7128"/>
          <a:stretch>
            <a:fillRect/>
          </a:stretch>
        </p:blipFill>
        <p:spPr bwMode="auto">
          <a:xfrm>
            <a:off x="4211960" y="1484784"/>
            <a:ext cx="4536504" cy="2814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 cstate="print"/>
          <a:srcRect l="4427" t="14765" r="35802" b="13376"/>
          <a:stretch>
            <a:fillRect/>
          </a:stretch>
        </p:blipFill>
        <p:spPr bwMode="auto">
          <a:xfrm>
            <a:off x="251520" y="3573016"/>
            <a:ext cx="4151734" cy="280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http://mnu1.ru/sites/default/files/foto/ekxr2guwkaadrd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8726" y="4341151"/>
            <a:ext cx="3775274" cy="2516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3" descr="https://newizv.ru/attachments/f9fa3e0a055809902fa1d9f1c8db47428ff8dfc6/store/crop/0/-10/857/482/1920/0/0/1245651e29e2bb422adb22ab52a963299fcd9a60fda0f4f172ae7d183cdf/1689315288073.jpg"/>
          <p:cNvPicPr>
            <a:picLocks noChangeAspect="1" noChangeArrowheads="1"/>
          </p:cNvPicPr>
          <p:nvPr/>
        </p:nvPicPr>
        <p:blipFill>
          <a:blip r:embed="rId5" cstate="print"/>
          <a:srcRect r="52239" b="43247"/>
          <a:stretch>
            <a:fillRect/>
          </a:stretch>
        </p:blipFill>
        <p:spPr bwMode="auto">
          <a:xfrm>
            <a:off x="0" y="188640"/>
            <a:ext cx="3969817" cy="2542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5040560" cy="56207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ООО «КУРСКОБУВЬ»</a:t>
            </a:r>
            <a:endParaRPr lang="ru-RU" sz="28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7" name="Picture 2" descr="https://sun9-44.userapi.com/sun9-71/impf/vyEk6eHbVdpUjDRZ0NKRrv8_iRywM1N7T_Q4KA/aryhR9mkIo4.jpg?size=1280x854&amp;quality=95&amp;sign=7995447ec19a07c23012e3e29a95e668&amp;c_uniq_tag=QfBL-GrZr9pABv-vLYFRqJorogOVbqtcmXOPNznJEdA&amp;type=album"/>
          <p:cNvPicPr>
            <a:picLocks noChangeAspect="1" noChangeArrowheads="1"/>
          </p:cNvPicPr>
          <p:nvPr/>
        </p:nvPicPr>
        <p:blipFill>
          <a:blip r:embed="rId2" cstate="print"/>
          <a:srcRect t="26829"/>
          <a:stretch>
            <a:fillRect/>
          </a:stretch>
        </p:blipFill>
        <p:spPr bwMode="auto">
          <a:xfrm>
            <a:off x="5004048" y="1772816"/>
            <a:ext cx="3816424" cy="216024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8263" t="18329" r="29161" b="14735"/>
          <a:stretch>
            <a:fillRect/>
          </a:stretch>
        </p:blipFill>
        <p:spPr bwMode="auto">
          <a:xfrm>
            <a:off x="1475656" y="1607578"/>
            <a:ext cx="3600400" cy="257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s://adm-files.rkursk.ru/13/images/54545_53_39972.JPG"/>
          <p:cNvPicPr>
            <a:picLocks noChangeAspect="1" noChangeArrowheads="1"/>
          </p:cNvPicPr>
          <p:nvPr/>
        </p:nvPicPr>
        <p:blipFill>
          <a:blip r:embed="rId4" cstate="print"/>
          <a:srcRect t="67674" r="8754"/>
          <a:stretch>
            <a:fillRect/>
          </a:stretch>
        </p:blipFill>
        <p:spPr bwMode="auto">
          <a:xfrm>
            <a:off x="1259632" y="4149080"/>
            <a:ext cx="7200800" cy="2376471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4899" t="31125" r="43065" b="3907"/>
          <a:stretch>
            <a:fillRect/>
          </a:stretch>
        </p:blipFill>
        <p:spPr bwMode="auto">
          <a:xfrm>
            <a:off x="251520" y="476672"/>
            <a:ext cx="2123728" cy="174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000" b="1" dirty="0" smtClean="0">
                <a:solidFill>
                  <a:srgbClr val="C00000"/>
                </a:solidFill>
                <a:latin typeface="+mj-lt"/>
              </a:rPr>
              <a:t>ГОРНОДОБЫВАЮЩАЯ ПРОМЫШЛЕННОСТЬ</a:t>
            </a:r>
          </a:p>
        </p:txBody>
      </p:sp>
      <p:pic>
        <p:nvPicPr>
          <p:cNvPr id="6" name="Picture 2" descr="https://ds05.infourok.ru/uploads/ex/1276/00115085-609f7c9a/img4.jpg"/>
          <p:cNvPicPr>
            <a:picLocks noChangeAspect="1" noChangeArrowheads="1"/>
          </p:cNvPicPr>
          <p:nvPr/>
        </p:nvPicPr>
        <p:blipFill>
          <a:blip r:embed="rId2" cstate="print"/>
          <a:srcRect l="50221" t="48249" r="1318" b="3510"/>
          <a:stretch>
            <a:fillRect/>
          </a:stretch>
        </p:blipFill>
        <p:spPr bwMode="auto">
          <a:xfrm>
            <a:off x="5004048" y="1524090"/>
            <a:ext cx="4139952" cy="2913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6" descr="https://img-fotki.yandex.ru/get/4418/155143117.2a/0_1094c5_3e1da1f6_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764704"/>
            <a:ext cx="3419872" cy="2716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Карьеры по добыче железной руды между Губкином (слева) и Старым Осколом (справа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077072"/>
            <a:ext cx="3538313" cy="2314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4211960" y="1124744"/>
            <a:ext cx="2016224" cy="64633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Arial" charset="0"/>
              </a:rPr>
              <a:t> Михайловский </a:t>
            </a:r>
            <a:endParaRPr lang="ru-RU" b="1" dirty="0" smtClean="0">
              <a:latin typeface="Arial" charset="0"/>
            </a:endParaRPr>
          </a:p>
          <a:p>
            <a:r>
              <a:rPr lang="ru-RU" b="1" dirty="0" smtClean="0">
                <a:latin typeface="Arial" charset="0"/>
              </a:rPr>
              <a:t>карьер  КМА</a:t>
            </a:r>
            <a:endParaRPr lang="ru-RU" b="1" dirty="0">
              <a:latin typeface="Arial" charset="0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948264" y="5157192"/>
            <a:ext cx="1512168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charset="0"/>
              </a:rPr>
              <a:t>Карьер  (вид из космоса)</a:t>
            </a:r>
            <a:endParaRPr lang="ru-RU" sz="1600" b="1" dirty="0">
              <a:latin typeface="Arial" charset="0"/>
            </a:endParaRPr>
          </a:p>
        </p:txBody>
      </p:sp>
      <p:pic>
        <p:nvPicPr>
          <p:cNvPr id="13" name="Picture 6" descr="gok-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473624"/>
            <a:ext cx="2448272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 descr="https://static.tildacdn.com/tild3535-6262-4231-b038-636662626434/ren_020_4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69" y="3789040"/>
            <a:ext cx="3396863" cy="2264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62" name="Picture 2" descr="https://promo.darvodgeo.ru/media/k2/items/cache/9139b86f02108abdcc0129521eca5e85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3638376" cy="2418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63" name="Picture 4" descr="https://adm.rkursk.ru/files/13/images/108843_53_108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908720"/>
            <a:ext cx="3319984" cy="2644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275856" y="3356992"/>
            <a:ext cx="2551944" cy="1769942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lc="http://schemas.openxmlformats.org/drawingml/2006/lockedCanvas" xmlns:a14="http://schemas.microsoft.com/office/drawing/2010/main" xmlns:dgm="http://schemas.openxmlformats.org/drawingml/2006/diagram" xmlns="" val="0"/>
                </a:ext>
              </a:extLst>
            </a:blip>
            <a:srcRect/>
            <a:stretch>
              <a:fillRect l="-5000" r="-5000"/>
            </a:stretch>
          </a:blipFill>
          <a:scene3d>
            <a:camera prst="orthographicFront"/>
            <a:lightRig rig="threePt" dir="t"/>
          </a:scene3d>
          <a:sp3d extrusionH="76200" contourW="12700" prstMaterial="matte">
            <a:extrusionClr>
              <a:schemeClr val="accent1">
                <a:lumMod val="40000"/>
                <a:lumOff val="60000"/>
              </a:schemeClr>
            </a:extrusionClr>
            <a:contourClr>
              <a:schemeClr val="tx1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Picture 13" descr="i?id=154957752-67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6837" y="2924944"/>
            <a:ext cx="2697163" cy="201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6156176" y="2924944"/>
            <a:ext cx="2736304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charset="0"/>
              </a:rPr>
              <a:t>Железорудные окатыши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16216" y="5085184"/>
            <a:ext cx="2445635" cy="1509997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lc="http://schemas.openxmlformats.org/drawingml/2006/lockedCanvas" xmlns:a14="http://schemas.microsoft.com/office/drawing/2010/main" xmlns:dgm="http://schemas.openxmlformats.org/drawingml/2006/diagram" xmlns="" val="0"/>
                </a:ext>
              </a:extLst>
            </a:blip>
            <a:srcRect/>
            <a:stretch>
              <a:fillRect l="-5000" r="-5000"/>
            </a:stretch>
          </a:blipFill>
          <a:scene3d>
            <a:camera prst="orthographicFront"/>
            <a:lightRig rig="threePt" dir="t"/>
          </a:scene3d>
          <a:sp3d extrusionH="76200" contourW="12700" prstMaterial="matte">
            <a:extrusionClr>
              <a:schemeClr val="accent1">
                <a:lumMod val="40000"/>
                <a:lumOff val="60000"/>
              </a:schemeClr>
            </a:extrusionClr>
            <a:contourClr>
              <a:schemeClr val="tx1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Прямоугольник 13"/>
          <p:cNvSpPr/>
          <p:nvPr/>
        </p:nvSpPr>
        <p:spPr>
          <a:xfrm>
            <a:off x="3851920" y="5206158"/>
            <a:ext cx="2442998" cy="1651842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lc="http://schemas.openxmlformats.org/drawingml/2006/lockedCanvas" xmlns:a14="http://schemas.microsoft.com/office/drawing/2010/main" xmlns:dgm="http://schemas.openxmlformats.org/drawingml/2006/diagram" xmlns="" val="0"/>
                </a:ext>
              </a:extLst>
            </a:blip>
            <a:srcRect/>
            <a:stretch>
              <a:fillRect l="-5000" r="-5000"/>
            </a:stretch>
          </a:blipFill>
          <a:scene3d>
            <a:camera prst="orthographicFront"/>
            <a:lightRig rig="threePt" dir="t"/>
          </a:scene3d>
          <a:sp3d extrusionH="76200" contourW="12700" prstMaterial="matte">
            <a:extrusionClr>
              <a:schemeClr val="accent1">
                <a:lumMod val="40000"/>
                <a:lumOff val="60000"/>
              </a:schemeClr>
            </a:extrusionClr>
            <a:contourClr>
              <a:schemeClr val="tx1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/>
          <p:cNvSpPr txBox="1"/>
          <p:nvPr/>
        </p:nvSpPr>
        <p:spPr>
          <a:xfrm>
            <a:off x="1403648" y="332657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+mj-lt"/>
              </a:rPr>
              <a:t>ОАО «МИХАЙЛОВСКИЙ ГОК»</a:t>
            </a:r>
            <a:endParaRPr lang="ru-RU" sz="2400" b="1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7944" y="648866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  <a:latin typeface="+mj-lt"/>
              </a:rPr>
              <a:t>Аглоруда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35896" y="479715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Доменная руда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0272" y="623731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Концентрат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1979712" y="908720"/>
            <a:ext cx="5148064" cy="92697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33CC"/>
                </a:solidFill>
                <a:latin typeface="+mj-lt"/>
              </a:rPr>
              <a:t>ГК  « КУРСКИЙ АККУМУЛЯТОРНЫЙ ЗАВОД»</a:t>
            </a:r>
            <a:r>
              <a:rPr lang="ru-RU" sz="2000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ru-RU" sz="2000" b="1" dirty="0" smtClean="0">
                <a:solidFill>
                  <a:srgbClr val="0033CC"/>
                </a:solidFill>
                <a:latin typeface="+mj-lt"/>
              </a:rPr>
              <a:t>ООО «ИСТОК+»</a:t>
            </a:r>
          </a:p>
        </p:txBody>
      </p:sp>
      <p:pic>
        <p:nvPicPr>
          <p:cNvPr id="7" name="Picture 8" descr="https://akbinfo.ru/wp-content/uploads/2017/11/1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00808"/>
            <a:ext cx="756084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835696" y="188640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МАШИНОСТРОЕНИЕ</a:t>
            </a:r>
            <a:endParaRPr lang="ru-RU" sz="32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244408" cy="725487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АО «ЭЛЕКТРОАГРЕГАТ»</a:t>
            </a:r>
          </a:p>
        </p:txBody>
      </p:sp>
      <p:pic>
        <p:nvPicPr>
          <p:cNvPr id="10" name="Picture 2" descr="https://adm.rkursk.ru/files/310/images/3936_53_4066.jpg"/>
          <p:cNvPicPr>
            <a:picLocks noChangeAspect="1" noChangeArrowheads="1"/>
          </p:cNvPicPr>
          <p:nvPr/>
        </p:nvPicPr>
        <p:blipFill>
          <a:blip r:embed="rId2" cstate="print"/>
          <a:srcRect t="18150"/>
          <a:stretch>
            <a:fillRect/>
          </a:stretch>
        </p:blipFill>
        <p:spPr bwMode="auto">
          <a:xfrm>
            <a:off x="395536" y="1196752"/>
            <a:ext cx="784887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s://adm.rkursk.ru/files/310/images/3936_53_4067.jpg"/>
          <p:cNvPicPr>
            <a:picLocks noChangeAspect="1" noChangeArrowheads="1"/>
          </p:cNvPicPr>
          <p:nvPr/>
        </p:nvPicPr>
        <p:blipFill>
          <a:blip r:embed="rId3" cstate="print"/>
          <a:srcRect t="22488"/>
          <a:stretch>
            <a:fillRect/>
          </a:stretch>
        </p:blipFill>
        <p:spPr bwMode="auto">
          <a:xfrm>
            <a:off x="971600" y="4743271"/>
            <a:ext cx="3960440" cy="211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s://adm.rkursk.ru/files/310/images/3936_53_4065.jpg"/>
          <p:cNvPicPr>
            <a:picLocks noChangeAspect="1" noChangeArrowheads="1"/>
          </p:cNvPicPr>
          <p:nvPr/>
        </p:nvPicPr>
        <p:blipFill>
          <a:blip r:embed="rId4" cstate="print"/>
          <a:srcRect t="18347" r="35004" b="31482"/>
          <a:stretch>
            <a:fillRect/>
          </a:stretch>
        </p:blipFill>
        <p:spPr>
          <a:xfrm>
            <a:off x="5220072" y="4941168"/>
            <a:ext cx="3593277" cy="1512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048672" cy="725487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КЗ «ЭЛЕКТРОАППАРАТ»  </a:t>
            </a:r>
            <a:b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</a:br>
            <a:endParaRPr lang="ru-RU" sz="24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4"/>
          <p:cNvPicPr>
            <a:picLocks noChangeAspect="1" noChangeArrowheads="1"/>
          </p:cNvPicPr>
          <p:nvPr/>
        </p:nvPicPr>
        <p:blipFill>
          <a:blip r:embed="rId2" cstate="print"/>
          <a:srcRect l="961" t="32478" r="65846" b="22792"/>
          <a:stretch>
            <a:fillRect/>
          </a:stretch>
        </p:blipFill>
        <p:spPr bwMode="auto">
          <a:xfrm>
            <a:off x="827584" y="3645024"/>
            <a:ext cx="374491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3"/>
          <p:cNvPicPr>
            <a:picLocks noGrp="1"/>
          </p:cNvPicPr>
          <p:nvPr>
            <p:ph idx="1"/>
          </p:nvPr>
        </p:nvPicPr>
        <p:blipFill>
          <a:blip r:embed="rId3" cstate="print"/>
          <a:srcRect t="52526" r="84140" b="10826"/>
          <a:stretch>
            <a:fillRect/>
          </a:stretch>
        </p:blipFill>
        <p:spPr>
          <a:xfrm>
            <a:off x="5796136" y="1340768"/>
            <a:ext cx="1692746" cy="2133228"/>
          </a:xfrm>
        </p:spPr>
      </p:pic>
      <p:pic>
        <p:nvPicPr>
          <p:cNvPr id="37890" name="Picture 2" descr="https://cdn.elec.ru/i/cd/60/cd60c62bc8dc522e957a9dc3d0d71df2db1615a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764704"/>
            <a:ext cx="3960440" cy="2640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892" name="Picture 4" descr="https://avatars.mds.yandex.net/get-altay/4303652/2a00000178b5e5706ecae1dd18bd678dd967/XXL_height"/>
          <p:cNvPicPr>
            <a:picLocks noChangeAspect="1" noChangeArrowheads="1"/>
          </p:cNvPicPr>
          <p:nvPr/>
        </p:nvPicPr>
        <p:blipFill>
          <a:blip r:embed="rId5" cstate="print"/>
          <a:srcRect l="8873" r="16730"/>
          <a:stretch>
            <a:fillRect/>
          </a:stretch>
        </p:blipFill>
        <p:spPr bwMode="auto">
          <a:xfrm>
            <a:off x="4572000" y="3645024"/>
            <a:ext cx="4320480" cy="2820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6779096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+mj-lt"/>
              </a:rPr>
              <a:t>АО «КОРЕНЕВСКИЙ ЗАВОД НИЗКОВОЛЬТНОЙ АППАРАТУРЫ»</a:t>
            </a:r>
          </a:p>
        </p:txBody>
      </p:sp>
      <p:pic>
        <p:nvPicPr>
          <p:cNvPr id="53252" name="Рисунок 3"/>
          <p:cNvPicPr>
            <a:picLocks noChangeAspect="1" noChangeArrowheads="1"/>
          </p:cNvPicPr>
          <p:nvPr/>
        </p:nvPicPr>
        <p:blipFill>
          <a:blip r:embed="rId2" cstate="print"/>
          <a:srcRect l="30144" t="20229" r="10208" b="22221"/>
          <a:stretch>
            <a:fillRect/>
          </a:stretch>
        </p:blipFill>
        <p:spPr bwMode="auto">
          <a:xfrm>
            <a:off x="323528" y="1268760"/>
            <a:ext cx="4804543" cy="2887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3"/>
          <p:cNvPicPr>
            <a:picLocks noChangeAspect="1" noChangeArrowheads="1"/>
          </p:cNvPicPr>
          <p:nvPr/>
        </p:nvPicPr>
        <p:blipFill>
          <a:blip r:embed="rId3" cstate="print"/>
          <a:srcRect l="32907" t="23582" r="8446" b="30200"/>
          <a:stretch>
            <a:fillRect/>
          </a:stretch>
        </p:blipFill>
        <p:spPr bwMode="auto">
          <a:xfrm>
            <a:off x="1389054" y="4149080"/>
            <a:ext cx="6783346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/>
          <p:cNvPicPr>
            <a:picLocks noChangeAspect="1" noChangeArrowheads="1"/>
          </p:cNvPicPr>
          <p:nvPr/>
        </p:nvPicPr>
        <p:blipFill>
          <a:blip r:embed="rId4" cstate="print"/>
          <a:srcRect l="31504" t="25575" r="32626" b="37830"/>
          <a:stretch>
            <a:fillRect/>
          </a:stretch>
        </p:blipFill>
        <p:spPr bwMode="auto">
          <a:xfrm>
            <a:off x="5111552" y="1268760"/>
            <a:ext cx="4032448" cy="220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2516</TotalTime>
  <Words>378</Words>
  <Application>Microsoft Office PowerPoint</Application>
  <PresentationFormat>Экран (4:3)</PresentationFormat>
  <Paragraphs>77</Paragraphs>
  <Slides>30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ТЕМА 2. Промышленность   Курской  области  </vt:lpstr>
      <vt:lpstr>ТОПЛИВНО-ЭНЕРГЕТИЧЕСКИЙ  КОМПЛЕКС</vt:lpstr>
      <vt:lpstr>КАЭС</vt:lpstr>
      <vt:lpstr>ГОРНОДОБЫВАЮЩАЯ ПРОМЫШЛЕННОСТЬ</vt:lpstr>
      <vt:lpstr>Слайд 5</vt:lpstr>
      <vt:lpstr>ГК  « КУРСКИЙ АККУМУЛЯТОРНЫЙ ЗАВОД» ООО «ИСТОК+»</vt:lpstr>
      <vt:lpstr>АО «ЭЛЕКТРОАГРЕГАТ»</vt:lpstr>
      <vt:lpstr>КЗ «ЭЛЕКТРОАППАРАТ»   </vt:lpstr>
      <vt:lpstr>АО «КОРЕНЕВСКИЙ ЗАВОД НИЗКОВОЛЬТНОЙ АППАРАТУРЫ»</vt:lpstr>
      <vt:lpstr>«РУДОАВТОМАТИКА  ИМ. В. В. САФОШИНА»</vt:lpstr>
      <vt:lpstr>Слайд 11</vt:lpstr>
      <vt:lpstr>АО «АВИААВТОМАТИКА» ИМ. В.В. ТАРАСОВА»  </vt:lpstr>
      <vt:lpstr>Слайд 13</vt:lpstr>
      <vt:lpstr>Слайд 14</vt:lpstr>
      <vt:lpstr>Слайд 15</vt:lpstr>
      <vt:lpstr>ГК «ВАГОНМАШ»</vt:lpstr>
      <vt:lpstr>ХИМИКО-ЛЕСНОЙ   КОМПЛЕКС</vt:lpstr>
      <vt:lpstr>НЕФТЕХИМИЧЕСКАЯ ПРОМЫШЛЕННОСТЬ  </vt:lpstr>
      <vt:lpstr> ЗАО НПО «КОМПОЗИТ»</vt:lpstr>
      <vt:lpstr>   </vt:lpstr>
      <vt:lpstr>Слайд 21</vt:lpstr>
      <vt:lpstr>КУРСКИЙ ФИЛИАЛ ООО  «БИАКСПЛЕН»</vt:lpstr>
      <vt:lpstr>ОАО «ФАРМСТАНДАРТ  ЛЕКСРЕДСТВА»</vt:lpstr>
      <vt:lpstr>АО «КУРСКМЕДСТЕКЛО»</vt:lpstr>
      <vt:lpstr>Группа предприятий  «ГОТЭК»</vt:lpstr>
      <vt:lpstr>ЗАО «Изоплит»  </vt:lpstr>
      <vt:lpstr>Слайд 27</vt:lpstr>
      <vt:lpstr>ФАБРИКА «СЛАВИТА»  </vt:lpstr>
      <vt:lpstr>ОО «ЩИГРОВСКАЯ ПЕРО-ПУХОВАЯ ФАБРИКА» </vt:lpstr>
      <vt:lpstr>ООО «КУРСКОБУВЬ»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Глаголев</dc:creator>
  <cp:lastModifiedBy>ASUS</cp:lastModifiedBy>
  <cp:revision>21</cp:revision>
  <dcterms:created xsi:type="dcterms:W3CDTF">2023-04-10T08:53:20Z</dcterms:created>
  <dcterms:modified xsi:type="dcterms:W3CDTF">2023-12-09T16:09:34Z</dcterms:modified>
</cp:coreProperties>
</file>