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62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5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41BC649-DD44-9CFC-118A-758818A785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A26418AF-9153-3D11-7FF4-D771D8E4D8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4430EA1-5A32-4DCF-78F4-C6D53ED2A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79E64-4D45-425D-9ED0-603010F831F2}" type="datetimeFigureOut">
              <a:rPr lang="ru-RU" smtClean="0"/>
              <a:t>28.07.2023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30F0260-5196-D5FB-17FC-4A197F28C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37E3B32-0335-1849-EBB1-8AD7630E5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2513C-2E48-4137-836D-4EC2845A38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2491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631E65E-DF96-1EBC-79A8-ABB82BEAB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8BE541FC-D8A8-C565-4B8F-B12E46B4CD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F45CDBE-4963-ECD5-7347-DDE19E845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79E64-4D45-425D-9ED0-603010F831F2}" type="datetimeFigureOut">
              <a:rPr lang="ru-RU" smtClean="0"/>
              <a:t>28.07.2023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FFF2B36-1FA7-73FF-1F0F-442C0AAF3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3CD71CB-0EE1-87F7-DA12-ABB68D4A2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2513C-2E48-4137-836D-4EC2845A38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9494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D91D3337-9D8F-49E2-3342-DE32825B25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5FC345DD-CFF0-11DA-76C0-A41A97CCEC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E8C8CF9-0638-512B-0446-A9B93078A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79E64-4D45-425D-9ED0-603010F831F2}" type="datetimeFigureOut">
              <a:rPr lang="ru-RU" smtClean="0"/>
              <a:t>28.07.2023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28D395A-3EA6-7369-6437-965D2D922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5DE491A-D209-E9B3-482C-A86E7506D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2513C-2E48-4137-836D-4EC2845A38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509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3D8C01A-7553-52EC-E5D7-DEDF9F5B4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1722EC0-26A1-22FE-72DE-C8710B23B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7188EF5-C93A-6006-1FC4-A4E9AFAA2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79E64-4D45-425D-9ED0-603010F831F2}" type="datetimeFigureOut">
              <a:rPr lang="ru-RU" smtClean="0"/>
              <a:t>28.07.2023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2197657-E54A-7B3B-9C5C-A8BCBE243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416B957-CF93-D51B-26A7-D810E6FC6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2513C-2E48-4137-836D-4EC2845A38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713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77CF6E2-346C-0C05-5CDE-4016D42A6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979BC1D-0256-3F29-EE4C-B31B018F15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FFD76D2-05AC-4EF0-C987-8A86B8C44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79E64-4D45-425D-9ED0-603010F831F2}" type="datetimeFigureOut">
              <a:rPr lang="ru-RU" smtClean="0"/>
              <a:t>28.07.2023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70145CF-FE95-C1E9-8572-5DBC2F378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B001E44-02AE-7752-4D51-99842768A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2513C-2E48-4137-836D-4EC2845A38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692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01BDF25-6D2C-05BC-63E9-A5A549019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D7B7DA8-1CBF-9DD1-037F-F1A2018EE5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305C2288-9196-80EA-0CC3-4C642E8496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FADD47F-D7AC-E966-C97A-9FEB2176D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79E64-4D45-425D-9ED0-603010F831F2}" type="datetimeFigureOut">
              <a:rPr lang="ru-RU" smtClean="0"/>
              <a:t>28.07.2023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8CD34BB6-7547-5460-5E94-7E60735BC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69E4282-23F5-0D0E-56D6-EA232419B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2513C-2E48-4137-836D-4EC2845A38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60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22DABC1-7345-0DBE-90FE-F6D97ECB5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C5F4EC25-68C1-2E02-F3AD-E69F0FEAA6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D96DC615-15E5-9F02-8F29-0091F505CC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115F46EE-2E92-A8D4-5030-78F151E59A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0D163E67-3DBD-6D2A-BA4B-34402C8CEC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23B6D46A-029F-27CB-FDD9-88904E714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79E64-4D45-425D-9ED0-603010F831F2}" type="datetimeFigureOut">
              <a:rPr lang="ru-RU" smtClean="0"/>
              <a:t>28.07.2023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DFA7028D-439C-320D-8DDF-928CE5175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D3C3DF56-2569-1BB4-BC59-14AB34847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2513C-2E48-4137-836D-4EC2845A38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5768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0E53ECE-AD7E-F5E0-674F-C398B0B90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E21FC192-6B17-8DB7-EDDD-51C953E0A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79E64-4D45-425D-9ED0-603010F831F2}" type="datetimeFigureOut">
              <a:rPr lang="ru-RU" smtClean="0"/>
              <a:t>28.07.2023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D3D51387-B347-6220-14E0-2DF8598F6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8E835493-D50E-BC43-BF13-60166279F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2513C-2E48-4137-836D-4EC2845A38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8899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E5732185-2AE5-C0F6-E2AC-00A8450DA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79E64-4D45-425D-9ED0-603010F831F2}" type="datetimeFigureOut">
              <a:rPr lang="ru-RU" smtClean="0"/>
              <a:t>28.07.2023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BF43E905-25EC-647F-1142-F39CC7494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EEB4B93D-83E0-E030-5F85-F2BF8367B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2513C-2E48-4137-836D-4EC2845A38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9003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756E67B-C5F5-0590-7093-B2361A950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6730DCC-5C33-507C-F2BE-5E8259ECFB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84FB9817-A2A6-597A-A92B-6E771603C5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9DC902D7-91EE-1C6E-2A74-49537F1B6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79E64-4D45-425D-9ED0-603010F831F2}" type="datetimeFigureOut">
              <a:rPr lang="ru-RU" smtClean="0"/>
              <a:t>28.07.2023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1BF8BDF-A7B2-EE3F-141E-AF0F47FAA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5F8AE41-0648-C3CB-0CAE-7ADDA9F73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2513C-2E48-4137-836D-4EC2845A38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664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382ABE3-A82A-D7D6-4E54-D781A332C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64238FD5-45E9-54D3-7B6E-796DA58F1F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BB758F78-3386-07F2-18F8-BD6C222253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57EB3D4-A764-7914-5EDA-C371C7483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79E64-4D45-425D-9ED0-603010F831F2}" type="datetimeFigureOut">
              <a:rPr lang="ru-RU" smtClean="0"/>
              <a:t>28.07.2023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5E40603-37C1-633D-75D7-D0A348818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9CD55DDD-857F-ABFF-FB2C-68BD5ED01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2513C-2E48-4137-836D-4EC2845A38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417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BE3A684-9EDC-C2A2-D732-E9037FDB8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CE321E65-ACD1-5C00-EA68-4F4F197E01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9390B34-327C-E6D8-AA2F-0DE9F28F10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79E64-4D45-425D-9ED0-603010F831F2}" type="datetimeFigureOut">
              <a:rPr lang="ru-RU" smtClean="0"/>
              <a:t>28.07.2023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FBE81BD-B8B5-E3C1-A2F1-973442D033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7A58F10-133F-90D5-E963-5A335C7159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2513C-2E48-4137-836D-4EC2845A38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254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57AAC9F-3EB5-E3E7-CB6D-B5211FFCC3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258DB1F4-2B80-92A5-A646-FE7E9B5204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798F4F0C-D72F-A449-8409-D55624281E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59575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68AAC85-F905-F2DA-5246-58BFA392FC93}"/>
              </a:ext>
            </a:extLst>
          </p:cNvPr>
          <p:cNvSpPr txBox="1"/>
          <p:nvPr/>
        </p:nvSpPr>
        <p:spPr>
          <a:xfrm>
            <a:off x="2486335" y="2091547"/>
            <a:ext cx="718690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Times New Roman" panose="02020603050405020304" pitchFamily="18" charset="0"/>
              </a:rPr>
              <a:t>Сколько лет городу Курску</a:t>
            </a: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Times New Roman" panose="02020603050405020304" pitchFamily="18" charset="0"/>
              </a:rPr>
              <a:t>?</a:t>
            </a:r>
            <a:endParaRPr kumimoji="0" lang="ru-RU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253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538892CA-4E83-B0F9-576B-325E59B2F0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59575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51D6AC5-D1E7-544C-F878-039D83365FA3}"/>
              </a:ext>
            </a:extLst>
          </p:cNvPr>
          <p:cNvSpPr txBox="1"/>
          <p:nvPr/>
        </p:nvSpPr>
        <p:spPr>
          <a:xfrm>
            <a:off x="2502546" y="682624"/>
            <a:ext cx="718690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Times New Roman" panose="02020603050405020304" pitchFamily="18" charset="0"/>
              </a:rPr>
              <a:t>Сколько лет городу Курску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Times New Roman" panose="02020603050405020304" pitchFamily="18" charset="0"/>
              </a:rPr>
              <a:t>?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63FDFB4C-ED5E-D3DB-12FC-2C1001E10C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8869" y="1837845"/>
            <a:ext cx="4841490" cy="279566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284EF51D-3F47-DE4F-8FD8-17F8CE9651E2}"/>
              </a:ext>
            </a:extLst>
          </p:cNvPr>
          <p:cNvSpPr txBox="1"/>
          <p:nvPr/>
        </p:nvSpPr>
        <p:spPr>
          <a:xfrm>
            <a:off x="6664577" y="3987178"/>
            <a:ext cx="48414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Древний Курск глазами современного художника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543745A-539B-02B2-AA32-2E0A037E0D34}"/>
              </a:ext>
            </a:extLst>
          </p:cNvPr>
          <p:cNvSpPr txBox="1"/>
          <p:nvPr/>
        </p:nvSpPr>
        <p:spPr>
          <a:xfrm>
            <a:off x="6664577" y="1837845"/>
            <a:ext cx="386584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1. Почему древние русские города строились на высоком берегу реки?</a:t>
            </a:r>
            <a:br>
              <a:rPr lang="ru-RU" b="1" dirty="0"/>
            </a:br>
            <a:r>
              <a:rPr lang="ru-RU" b="1" dirty="0"/>
              <a:t>2. Рассмотри картинку и сравни облик современного и древнего Курска. В чём отличия?</a:t>
            </a:r>
          </a:p>
        </p:txBody>
      </p:sp>
    </p:spTree>
    <p:extLst>
      <p:ext uri="{BB962C8B-B14F-4D97-AF65-F5344CB8AC3E}">
        <p14:creationId xmlns:p14="http://schemas.microsoft.com/office/powerpoint/2010/main" val="317281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538892CA-4E83-B0F9-576B-325E59B2F0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12" y="0"/>
            <a:ext cx="12159575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51D6AC5-D1E7-544C-F878-039D83365FA3}"/>
              </a:ext>
            </a:extLst>
          </p:cNvPr>
          <p:cNvSpPr txBox="1"/>
          <p:nvPr/>
        </p:nvSpPr>
        <p:spPr>
          <a:xfrm>
            <a:off x="2502547" y="561326"/>
            <a:ext cx="718690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Times New Roman" panose="02020603050405020304" pitchFamily="18" charset="0"/>
              </a:rPr>
              <a:t>Сколько лет городу Курску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Times New Roman" panose="02020603050405020304" pitchFamily="18" charset="0"/>
              </a:rPr>
              <a:t>?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341A8A82-EF42-983F-45A6-FCA176812B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1125" y="1397429"/>
            <a:ext cx="5034212" cy="332447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8C909E4-8B61-E9CD-6F61-13066334090C}"/>
              </a:ext>
            </a:extLst>
          </p:cNvPr>
          <p:cNvSpPr txBox="1"/>
          <p:nvPr/>
        </p:nvSpPr>
        <p:spPr>
          <a:xfrm>
            <a:off x="6775395" y="1397429"/>
            <a:ext cx="350189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Найденный во время археологических раскопок строительный материал – </a:t>
            </a:r>
            <a:r>
              <a:rPr lang="ru-RU" dirty="0" err="1"/>
              <a:t>плинфа</a:t>
            </a:r>
            <a:r>
              <a:rPr lang="ru-RU" dirty="0"/>
              <a:t> – является косвенным подтверждением того, что Курск на рубеже </a:t>
            </a:r>
            <a:r>
              <a:rPr lang="en-US" dirty="0"/>
              <a:t>X</a:t>
            </a:r>
            <a:r>
              <a:rPr lang="ru-RU" dirty="0"/>
              <a:t>-</a:t>
            </a:r>
            <a:r>
              <a:rPr lang="en-US" dirty="0"/>
              <a:t>XI </a:t>
            </a:r>
            <a:r>
              <a:rPr lang="ru-RU" dirty="0" smtClean="0"/>
              <a:t>веков </a:t>
            </a:r>
            <a:r>
              <a:rPr lang="ru-RU" dirty="0"/>
              <a:t>был достаточно крупным городом, имеющим каменные </a:t>
            </a:r>
            <a:r>
              <a:rPr lang="ru-RU" dirty="0" smtClean="0"/>
              <a:t>постройки. </a:t>
            </a:r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0272C6F-3A1A-ACA6-CC8B-DFEEE3D2BEEC}"/>
              </a:ext>
            </a:extLst>
          </p:cNvPr>
          <p:cNvSpPr txBox="1"/>
          <p:nvPr/>
        </p:nvSpPr>
        <p:spPr>
          <a:xfrm>
            <a:off x="6775395" y="4352576"/>
            <a:ext cx="4121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Кирпичная стена, выложенная </a:t>
            </a:r>
            <a:r>
              <a:rPr lang="ru-RU" dirty="0" err="1"/>
              <a:t>плинфой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2676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538892CA-4E83-B0F9-576B-325E59B2F0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12" y="0"/>
            <a:ext cx="12159575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51D6AC5-D1E7-544C-F878-039D83365FA3}"/>
              </a:ext>
            </a:extLst>
          </p:cNvPr>
          <p:cNvSpPr txBox="1"/>
          <p:nvPr/>
        </p:nvSpPr>
        <p:spPr>
          <a:xfrm>
            <a:off x="2502547" y="561326"/>
            <a:ext cx="718690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Times New Roman" panose="02020603050405020304" pitchFamily="18" charset="0"/>
              </a:rPr>
              <a:t>Сколько лет городу Курску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Times New Roman" panose="02020603050405020304" pitchFamily="18" charset="0"/>
              </a:rPr>
              <a:t>?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8A198733-2759-FE97-C950-2DC381FFBA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9190" y="1516467"/>
            <a:ext cx="4682834" cy="312188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9321B6C-B922-EBF3-D20C-B0D9A62B4556}"/>
              </a:ext>
            </a:extLst>
          </p:cNvPr>
          <p:cNvSpPr txBox="1"/>
          <p:nvPr/>
        </p:nvSpPr>
        <p:spPr>
          <a:xfrm>
            <a:off x="6459894" y="1516467"/>
            <a:ext cx="454089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/>
              <a:t>«В Курске были уже рынки, хлебопекарни, феодалы и властелин (князь или княжий наместник). Были кирпичные храмы. В «Житии» описывается картина уже сформировавшегося древнерусского города.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B2F3F12-3A59-8436-5E98-93AC70BCABEC}"/>
              </a:ext>
            </a:extLst>
          </p:cNvPr>
          <p:cNvSpPr txBox="1"/>
          <p:nvPr/>
        </p:nvSpPr>
        <p:spPr>
          <a:xfrm>
            <a:off x="6459894" y="4050963"/>
            <a:ext cx="482937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/>
              <a:t>Житие Феодосия Печерского, где впервые упомянут </a:t>
            </a:r>
            <a:r>
              <a:rPr lang="ru-RU" sz="1600" dirty="0" smtClean="0"/>
              <a:t>Курск, </a:t>
            </a:r>
            <a:r>
              <a:rPr lang="ru-RU" sz="1600" dirty="0"/>
              <a:t>в экспозиции Курского краеведческого музея</a:t>
            </a:r>
          </a:p>
        </p:txBody>
      </p:sp>
    </p:spTree>
    <p:extLst>
      <p:ext uri="{BB962C8B-B14F-4D97-AF65-F5344CB8AC3E}">
        <p14:creationId xmlns:p14="http://schemas.microsoft.com/office/powerpoint/2010/main" val="3088841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538892CA-4E83-B0F9-576B-325E59B2F0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10" y="0"/>
            <a:ext cx="12159575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51D6AC5-D1E7-544C-F878-039D83365FA3}"/>
              </a:ext>
            </a:extLst>
          </p:cNvPr>
          <p:cNvSpPr txBox="1"/>
          <p:nvPr/>
        </p:nvSpPr>
        <p:spPr>
          <a:xfrm>
            <a:off x="2502547" y="561326"/>
            <a:ext cx="718690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Times New Roman" panose="02020603050405020304" pitchFamily="18" charset="0"/>
              </a:rPr>
              <a:t>Сколько лет городу Курску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Times New Roman" panose="02020603050405020304" pitchFamily="18" charset="0"/>
              </a:rPr>
              <a:t>?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607A4F7-4ABC-0874-C107-5F6ADB216DF8}"/>
              </a:ext>
            </a:extLst>
          </p:cNvPr>
          <p:cNvSpPr txBox="1"/>
          <p:nvPr/>
        </p:nvSpPr>
        <p:spPr>
          <a:xfrm>
            <a:off x="6372691" y="1782648"/>
            <a:ext cx="479368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dirty="0"/>
              <a:t>Первое упоминание о Курске содержится в «Житии Феодосия Печерского» и датируется 1032 годом. Эта дата стала датой официального основания города </a:t>
            </a:r>
            <a:r>
              <a:rPr lang="ru-RU" dirty="0" smtClean="0"/>
              <a:t>Курска.</a:t>
            </a:r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89CAA41C-0693-7B5E-AA64-B447771508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2117" y="1543244"/>
            <a:ext cx="4929131" cy="287946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93BA9BD-AB0B-7967-3146-A43CF59BD886}"/>
              </a:ext>
            </a:extLst>
          </p:cNvPr>
          <p:cNvSpPr txBox="1"/>
          <p:nvPr/>
        </p:nvSpPr>
        <p:spPr>
          <a:xfrm>
            <a:off x="6484659" y="3837935"/>
            <a:ext cx="43550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/>
              <a:t>Так могла выглядеть Курская крепость в</a:t>
            </a:r>
            <a:r>
              <a:rPr lang="en-US" sz="1600" dirty="0"/>
              <a:t> XI</a:t>
            </a:r>
            <a:r>
              <a:rPr lang="ru-RU" sz="1600" dirty="0"/>
              <a:t> веке.</a:t>
            </a:r>
            <a:br>
              <a:rPr lang="ru-RU" sz="1600" dirty="0"/>
            </a:br>
            <a:r>
              <a:rPr lang="ru-RU" sz="1600" dirty="0"/>
              <a:t>Рисунок современного </a:t>
            </a:r>
            <a:r>
              <a:rPr lang="ru-RU" sz="1600" dirty="0" smtClean="0"/>
              <a:t>художника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493321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538892CA-4E83-B0F9-576B-325E59B2F0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59575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51D6AC5-D1E7-544C-F878-039D83365FA3}"/>
              </a:ext>
            </a:extLst>
          </p:cNvPr>
          <p:cNvSpPr txBox="1"/>
          <p:nvPr/>
        </p:nvSpPr>
        <p:spPr>
          <a:xfrm>
            <a:off x="2502547" y="561326"/>
            <a:ext cx="718690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Times New Roman" panose="02020603050405020304" pitchFamily="18" charset="0"/>
              </a:rPr>
              <a:t>Сколько лет городу Курску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Times New Roman" panose="02020603050405020304" pitchFamily="18" charset="0"/>
              </a:rPr>
              <a:t>?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03ECDBC5-D579-4275-828D-F832EBB6FE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5593" y="1444366"/>
            <a:ext cx="4052815" cy="3141903"/>
          </a:xfrm>
          <a:prstGeom prst="rect">
            <a:avLst/>
          </a:prstGeom>
        </p:spPr>
      </p:pic>
      <p:sp>
        <p:nvSpPr>
          <p:cNvPr id="5" name="AutoShape 2">
            <a:extLst>
              <a:ext uri="{FF2B5EF4-FFF2-40B4-BE49-F238E27FC236}">
                <a16:creationId xmlns:a16="http://schemas.microsoft.com/office/drawing/2014/main" xmlns="" id="{DECD770D-4972-0544-4A7C-A715C29EBEA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80923" y="262894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10FB5A2F-05B5-60B8-D039-4F4421BE9A60}"/>
              </a:ext>
            </a:extLst>
          </p:cNvPr>
          <p:cNvSpPr txBox="1"/>
          <p:nvPr/>
        </p:nvSpPr>
        <p:spPr>
          <a:xfrm>
            <a:off x="6733594" y="2413337"/>
            <a:ext cx="37637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Стела «Город воинской славы» на мемориальном комплексе «Курская Дуга»</a:t>
            </a:r>
          </a:p>
        </p:txBody>
      </p:sp>
    </p:spTree>
    <p:extLst>
      <p:ext uri="{BB962C8B-B14F-4D97-AF65-F5344CB8AC3E}">
        <p14:creationId xmlns:p14="http://schemas.microsoft.com/office/powerpoint/2010/main" val="408852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538892CA-4E83-B0F9-576B-325E59B2F0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11" y="0"/>
            <a:ext cx="12159575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51D6AC5-D1E7-544C-F878-039D83365FA3}"/>
              </a:ext>
            </a:extLst>
          </p:cNvPr>
          <p:cNvSpPr txBox="1"/>
          <p:nvPr/>
        </p:nvSpPr>
        <p:spPr>
          <a:xfrm>
            <a:off x="2502547" y="561326"/>
            <a:ext cx="718690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Times New Roman" panose="02020603050405020304" pitchFamily="18" charset="0"/>
              </a:rPr>
              <a:t>Творческое задание</a:t>
            </a:r>
          </a:p>
        </p:txBody>
      </p:sp>
      <p:sp>
        <p:nvSpPr>
          <p:cNvPr id="5" name="AutoShape 2">
            <a:extLst>
              <a:ext uri="{FF2B5EF4-FFF2-40B4-BE49-F238E27FC236}">
                <a16:creationId xmlns:a16="http://schemas.microsoft.com/office/drawing/2014/main" xmlns="" id="{DECD770D-4972-0544-4A7C-A715C29EBEA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80923" y="262894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10FB5A2F-05B5-60B8-D039-4F4421BE9A60}"/>
              </a:ext>
            </a:extLst>
          </p:cNvPr>
          <p:cNvSpPr txBox="1"/>
          <p:nvPr/>
        </p:nvSpPr>
        <p:spPr>
          <a:xfrm>
            <a:off x="5579706" y="2628943"/>
            <a:ext cx="5676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Нарисуйте герб Курской области и выясните, что </a:t>
            </a:r>
            <a:r>
              <a:rPr lang="ru-RU" b="1" dirty="0" smtClean="0"/>
              <a:t>символизируют </a:t>
            </a:r>
            <a:r>
              <a:rPr lang="ru-RU" b="1" dirty="0"/>
              <a:t>изображенные на гербе птицы.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736B6564-FC3F-3F71-6D12-D0B1B87840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8966" y="1187542"/>
            <a:ext cx="3043666" cy="3529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3545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194</Words>
  <Application>Microsoft Office PowerPoint</Application>
  <PresentationFormat>Произвольный</PresentationFormat>
  <Paragraphs>17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Maria Bysova</dc:creator>
  <cp:lastModifiedBy>Яkунина</cp:lastModifiedBy>
  <cp:revision>3</cp:revision>
  <dcterms:created xsi:type="dcterms:W3CDTF">2023-06-30T20:16:47Z</dcterms:created>
  <dcterms:modified xsi:type="dcterms:W3CDTF">2023-07-28T12:42:57Z</dcterms:modified>
</cp:coreProperties>
</file>