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463" r:id="rId2"/>
    <p:sldId id="477" r:id="rId3"/>
    <p:sldId id="448" r:id="rId4"/>
    <p:sldId id="473" r:id="rId5"/>
    <p:sldId id="475" r:id="rId6"/>
    <p:sldId id="476" r:id="rId7"/>
    <p:sldId id="478" r:id="rId8"/>
    <p:sldId id="479" r:id="rId9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669900"/>
    <a:srgbClr val="008000"/>
    <a:srgbClr val="005EA4"/>
    <a:srgbClr val="216583"/>
    <a:srgbClr val="28567C"/>
    <a:srgbClr val="FFFFFF"/>
    <a:srgbClr val="632B8D"/>
    <a:srgbClr val="66FFFF"/>
    <a:srgbClr val="0060A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A47062-DA90-42E5-81E5-B973CBA623F9}" type="datetimeFigureOut">
              <a:rPr lang="ru-RU" smtClean="0"/>
              <a:pPr/>
              <a:t>18.07.2023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41566A-F612-4562-98DF-6BF8A8666C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20956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41566A-F612-4562-98DF-6BF8A8666CCF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90">
          <a:fgClr>
            <a:srgbClr val="00B050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7/18/2023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0"/>
            <a:ext cx="82296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spc="50" dirty="0" smtClean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b="1" spc="50" dirty="0" smtClean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r>
              <a:rPr lang="ru-RU" b="1" spc="50" dirty="0" smtClean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/>
            </a:r>
            <a:br>
              <a:rPr lang="ru-RU" b="1" spc="50" dirty="0" smtClean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5562600"/>
            <a:ext cx="807720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cap="none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solidFill>
                  <a:srgbClr val="005EA4"/>
                </a:soli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Franklin Gothic Demi" pitchFamily="34" charset="0"/>
              </a:rPr>
              <a:t>«Курский Колумб»- Г.Шелихов</a:t>
            </a:r>
            <a:endParaRPr lang="ru-RU" sz="4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solidFill>
                <a:srgbClr val="005EA4"/>
              </a:soli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Franklin Gothic Demi" pitchFamily="34" charset="0"/>
            </a:endParaRPr>
          </a:p>
        </p:txBody>
      </p:sp>
      <p:pic>
        <p:nvPicPr>
          <p:cNvPr id="1028" name="Picture 4" descr="C:\Users\user\Desktop\Alaska-Purchase-0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685800"/>
            <a:ext cx="7959752" cy="4419600"/>
          </a:xfrm>
          <a:prstGeom prst="rect">
            <a:avLst/>
          </a:prstGeom>
          <a:noFill/>
        </p:spPr>
      </p:pic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525963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ru-RU" sz="3600" b="1" spc="50" dirty="0" smtClean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99FF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Григорий Иванович Шелихов</a:t>
            </a:r>
            <a:endParaRPr lang="ru-RU" sz="3600" b="1" spc="50" dirty="0">
              <a:ln w="12700" cmpd="sng">
                <a:solidFill>
                  <a:srgbClr val="FFFF00"/>
                </a:solidFill>
                <a:prstDash val="solid"/>
              </a:ln>
              <a:solidFill>
                <a:srgbClr val="99FFCC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7" name="Объект 5"/>
          <p:cNvSpPr>
            <a:spLocks noGrp="1"/>
          </p:cNvSpPr>
          <p:nvPr>
            <p:ph sz="half" idx="2"/>
          </p:nvPr>
        </p:nvSpPr>
        <p:spPr>
          <a:xfrm>
            <a:off x="4419600" y="1295400"/>
            <a:ext cx="4495800" cy="5181600"/>
          </a:xfrm>
          <a:pattFill prst="pct40">
            <a:fgClr>
              <a:srgbClr val="00F26D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marL="108000">
              <a:lnSpc>
                <a:spcPct val="8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Имя нашего земляка, отважного морехода </a:t>
            </a:r>
            <a:r>
              <a:rPr lang="ru-RU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Григория Ивановича Шелихова </a:t>
            </a: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/1747 - 1795 гг./ прославлено </a:t>
            </a:r>
            <a:r>
              <a:rPr lang="ru-RU" b="1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исследованиями и открытиями на Тихом океане. </a:t>
            </a:r>
          </a:p>
          <a:p>
            <a:pPr marL="108000">
              <a:lnSpc>
                <a:spcPct val="80000"/>
              </a:lnSpc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Г.И. Шелихов </a:t>
            </a:r>
            <a:r>
              <a:rPr lang="ru-RU" b="1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происходит из старинного рода </a:t>
            </a:r>
            <a:r>
              <a:rPr lang="ru-RU" b="1" dirty="0" err="1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рыльских</a:t>
            </a:r>
            <a:r>
              <a:rPr lang="ru-RU" b="1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 купцов, </a:t>
            </a: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упоминавшихся еще в </a:t>
            </a:r>
            <a:r>
              <a:rPr lang="ru-RU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1621 г., при царе Михаиле Романовиче</a:t>
            </a:r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. </a:t>
            </a:r>
          </a:p>
          <a:p>
            <a:pPr marL="108000">
              <a:lnSpc>
                <a:spcPct val="80000"/>
              </a:lnSpc>
              <a:spcBef>
                <a:spcPts val="0"/>
              </a:spcBef>
            </a:pPr>
            <a:endParaRPr lang="ru-RU" b="1" dirty="0"/>
          </a:p>
        </p:txBody>
      </p:sp>
      <p:pic>
        <p:nvPicPr>
          <p:cNvPr id="43010" name="Picture 2" descr="http://shelmuz.irkutsk.ru/lectoriy/pic/shelehof-gi.jpg"/>
          <p:cNvPicPr>
            <a:picLocks noChangeAspect="1" noChangeArrowheads="1"/>
          </p:cNvPicPr>
          <p:nvPr/>
        </p:nvPicPr>
        <p:blipFill>
          <a:blip r:embed="rId3" cstate="print"/>
          <a:srcRect l="4839" t="9275" r="9677" b="8468"/>
          <a:stretch>
            <a:fillRect/>
          </a:stretch>
        </p:blipFill>
        <p:spPr bwMode="auto">
          <a:xfrm>
            <a:off x="152400" y="1066800"/>
            <a:ext cx="4343400" cy="557266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5"/>
          <p:cNvSpPr txBox="1">
            <a:spLocks/>
          </p:cNvSpPr>
          <p:nvPr/>
        </p:nvSpPr>
        <p:spPr>
          <a:xfrm>
            <a:off x="228600" y="3886200"/>
            <a:ext cx="8610600" cy="2743200"/>
          </a:xfrm>
          <a:prstGeom prst="rect">
            <a:avLst/>
          </a:prstGeom>
          <a:pattFill prst="pct40">
            <a:fgClr>
              <a:srgbClr val="00F26D"/>
            </a:fgClr>
            <a:bgClr>
              <a:schemeClr val="bg1"/>
            </a:bgClr>
          </a:pattFill>
        </p:spPr>
        <p:txBody>
          <a:bodyPr vert="horz" lIns="91440" tIns="45720" rIns="91440" bIns="45720" rtlCol="0">
            <a:noAutofit/>
          </a:bodyPr>
          <a:lstStyle/>
          <a:p>
            <a:pPr marL="1440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На собственной верфи в Охотск</a:t>
            </a:r>
            <a:r>
              <a:rPr lang="ru-RU" sz="2800" b="1" dirty="0" smtClean="0"/>
              <a:t>е </a:t>
            </a:r>
            <a:r>
              <a:rPr lang="ru-RU" sz="2800" b="1" dirty="0" smtClean="0">
                <a:solidFill>
                  <a:srgbClr val="008000"/>
                </a:solidFill>
              </a:rPr>
              <a:t>Шелихов построил три судна: </a:t>
            </a:r>
            <a:r>
              <a:rPr lang="ru-RU" sz="2800" b="1" dirty="0" smtClean="0">
                <a:solidFill>
                  <a:srgbClr val="C00000"/>
                </a:solidFill>
              </a:rPr>
              <a:t>"Три святителя", "</a:t>
            </a:r>
            <a:r>
              <a:rPr lang="ru-RU" sz="2800" b="1" dirty="0" err="1" smtClean="0">
                <a:solidFill>
                  <a:srgbClr val="C00000"/>
                </a:solidFill>
              </a:rPr>
              <a:t>Симеон</a:t>
            </a:r>
            <a:r>
              <a:rPr lang="ru-RU" sz="2800" b="1" dirty="0" smtClean="0">
                <a:solidFill>
                  <a:srgbClr val="C00000"/>
                </a:solidFill>
              </a:rPr>
              <a:t> и Анна" и "Св. Михаил" </a:t>
            </a:r>
            <a:r>
              <a:rPr lang="ru-RU" sz="2800" b="1" dirty="0" smtClean="0">
                <a:solidFill>
                  <a:srgbClr val="002060"/>
                </a:solidFill>
              </a:rPr>
              <a:t>и сам отправился к берегам далекой Америки.</a:t>
            </a:r>
          </a:p>
          <a:p>
            <a:pPr marL="1440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 С большими трудностями </a:t>
            </a:r>
            <a:r>
              <a:rPr lang="ru-RU" sz="2800" b="1" dirty="0" smtClean="0">
                <a:solidFill>
                  <a:srgbClr val="008000"/>
                </a:solidFill>
              </a:rPr>
              <a:t>русские мореходы подошли к острову </a:t>
            </a:r>
            <a:r>
              <a:rPr lang="ru-RU" sz="2800" b="1" dirty="0" err="1" smtClean="0">
                <a:solidFill>
                  <a:srgbClr val="008000"/>
                </a:solidFill>
              </a:rPr>
              <a:t>Кадьяку</a:t>
            </a:r>
            <a:r>
              <a:rPr lang="ru-RU" sz="2800" b="1" dirty="0" smtClean="0">
                <a:solidFill>
                  <a:srgbClr val="008000"/>
                </a:solidFill>
              </a:rPr>
              <a:t> и высадились там. </a:t>
            </a:r>
          </a:p>
          <a:p>
            <a:pPr marL="144000">
              <a:lnSpc>
                <a:spcPct val="80000"/>
              </a:lnSpc>
              <a:buFont typeface="Arial" pitchFamily="34" charset="0"/>
              <a:buChar char="•"/>
            </a:pPr>
            <a:r>
              <a:rPr lang="ru-RU" sz="2800" b="1" dirty="0" smtClean="0">
                <a:solidFill>
                  <a:srgbClr val="002060"/>
                </a:solidFill>
              </a:rPr>
              <a:t> Эта </a:t>
            </a:r>
            <a:r>
              <a:rPr lang="ru-RU" sz="2800" b="1" dirty="0" smtClean="0">
                <a:solidFill>
                  <a:srgbClr val="C00000"/>
                </a:solidFill>
              </a:rPr>
              <a:t>экспедиция положила начало заселению Аляски и Калифорнии русскими</a:t>
            </a:r>
            <a:r>
              <a:rPr lang="ru-RU" sz="2800" b="1" dirty="0" smtClean="0"/>
              <a:t>. </a:t>
            </a:r>
          </a:p>
        </p:txBody>
      </p:sp>
      <p:pic>
        <p:nvPicPr>
          <p:cNvPr id="5" name="Picture 4" descr="https://ds05.infourok.ru/uploads/ex/04ce/00006675-2cb24bc8/640/img32.jpg"/>
          <p:cNvPicPr>
            <a:picLocks noChangeAspect="1" noChangeArrowheads="1"/>
          </p:cNvPicPr>
          <p:nvPr/>
        </p:nvPicPr>
        <p:blipFill>
          <a:blip r:embed="rId2" cstate="print"/>
          <a:srcRect l="6250" t="25000" r="64917" b="28333"/>
          <a:stretch>
            <a:fillRect/>
          </a:stretch>
        </p:blipFill>
        <p:spPr bwMode="auto">
          <a:xfrm>
            <a:off x="304800" y="304800"/>
            <a:ext cx="2640614" cy="3276600"/>
          </a:xfrm>
          <a:prstGeom prst="rect">
            <a:avLst/>
          </a:prstGeom>
          <a:noFill/>
        </p:spPr>
      </p:pic>
      <p:pic>
        <p:nvPicPr>
          <p:cNvPr id="6" name="Picture 2" descr="https://ds05.infourok.ru/uploads/ex/0a02/00011b71-0230b74f/640/img18.jpg"/>
          <p:cNvPicPr>
            <a:picLocks noChangeAspect="1" noChangeArrowheads="1"/>
          </p:cNvPicPr>
          <p:nvPr/>
        </p:nvPicPr>
        <p:blipFill>
          <a:blip r:embed="rId3" cstate="print"/>
          <a:srcRect l="42500" t="31667" r="1250" b="26667"/>
          <a:stretch>
            <a:fillRect/>
          </a:stretch>
        </p:blipFill>
        <p:spPr bwMode="auto">
          <a:xfrm>
            <a:off x="3124200" y="381000"/>
            <a:ext cx="5791200" cy="3276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13220382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3"/>
          <p:cNvSpPr>
            <a:spLocks noGrp="1"/>
          </p:cNvSpPr>
          <p:nvPr>
            <p:ph sz="half" idx="1"/>
          </p:nvPr>
        </p:nvSpPr>
        <p:spPr>
          <a:xfrm>
            <a:off x="251520" y="457200"/>
            <a:ext cx="4625280" cy="5943600"/>
          </a:xfrm>
          <a:pattFill prst="pct40">
            <a:fgClr>
              <a:srgbClr val="00F26D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marL="108000" indent="-108000">
              <a:lnSpc>
                <a:spcPct val="80000"/>
              </a:lnSpc>
              <a:spcBef>
                <a:spcPts val="0"/>
              </a:spcBef>
            </a:pPr>
            <a:r>
              <a:rPr lang="ru-RU" sz="2800" b="1" dirty="0" smtClean="0"/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В 1794 г. </a:t>
            </a:r>
            <a:r>
              <a:rPr lang="ru-RU" sz="28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Г. Шелихов учреждает Русско-Американской компанию</a:t>
            </a: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, </a:t>
            </a: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проводившую политику Российского государства в этом регионе.</a:t>
            </a:r>
          </a:p>
          <a:p>
            <a:pPr marL="108000" indent="-108000">
              <a:lnSpc>
                <a:spcPct val="8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Смерть помешала талантливому предпринимателю и мореходу осуществить многое из задуманного.</a:t>
            </a:r>
          </a:p>
          <a:p>
            <a:pPr marL="108000" indent="-108000">
              <a:lnSpc>
                <a:spcPct val="80000"/>
              </a:lnSpc>
              <a:spcBef>
                <a:spcPts val="0"/>
              </a:spcBef>
            </a:pP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 Прожив 48 лет, он был </a:t>
            </a:r>
            <a:r>
              <a:rPr lang="ru-RU" sz="2800" b="1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похоронен в Иркутске. </a:t>
            </a:r>
          </a:p>
          <a:p>
            <a:pPr marL="108000" indent="-108000">
              <a:lnSpc>
                <a:spcPct val="80000"/>
              </a:lnSpc>
              <a:spcBef>
                <a:spcPts val="0"/>
              </a:spcBef>
            </a:pPr>
            <a:r>
              <a:rPr lang="ru-RU" sz="2800" b="1" dirty="0" smtClean="0">
                <a:latin typeface="Cambria Math" pitchFamily="18" charset="0"/>
                <a:ea typeface="Cambria Math" pitchFamily="18" charset="0"/>
              </a:rPr>
              <a:t> </a:t>
            </a:r>
            <a:r>
              <a:rPr lang="ru-RU" sz="28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На его могиле был воздвигнут памятник со стихами Г. Державина, И. Дмитриева. </a:t>
            </a:r>
          </a:p>
          <a:p>
            <a:pPr marL="108000" indent="-108000">
              <a:lnSpc>
                <a:spcPct val="80000"/>
              </a:lnSpc>
              <a:spcBef>
                <a:spcPts val="0"/>
              </a:spcBef>
            </a:pPr>
            <a:endParaRPr lang="ru-RU" sz="2800" b="1" dirty="0">
              <a:solidFill>
                <a:srgbClr val="C00000"/>
              </a:solidFill>
            </a:endParaRPr>
          </a:p>
        </p:txBody>
      </p:sp>
      <p:pic>
        <p:nvPicPr>
          <p:cNvPr id="39938" name="Picture 2" descr="http://big-archive.ru/geography/domestic_physical_geographers/pic/1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05400" y="762000"/>
            <a:ext cx="3733800" cy="50571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5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/>
          </a:bodyPr>
          <a:lstStyle/>
          <a:p>
            <a:r>
              <a:rPr lang="ru-RU" sz="3200" b="1" spc="50" dirty="0" smtClean="0">
                <a:ln w="12700" cmpd="sng">
                  <a:solidFill>
                    <a:srgbClr val="FFFF00"/>
                  </a:solidFill>
                  <a:prstDash val="solid"/>
                </a:ln>
                <a:solidFill>
                  <a:srgbClr val="99FFCC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Памятник Г. И. Шелихову в г. Рыльске</a:t>
            </a:r>
            <a:endParaRPr lang="ru-RU" sz="3200" b="1" spc="50" dirty="0">
              <a:ln w="12700" cmpd="sng">
                <a:solidFill>
                  <a:srgbClr val="FFFF00"/>
                </a:solidFill>
                <a:prstDash val="solid"/>
              </a:ln>
              <a:solidFill>
                <a:srgbClr val="99FFCC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  <p:pic>
        <p:nvPicPr>
          <p:cNvPr id="4" name="Содержимое 3" descr="Памятник Шелехову в Рыльске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609600" y="990600"/>
            <a:ext cx="3756555" cy="563483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Объект 5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191000" cy="5181600"/>
          </a:xfrm>
          <a:pattFill prst="pct40">
            <a:fgClr>
              <a:srgbClr val="00F26D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marL="108000" indent="-10800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Перед смертью </a:t>
            </a:r>
            <a:r>
              <a:rPr lang="ru-RU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Шелихов завещал городу Рыльску 30 тыс. рублей для постройки Воскресенской церкви </a:t>
            </a:r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и </a:t>
            </a:r>
            <a:r>
              <a:rPr lang="ru-RU" b="1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устройства госпиталя. </a:t>
            </a:r>
          </a:p>
          <a:p>
            <a:pPr marL="108000" indent="-108000">
              <a:spcBef>
                <a:spcPts val="0"/>
              </a:spcBef>
            </a:pP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На </a:t>
            </a:r>
            <a:r>
              <a:rPr lang="ru-RU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родине Г. Шелихова </a:t>
            </a:r>
            <a:r>
              <a:rPr lang="ru-RU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в Рыльске был открыт памятник в 1903 </a:t>
            </a:r>
            <a:r>
              <a:rPr lang="ru-RU" b="1" dirty="0" smtClean="0">
                <a:latin typeface="Cambria Math" pitchFamily="18" charset="0"/>
                <a:ea typeface="Cambria Math" pitchFamily="18" charset="0"/>
              </a:rPr>
              <a:t>г., </a:t>
            </a:r>
            <a:r>
              <a:rPr lang="ru-RU" b="1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его имя носят улица и школа № 1.</a:t>
            </a:r>
          </a:p>
          <a:p>
            <a:pPr marL="108000">
              <a:spcBef>
                <a:spcPts val="0"/>
              </a:spcBef>
            </a:pP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108000" indent="-108000">
              <a:lnSpc>
                <a:spcPct val="80000"/>
              </a:lnSpc>
              <a:spcBef>
                <a:spcPts val="0"/>
              </a:spcBef>
            </a:pPr>
            <a:r>
              <a:rPr lang="ru-RU" b="1" dirty="0" smtClean="0"/>
              <a:t> </a:t>
            </a:r>
          </a:p>
          <a:p>
            <a:endParaRPr lang="ru-RU" dirty="0"/>
          </a:p>
        </p:txBody>
      </p:sp>
      <p:pic>
        <p:nvPicPr>
          <p:cNvPr id="5" name="Содержимое 3" descr="Григорий Шелихов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 l="60220" t="9733" r="6628" b="45712"/>
          <a:stretch>
            <a:fillRect/>
          </a:stretch>
        </p:blipFill>
        <p:spPr>
          <a:xfrm>
            <a:off x="4876800" y="1143000"/>
            <a:ext cx="4006656" cy="4038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Объект 5"/>
          <p:cNvSpPr txBox="1">
            <a:spLocks/>
          </p:cNvSpPr>
          <p:nvPr/>
        </p:nvSpPr>
        <p:spPr>
          <a:xfrm>
            <a:off x="381000" y="685800"/>
            <a:ext cx="4343400" cy="5486400"/>
          </a:xfrm>
          <a:prstGeom prst="rect">
            <a:avLst/>
          </a:prstGeom>
          <a:pattFill prst="pct40">
            <a:fgClr>
              <a:srgbClr val="00F26D"/>
            </a:fgClr>
            <a:bgClr>
              <a:schemeClr val="bg1"/>
            </a:bgClr>
          </a:pattFill>
        </p:spPr>
        <p:txBody>
          <a:bodyPr>
            <a:noAutofit/>
          </a:bodyPr>
          <a:lstStyle/>
          <a:p>
            <a:pPr marL="108000" indent="-108000">
              <a:spcBef>
                <a:spcPts val="0"/>
              </a:spcBef>
              <a:buFont typeface="Arial" pitchFamily="34" charset="0"/>
              <a:buChar char="•"/>
            </a:pPr>
            <a:r>
              <a:rPr lang="ru-RU" sz="3200" b="1" dirty="0" smtClean="0"/>
              <a:t> </a:t>
            </a:r>
            <a:r>
              <a:rPr lang="ru-RU" sz="3200" b="1" dirty="0" smtClean="0">
                <a:solidFill>
                  <a:srgbClr val="002060"/>
                </a:solidFill>
                <a:latin typeface="Cambria Math" pitchFamily="18" charset="0"/>
                <a:ea typeface="Cambria Math" pitchFamily="18" charset="0"/>
              </a:rPr>
              <a:t>Имя Г. Шелихова увековечено на географической карте мира. </a:t>
            </a:r>
          </a:p>
          <a:p>
            <a:pPr marL="108000" indent="-108000">
              <a:spcBef>
                <a:spcPts val="0"/>
              </a:spcBef>
              <a:buFont typeface="Arial" pitchFamily="34" charset="0"/>
              <a:buChar char="•"/>
            </a:pPr>
            <a:r>
              <a:rPr lang="ru-RU" sz="3200" b="1" dirty="0" smtClean="0">
                <a:latin typeface="Cambria Math" pitchFamily="18" charset="0"/>
                <a:ea typeface="Cambria Math" pitchFamily="18" charset="0"/>
              </a:rPr>
              <a:t>  </a:t>
            </a:r>
            <a:r>
              <a:rPr lang="ru-RU" sz="32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Его именем названы </a:t>
            </a:r>
            <a:r>
              <a:rPr lang="ru-RU" sz="3200" b="1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залив в Охотском море, </a:t>
            </a:r>
            <a:r>
              <a:rPr lang="ru-RU" sz="32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пролив между островом </a:t>
            </a:r>
            <a:r>
              <a:rPr lang="ru-RU" sz="3200" b="1" dirty="0" err="1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Кадьяк</a:t>
            </a:r>
            <a:r>
              <a:rPr lang="ru-RU" sz="3200" b="1" dirty="0" smtClean="0">
                <a:solidFill>
                  <a:srgbClr val="C00000"/>
                </a:solidFill>
                <a:latin typeface="Cambria Math" pitchFamily="18" charset="0"/>
                <a:ea typeface="Cambria Math" pitchFamily="18" charset="0"/>
              </a:rPr>
              <a:t> и Аляской, </a:t>
            </a:r>
            <a:r>
              <a:rPr lang="ru-RU" sz="3200" b="1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одно из крупнейш</a:t>
            </a:r>
            <a:r>
              <a:rPr lang="ru-RU" sz="3200" b="1" dirty="0" smtClean="0">
                <a:solidFill>
                  <a:srgbClr val="008000"/>
                </a:solidFill>
              </a:rPr>
              <a:t>их озер </a:t>
            </a:r>
            <a:r>
              <a:rPr lang="ru-RU" sz="3200" b="1" dirty="0" smtClean="0">
                <a:solidFill>
                  <a:srgbClr val="008000"/>
                </a:solidFill>
                <a:latin typeface="Cambria Math" pitchFamily="18" charset="0"/>
                <a:ea typeface="Cambria Math" pitchFamily="18" charset="0"/>
              </a:rPr>
              <a:t>Аляски.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8229600" cy="639762"/>
          </a:xfrm>
        </p:spPr>
        <p:txBody>
          <a:bodyPr>
            <a:normAutofit fontScale="90000"/>
          </a:bodyPr>
          <a:lstStyle/>
          <a:p>
            <a:pPr algn="l"/>
            <a:r>
              <a:rPr lang="ru-RU" sz="3100" u="sng" dirty="0" smtClean="0">
                <a:solidFill>
                  <a:srgbClr val="002060"/>
                </a:solidFill>
              </a:rPr>
              <a:t>Вопросы и задания:</a:t>
            </a:r>
            <a:r>
              <a:rPr lang="ru-RU" sz="3100" dirty="0" smtClean="0">
                <a:solidFill>
                  <a:srgbClr val="002060"/>
                </a:solidFill>
              </a:rPr>
              <a:t/>
            </a:r>
            <a:br>
              <a:rPr lang="ru-RU" sz="3100" dirty="0" smtClean="0">
                <a:solidFill>
                  <a:srgbClr val="002060"/>
                </a:solidFill>
              </a:rPr>
            </a:br>
            <a:r>
              <a:rPr lang="ru-RU" sz="3600" dirty="0" smtClean="0">
                <a:solidFill>
                  <a:srgbClr val="C00000"/>
                </a:solidFill>
                <a:latin typeface="Bookman Old Style" pitchFamily="18" charset="0"/>
              </a:rPr>
              <a:t>                Реши кроссворд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914400" y="1295400"/>
          <a:ext cx="7467599" cy="4952998"/>
        </p:xfrm>
        <a:graphic>
          <a:graphicData uri="http://schemas.openxmlformats.org/drawingml/2006/table">
            <a:tbl>
              <a:tblPr/>
              <a:tblGrid>
                <a:gridCol w="500134"/>
                <a:gridCol w="500134"/>
                <a:gridCol w="500934"/>
                <a:gridCol w="500934"/>
                <a:gridCol w="500934"/>
                <a:gridCol w="500934"/>
                <a:gridCol w="500934"/>
                <a:gridCol w="500934"/>
                <a:gridCol w="500934"/>
                <a:gridCol w="500934"/>
                <a:gridCol w="500934"/>
                <a:gridCol w="500934"/>
                <a:gridCol w="500934"/>
                <a:gridCol w="456123"/>
                <a:gridCol w="500934"/>
              </a:tblGrid>
              <a:tr h="7455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200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200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100" b="1"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01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1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1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1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1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1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010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b="1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rgbClr val="181818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sz="2800" dirty="0"/>
          </a:p>
        </p:txBody>
      </p:sp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304800" y="609600"/>
            <a:ext cx="8686800" cy="53553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400" b="0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По горизонтали: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1.      курский купец, к которому в Сибирь поехал Григорий;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2.      поэт, который посвятил Шелихову посмертные строки;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3.      имя императрицы, которая наградила купцов медалями;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4.      фамилией какого первооткрывателя называли Григория Ивановича;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5.      в каком городе у Шелихова была своя верфь;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6.      родина основателя русской Америки;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7.      остров на побережье Аляски, где остановилась экспедиция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мореплавателя.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       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1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             По вертикали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: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8000"/>
                </a:solidFill>
                <a:effectLst/>
                <a:latin typeface="Bookman Old Style" pitchFamily="18" charset="0"/>
                <a:ea typeface="Times New Roman" pitchFamily="18" charset="0"/>
                <a:cs typeface="Times New Roman" pitchFamily="18" charset="0"/>
              </a:rPr>
              <a:t>Город, где похоронен Г.И.Шелихов</a:t>
            </a:r>
            <a:endParaRPr kumimoji="0" lang="ru-RU" sz="2000" b="1" i="0" u="none" strike="noStrike" cap="none" normalizeH="0" baseline="0" dirty="0" smtClean="0">
              <a:ln>
                <a:noFill/>
              </a:ln>
              <a:solidFill>
                <a:srgbClr val="008000"/>
              </a:solidFill>
              <a:effectLst/>
              <a:latin typeface="Bookman Old Style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50850" algn="l"/>
              </a:tabLst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1634</TotalTime>
  <Words>266</Words>
  <Application>Microsoft Office PowerPoint</Application>
  <PresentationFormat>Экран (4:3)</PresentationFormat>
  <Paragraphs>150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  </vt:lpstr>
      <vt:lpstr>Григорий Иванович Шелихов</vt:lpstr>
      <vt:lpstr>Слайд 3</vt:lpstr>
      <vt:lpstr>Слайд 4</vt:lpstr>
      <vt:lpstr>Памятник Г. И. Шелихову в г. Рыльске</vt:lpstr>
      <vt:lpstr>Слайд 6</vt:lpstr>
      <vt:lpstr>Вопросы и задания:                 Реши кроссворд 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Экономика</dc:title>
  <dc:creator>user</dc:creator>
  <cp:lastModifiedBy>user</cp:lastModifiedBy>
  <cp:revision>151</cp:revision>
  <dcterms:created xsi:type="dcterms:W3CDTF">2014-11-26T19:15:11Z</dcterms:created>
  <dcterms:modified xsi:type="dcterms:W3CDTF">2023-07-18T17:36:35Z</dcterms:modified>
</cp:coreProperties>
</file>