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3" r:id="rId1"/>
  </p:sldMasterIdLst>
  <p:notesMasterIdLst>
    <p:notesMasterId r:id="rId6"/>
  </p:notesMasterIdLst>
  <p:sldIdLst>
    <p:sldId id="256" r:id="rId2"/>
    <p:sldId id="457" r:id="rId3"/>
    <p:sldId id="411" r:id="rId4"/>
    <p:sldId id="454" r:id="rId5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669900"/>
    <a:srgbClr val="008000"/>
    <a:srgbClr val="66FFFF"/>
    <a:srgbClr val="99FFCC"/>
    <a:srgbClr val="00F26D"/>
    <a:srgbClr val="FFFF99"/>
    <a:srgbClr val="33CC33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A47062-DA90-42E5-81E5-B973CBA623F9}" type="datetimeFigureOut">
              <a:rPr lang="ru-RU" smtClean="0"/>
              <a:pPr/>
              <a:t>26.10.2023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41566A-F612-4562-98DF-6BF8A8666CC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09565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10/26/2023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6740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10/26/2023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5016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10/26/2023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2802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10/26/2023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340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10/26/2023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802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10/26/2023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0492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10/26/2023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2167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10/26/2023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2460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10/26/2023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3581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10/26/2023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437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10/26/2023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907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10/26/2023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548679"/>
            <a:ext cx="1296144" cy="668537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67544" y="614011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900" kern="1200" dirty="0" smtClean="0">
                <a:solidFill>
                  <a:schemeClr val="bg1">
                    <a:lumMod val="65000"/>
                  </a:schemeClr>
                </a:solidFill>
                <a:effectLst/>
                <a:latin typeface="+mn-lt"/>
                <a:ea typeface="+mn-ea"/>
                <a:cs typeface="+mn-cs"/>
              </a:rPr>
              <a:t>Электронный учебно-методический</a:t>
            </a:r>
            <a:r>
              <a:rPr lang="en-US" sz="900" kern="1200" dirty="0" smtClean="0">
                <a:solidFill>
                  <a:schemeClr val="bg1">
                    <a:lumMod val="65000"/>
                  </a:schemeClr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sz="900" kern="1200" dirty="0" smtClean="0">
                <a:solidFill>
                  <a:schemeClr val="bg1">
                    <a:lumMod val="65000"/>
                  </a:schemeClr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900" kern="1200" dirty="0" smtClean="0">
                <a:solidFill>
                  <a:schemeClr val="bg1">
                    <a:lumMod val="65000"/>
                  </a:schemeClr>
                </a:solidFill>
                <a:effectLst/>
                <a:latin typeface="+mn-lt"/>
                <a:ea typeface="+mn-ea"/>
                <a:cs typeface="+mn-cs"/>
              </a:rPr>
              <a:t>комплекс «Я - курянин»</a:t>
            </a:r>
            <a:endParaRPr lang="ru-RU" sz="9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5087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historyrussia.org/belgorodskaya-zasechnaya-liniya/istoriya-belgorodskoj-zachechnoj-cherty/osnovnye-tipy-fortifikatsionnykh-sooruzhenij-zasechnoj-cherty.html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62000" y="152400"/>
            <a:ext cx="8382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600" spc="50" dirty="0">
                <a:ln w="12700" cmpd="sng">
                  <a:solidFill>
                    <a:srgbClr val="FFFF00"/>
                  </a:solidFill>
                  <a:prstDash val="solid"/>
                </a:ln>
                <a:solidFill>
                  <a:srgbClr val="C00000"/>
                </a:solidFill>
                <a:effectLst>
                  <a:glow rad="101600">
                    <a:srgbClr val="8064A2">
                      <a:satMod val="175000"/>
                      <a:alpha val="40000"/>
                    </a:srgbClr>
                  </a:glow>
                </a:effectLst>
              </a:rPr>
              <a:t/>
            </a:r>
            <a:br>
              <a:rPr lang="ru-RU" sz="3600" spc="50" dirty="0">
                <a:ln w="12700" cmpd="sng">
                  <a:solidFill>
                    <a:srgbClr val="FFFF00"/>
                  </a:solidFill>
                  <a:prstDash val="solid"/>
                </a:ln>
                <a:solidFill>
                  <a:srgbClr val="C00000"/>
                </a:solidFill>
                <a:effectLst>
                  <a:glow rad="101600">
                    <a:srgbClr val="8064A2">
                      <a:satMod val="175000"/>
                      <a:alpha val="40000"/>
                    </a:srgbClr>
                  </a:glow>
                </a:effectLst>
              </a:rPr>
            </a:b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57200" y="152400"/>
            <a:ext cx="6796573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Белгородская засечная </a:t>
            </a:r>
            <a:r>
              <a:rPr lang="ru-RU" sz="4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черта</a:t>
            </a:r>
            <a:endParaRPr lang="ru-RU" sz="4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1752600"/>
            <a:ext cx="6019800" cy="46714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201" y="1854063"/>
            <a:ext cx="4269177" cy="22098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09600" y="152400"/>
            <a:ext cx="6629400" cy="146555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1.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0" y="1879326"/>
            <a:ext cx="3203988" cy="218453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3789" y="4468838"/>
            <a:ext cx="4876800" cy="222876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14400" y="304800"/>
            <a:ext cx="63246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Белгородская засечная черта. Карта</a:t>
            </a:r>
          </a:p>
          <a:p>
            <a:pPr marL="342900" indent="-342900">
              <a:buAutoNum type="arabicPeriod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Белгородская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крепость</a:t>
            </a:r>
          </a:p>
          <a:p>
            <a:pPr marL="342900" indent="-342900">
              <a:buAutoNum type="arabicPeriod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 Город-крепость «Яблонов» — собирательный образ стрелецкой заставы XVII века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5006" y="3694531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1.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5257800" y="3664353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2.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2667000" y="4572000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3.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765317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28600" y="457200"/>
            <a:ext cx="7010400" cy="923330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Задание: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перечислите города, входившие в состав Белгородской засечной черты. Какие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сакмы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шляхи «перекрывала» Белгородская засечная черта?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800" y="1578466"/>
            <a:ext cx="4343400" cy="5258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03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438400" y="5225131"/>
            <a:ext cx="6172200" cy="1200329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en-US" dirty="0">
                <a:solidFill>
                  <a:prstClr val="black"/>
                </a:solidFill>
                <a:hlinkClick r:id="rId2"/>
              </a:rPr>
              <a:t>https://</a:t>
            </a:r>
            <a:r>
              <a:rPr lang="en-US" dirty="0" smtClean="0">
                <a:solidFill>
                  <a:prstClr val="black"/>
                </a:solidFill>
                <a:hlinkClick r:id="rId2"/>
              </a:rPr>
              <a:t>historyrussia.org/belgorodskaya-zasechnaya-liniya/istoriya-belgorodskoj-zachechnoj-cherty/osnovnye-tipy-fortifikatsionnykh-sooruzhenij-zasechnoj-cherty.html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420488"/>
            <a:ext cx="6934200" cy="923330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Задание: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используя сайт Российского исторического общества, раздел: «Реконструкции  крепостей», зарисуйте или выполните макет крепости одного из городов Белгородской засечной черты.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0" y="1721560"/>
            <a:ext cx="2601924" cy="3314700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5400" y="1972510"/>
            <a:ext cx="4010025" cy="2874879"/>
          </a:xfrm>
          <a:prstGeom prst="rect">
            <a:avLst/>
          </a:prstGeom>
          <a:ln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132203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учебник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тема учебник" id="{C64AC864-E856-43C4-8136-4D1155D9A8B5}" vid="{1AF51D27-0F6A-4F61-AA5F-FD5B18728228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 учебник</Template>
  <TotalTime>2152</TotalTime>
  <Words>82</Words>
  <Application>Microsoft Office PowerPoint</Application>
  <PresentationFormat>Экран (4:3)</PresentationFormat>
  <Paragraphs>12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Times New Roman</vt:lpstr>
      <vt:lpstr>тема учебник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Экономика</dc:title>
  <dc:creator>user</dc:creator>
  <cp:lastModifiedBy>Пользователь</cp:lastModifiedBy>
  <cp:revision>164</cp:revision>
  <dcterms:created xsi:type="dcterms:W3CDTF">2014-11-26T19:15:11Z</dcterms:created>
  <dcterms:modified xsi:type="dcterms:W3CDTF">2023-10-26T18:15:10Z</dcterms:modified>
</cp:coreProperties>
</file>