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3" r:id="rId6"/>
    <p:sldId id="258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A80000"/>
    <a:srgbClr val="0066CC"/>
    <a:srgbClr val="218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142852"/>
            <a:ext cx="8715436" cy="6500858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41000">
                <a:schemeClr val="dk1">
                  <a:tint val="15000"/>
                  <a:satMod val="350000"/>
                  <a:alpha val="72000"/>
                </a:schemeClr>
              </a:gs>
              <a:gs pos="21000">
                <a:schemeClr val="dk1">
                  <a:tint val="15000"/>
                  <a:satMod val="350000"/>
                  <a:alpha val="72000"/>
                </a:schemeClr>
              </a:gs>
              <a:gs pos="48000">
                <a:schemeClr val="dk1">
                  <a:tint val="15000"/>
                  <a:satMod val="350000"/>
                  <a:alpha val="72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decorline79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504950" y="4552950"/>
            <a:ext cx="3810000" cy="800100"/>
          </a:xfrm>
          <a:prstGeom prst="rect">
            <a:avLst/>
          </a:prstGeom>
        </p:spPr>
      </p:pic>
      <p:pic>
        <p:nvPicPr>
          <p:cNvPr id="10" name="Рисунок 9" descr="decorline79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504950" y="1504950"/>
            <a:ext cx="3810000" cy="800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14282" y="142852"/>
            <a:ext cx="8715436" cy="6572296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47000">
                <a:schemeClr val="dk1">
                  <a:tint val="37000"/>
                  <a:satMod val="300000"/>
                  <a:alpha val="73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decorline79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838950" y="1504950"/>
            <a:ext cx="3810000" cy="800100"/>
          </a:xfrm>
          <a:prstGeom prst="rect">
            <a:avLst/>
          </a:prstGeom>
        </p:spPr>
      </p:pic>
      <p:pic>
        <p:nvPicPr>
          <p:cNvPr id="11" name="Рисунок 10" descr="decorline79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838950" y="4362446"/>
            <a:ext cx="3810000" cy="800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6AEA1-95E8-4087-8840-E0C2EC393D04}" type="datetimeFigureOut">
              <a:rPr lang="ru-RU" smtClean="0"/>
              <a:pPr/>
              <a:t>13.12.2023</a:t>
            </a:fld>
            <a:r>
              <a:rPr lang="ru-RU" dirty="0"/>
              <a:t> Пасечник Е.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14290"/>
            <a:ext cx="8858312" cy="642942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68000">
                <a:schemeClr val="dk1">
                  <a:tint val="37000"/>
                  <a:satMod val="300000"/>
                  <a:alpha val="84000"/>
                </a:schemeClr>
              </a:gs>
              <a:gs pos="16000">
                <a:schemeClr val="dk1">
                  <a:tint val="15000"/>
                  <a:satMod val="350000"/>
                  <a:alpha val="67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7150" cmpd="sng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decorline79 (1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057900"/>
            <a:ext cx="3810000" cy="800100"/>
          </a:xfrm>
          <a:prstGeom prst="rect">
            <a:avLst/>
          </a:prstGeom>
        </p:spPr>
      </p:pic>
      <p:pic>
        <p:nvPicPr>
          <p:cNvPr id="12" name="Рисунок 11" descr="decorline79 (1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57356" y="6057900"/>
            <a:ext cx="3810000" cy="800100"/>
          </a:xfrm>
          <a:prstGeom prst="rect">
            <a:avLst/>
          </a:prstGeom>
        </p:spPr>
      </p:pic>
      <p:pic>
        <p:nvPicPr>
          <p:cNvPr id="13" name="Рисунок 12" descr="decorline79 (1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4000" y="6057900"/>
            <a:ext cx="3810000" cy="800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4293096"/>
            <a:ext cx="6672282" cy="164307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A80000"/>
                </a:solidFill>
                <a:latin typeface="Cambria Math" pitchFamily="18" charset="0"/>
                <a:ea typeface="Cambria Math" pitchFamily="18" charset="0"/>
              </a:rPr>
              <a:t>Иван Фёдорович </a:t>
            </a:r>
            <a:r>
              <a:rPr lang="ru-RU" sz="2800" b="1" dirty="0" err="1">
                <a:solidFill>
                  <a:srgbClr val="A80000"/>
                </a:solidFill>
                <a:latin typeface="Cambria Math" pitchFamily="18" charset="0"/>
                <a:ea typeface="Cambria Math" pitchFamily="18" charset="0"/>
              </a:rPr>
              <a:t>Башилов</a:t>
            </a:r>
            <a:br>
              <a:rPr lang="ru-RU" sz="28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800" b="1" dirty="0">
                <a:solidFill>
                  <a:srgbClr val="0066CC"/>
                </a:solidFill>
                <a:latin typeface="Cambria Math" pitchFamily="18" charset="0"/>
                <a:ea typeface="Cambria Math" pitchFamily="18" charset="0"/>
              </a:rPr>
              <a:t> (1749 г. - после 1792 г.) </a:t>
            </a:r>
            <a:br>
              <a:rPr lang="ru-RU" sz="28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800" b="1" dirty="0">
                <a:solidFill>
                  <a:srgbClr val="00800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ru-RU" sz="28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>
                <a:solidFill>
                  <a:srgbClr val="008000"/>
                </a:solidFill>
                <a:latin typeface="Cambria Math" pitchFamily="18" charset="0"/>
                <a:ea typeface="Cambria Math" pitchFamily="18" charset="0"/>
              </a:rPr>
              <a:t>губернский землемер, архитектор, один из первых краеведов Курского края.</a:t>
            </a:r>
            <a:r>
              <a:rPr lang="ru-RU" sz="2800" b="1" dirty="0">
                <a:latin typeface="Cambria Math" pitchFamily="18" charset="0"/>
                <a:ea typeface="Cambria Math" pitchFamily="18" charset="0"/>
              </a:rPr>
              <a:t> </a:t>
            </a:r>
            <a:br>
              <a:rPr lang="ru-RU" sz="2800" b="1" dirty="0">
                <a:latin typeface="Cambria Math" pitchFamily="18" charset="0"/>
                <a:ea typeface="Cambria Math" pitchFamily="18" charset="0"/>
              </a:rPr>
            </a:br>
            <a:endParaRPr lang="ru-RU" sz="2800" b="1" dirty="0">
              <a:solidFill>
                <a:srgbClr val="A8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928802"/>
            <a:ext cx="7429552" cy="3709998"/>
          </a:xfrm>
        </p:spPr>
        <p:txBody>
          <a:bodyPr>
            <a:normAutofit/>
          </a:bodyPr>
          <a:lstStyle/>
          <a:p>
            <a:pPr marL="72000">
              <a:spcBef>
                <a:spcPts val="0"/>
              </a:spcBef>
            </a:pPr>
            <a:endParaRPr lang="ru-RU" sz="2800" b="1" dirty="0">
              <a:solidFill>
                <a:srgbClr val="008000"/>
              </a:solidFill>
            </a:endParaRPr>
          </a:p>
          <a:p>
            <a:endParaRPr lang="ru-RU" sz="2800" dirty="0"/>
          </a:p>
        </p:txBody>
      </p:sp>
      <p:pic>
        <p:nvPicPr>
          <p:cNvPr id="1026" name="Picture 2" descr="C:\Users\user\Desktop\0Ro6QcMm2p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81013"/>
            <a:ext cx="4680520" cy="3402788"/>
          </a:xfrm>
          <a:prstGeom prst="rect">
            <a:avLst/>
          </a:prstGeom>
          <a:noFill/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7AF6CD5D-CC50-46BC-B237-6E27CCBD1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-122934"/>
            <a:ext cx="2667000" cy="15006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2000">
              <a:spcBef>
                <a:spcPts val="0"/>
              </a:spcBef>
            </a:pPr>
            <a:br>
              <a:rPr lang="ru-RU" b="1" dirty="0"/>
            </a:br>
            <a:br>
              <a:rPr lang="ru-RU" b="1" dirty="0">
                <a:solidFill>
                  <a:srgbClr val="008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4197361"/>
          </a:xfrm>
        </p:spPr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143116"/>
            <a:ext cx="76438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И.Ф. </a:t>
            </a:r>
            <a:r>
              <a:rPr lang="ru-RU" sz="2400" b="1" dirty="0" err="1">
                <a:solidFill>
                  <a:srgbClr val="002060"/>
                </a:solidFill>
              </a:rPr>
              <a:t>Башилов</a:t>
            </a:r>
            <a:r>
              <a:rPr lang="ru-RU" sz="2400" b="1" dirty="0">
                <a:solidFill>
                  <a:srgbClr val="002060"/>
                </a:solidFill>
              </a:rPr>
              <a:t> может считаться основоположником историко-географического изучения Курского края. </a:t>
            </a:r>
          </a:p>
          <a:p>
            <a:pPr marL="720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Его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C00000"/>
                </a:solidFill>
              </a:rPr>
              <a:t>описание и атласы Курского края </a:t>
            </a:r>
            <a:r>
              <a:rPr lang="ru-RU" sz="2400" b="1" dirty="0">
                <a:solidFill>
                  <a:srgbClr val="002060"/>
                </a:solidFill>
              </a:rPr>
              <a:t>хранятся в Российском государственном военно-историческом архиве как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8000"/>
                </a:solidFill>
              </a:rPr>
              <a:t>важный источник по исторической географии, топонимике, истории культуры и археологии Курского края в новое время.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571480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A80000"/>
                </a:solidFill>
                <a:latin typeface="Cambria Math" pitchFamily="18" charset="0"/>
                <a:ea typeface="Cambria Math" pitchFamily="18" charset="0"/>
              </a:rPr>
              <a:t>XVIII</a:t>
            </a:r>
            <a:r>
              <a:rPr lang="ru-RU" sz="2800" b="1" dirty="0">
                <a:solidFill>
                  <a:srgbClr val="A80000"/>
                </a:solidFill>
                <a:latin typeface="Cambria Math" pitchFamily="18" charset="0"/>
                <a:ea typeface="Cambria Math" pitchFamily="18" charset="0"/>
              </a:rPr>
              <a:t> век положил начало курскому краеведению</a:t>
            </a:r>
            <a:endParaRPr lang="ru-RU" sz="2800" dirty="0"/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1801D295-0CE5-4F10-A73E-50C843B45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-122934"/>
            <a:ext cx="2667000" cy="15006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8" y="1785926"/>
            <a:ext cx="2500330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solidFill>
                  <a:srgbClr val="A80000"/>
                </a:solidFill>
                <a:latin typeface="Book Antiqua" pitchFamily="18" charset="0"/>
              </a:rPr>
              <a:t>      с. Богословское, малая родина </a:t>
            </a:r>
          </a:p>
          <a:p>
            <a:pPr>
              <a:buNone/>
            </a:pPr>
            <a:r>
              <a:rPr lang="ru-RU" sz="2000" dirty="0">
                <a:solidFill>
                  <a:srgbClr val="A80000"/>
                </a:solidFill>
                <a:latin typeface="Book Antiqua" pitchFamily="18" charset="0"/>
              </a:rPr>
              <a:t>      И. Ф. </a:t>
            </a:r>
            <a:r>
              <a:rPr lang="ru-RU" sz="2000" dirty="0" err="1">
                <a:solidFill>
                  <a:srgbClr val="A80000"/>
                </a:solidFill>
                <a:latin typeface="Book Antiqua" pitchFamily="18" charset="0"/>
              </a:rPr>
              <a:t>Башилова</a:t>
            </a:r>
            <a:endParaRPr lang="ru-RU" sz="2000" dirty="0">
              <a:solidFill>
                <a:srgbClr val="A80000"/>
              </a:solidFill>
              <a:latin typeface="Book Antiqua" pitchFamily="18" charset="0"/>
            </a:endParaRPr>
          </a:p>
        </p:txBody>
      </p:sp>
      <p:pic>
        <p:nvPicPr>
          <p:cNvPr id="5" name="Содержимое 4" descr="https://i.mycdn.me/i?r=AEEQIrS6dA3OZ9yfPdSNKoN9Ypb_p_9AcN2FmGik64KrkSxsS4rm4gfBPaEf-FHBWMbbzzQRq3hpRAdUk9AXo2hx&amp;fn=external_8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5329246" cy="357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4071942"/>
            <a:ext cx="785818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solidFill>
                  <a:srgbClr val="002060"/>
                </a:solidFill>
                <a:latin typeface="Cambria" pitchFamily="18" charset="0"/>
              </a:rPr>
              <a:t>Уроженец с. Богословского </a:t>
            </a:r>
            <a:r>
              <a:rPr lang="ru-RU" sz="1700" dirty="0" err="1">
                <a:solidFill>
                  <a:srgbClr val="002060"/>
                </a:solidFill>
                <a:latin typeface="Cambria" pitchFamily="18" charset="0"/>
              </a:rPr>
              <a:t>Староосколького</a:t>
            </a:r>
            <a:r>
              <a:rPr lang="ru-RU" sz="1700" dirty="0">
                <a:solidFill>
                  <a:srgbClr val="002060"/>
                </a:solidFill>
                <a:latin typeface="Cambria" pitchFamily="18" charset="0"/>
              </a:rPr>
              <a:t> уезда. Происходил из обедневших дворян. Окончил московскую Славяно-греко-латинскую академию (1761). Служил в Коллегии экономии учеником архитектора (1763). Выполнял её задание по описанию архиерейских и монастырских владений Белгородского уезда (1767).</a:t>
            </a:r>
          </a:p>
          <a:p>
            <a:r>
              <a:rPr lang="ru-RU" sz="1700" dirty="0">
                <a:solidFill>
                  <a:srgbClr val="002060"/>
                </a:solidFill>
                <a:latin typeface="Cambria" pitchFamily="18" charset="0"/>
              </a:rPr>
              <a:t>Выполнял её задание по описанию архиерейских и монастырских владений Белгородского уезда (1767). С 1771 г. — геодезист в Ельце. В 1772–1775 гг. в отставке «за болезнью», живёт в имении жены в с. Богословском своего родного уезд</a:t>
            </a:r>
            <a:r>
              <a:rPr lang="ru-RU" sz="1600" dirty="0">
                <a:solidFill>
                  <a:srgbClr val="002060"/>
                </a:solidFill>
                <a:latin typeface="Cambria" pitchFamily="18" charset="0"/>
              </a:rPr>
              <a:t>а.</a:t>
            </a: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43C6CCD1-64E5-446A-B1B8-E48536569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77000" y="-82994"/>
            <a:ext cx="2667000" cy="15006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643447"/>
            <a:ext cx="7772400" cy="9286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4714884"/>
            <a:ext cx="7772400" cy="90646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Из «Атласа Курского наместничества» (1786)</a:t>
            </a:r>
          </a:p>
        </p:txBody>
      </p:sp>
      <p:pic>
        <p:nvPicPr>
          <p:cNvPr id="5" name="Рисунок 4" descr="C:\Users\user\Desktop\к эл. учебнику- 18 в\К эл. учебнику по иКк\Курская губерния. Первые курские губернаторы\k17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642918"/>
            <a:ext cx="56436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9DE4A92C-9BBA-4683-A02A-F133F8EB4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-122934"/>
            <a:ext cx="2667000" cy="15006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714488"/>
            <a:ext cx="2657436" cy="114300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Book Antiqua" pitchFamily="18" charset="0"/>
              </a:rPr>
              <a:t>Дом губернатора в Курске</a:t>
            </a:r>
          </a:p>
        </p:txBody>
      </p:sp>
      <p:pic>
        <p:nvPicPr>
          <p:cNvPr id="4" name="Содержимое 3" descr="https://sun9-9.userapi.com/impg/9VeREe_kBVsp_VVU04bTKoIeAbPzERLFHVrWNg/uyWBjpS7S_A.jpg?size=1024x768&amp;quality=96&amp;sign=1f1f5af6f60931005356386566fee2bc&amp;c_uniq_tag=dl2aA1oCLw8lC1Ml1FYj800gw15p8kY4RRTFuyTp0T4&amp;type=albu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71480"/>
            <a:ext cx="4517507" cy="325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57290" y="4214818"/>
            <a:ext cx="70009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/>
                <a:latin typeface="Cambria" pitchFamily="18" charset="0"/>
                <a:cs typeface="Times New Roman" pitchFamily="18" charset="0"/>
              </a:rPr>
              <a:t>С 1775 г. безвозмездно участвует в организации учреждённого тогда Курского наместничества; помогает в проектировании и постройке ряда административных зданий в Курске (генерал-губернаторского дома, наместнического правления, гостиного двора и др.). С 1780 г. землемер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003300"/>
                </a:solidFill>
                <a:effectLst/>
                <a:latin typeface="Cambria" pitchFamily="18" charset="0"/>
                <a:cs typeface="Times New Roman" pitchFamily="18" charset="0"/>
              </a:rPr>
              <a:t>Новооскольского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/>
                <a:latin typeface="Cambria" pitchFamily="18" charset="0"/>
                <a:cs typeface="Times New Roman" pitchFamily="18" charset="0"/>
              </a:rPr>
              <a:t> уезда Курской губернии. В 1782 г. назначен на должность губернского землемера.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9A59CED7-801B-4503-8DEF-EF6D396F7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-122934"/>
            <a:ext cx="2667000" cy="15006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928670"/>
            <a:ext cx="7472386" cy="5097467"/>
          </a:xfrm>
        </p:spPr>
        <p:txBody>
          <a:bodyPr>
            <a:normAutofit lnSpcReduction="10000"/>
          </a:bodyPr>
          <a:lstStyle/>
          <a:p>
            <a:pPr marL="720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>
                <a:solidFill>
                  <a:srgbClr val="C00000"/>
                </a:solidFill>
              </a:rPr>
              <a:t>И. </a:t>
            </a:r>
            <a:r>
              <a:rPr lang="ru-RU" b="1" dirty="0" err="1">
                <a:solidFill>
                  <a:srgbClr val="C00000"/>
                </a:solidFill>
              </a:rPr>
              <a:t>Башилов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в</a:t>
            </a:r>
            <a:r>
              <a:rPr lang="ru-RU" b="1" dirty="0"/>
              <a:t> </a:t>
            </a:r>
            <a:r>
              <a:rPr lang="ru-RU" b="1" dirty="0">
                <a:solidFill>
                  <a:srgbClr val="218331"/>
                </a:solidFill>
              </a:rPr>
              <a:t>"Описании Курского наместничества" </a:t>
            </a:r>
            <a:r>
              <a:rPr lang="ru-RU" b="1" dirty="0">
                <a:solidFill>
                  <a:srgbClr val="0070C0"/>
                </a:solidFill>
              </a:rPr>
              <a:t>в 1785 г. дал подробное описание административного устройства губернского города Курска и уездных городов, </a:t>
            </a:r>
          </a:p>
          <a:p>
            <a:pPr marL="720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>
                <a:solidFill>
                  <a:srgbClr val="218331"/>
                </a:solidFill>
              </a:rPr>
              <a:t>описание ярмарок и торговли, развития экономики Курского края, </a:t>
            </a:r>
          </a:p>
          <a:p>
            <a:pPr marL="720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>
                <a:solidFill>
                  <a:srgbClr val="C00000"/>
                </a:solidFill>
              </a:rPr>
              <a:t>описал обычаи и нравы населения Курского края, </a:t>
            </a:r>
          </a:p>
          <a:p>
            <a:pPr marL="720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>
                <a:solidFill>
                  <a:srgbClr val="218331"/>
                </a:solidFill>
              </a:rPr>
              <a:t>применительно к XVIII в. его описание края отличается полнотой и разнообразием полезной историкам и другим специалистам информации.</a:t>
            </a:r>
          </a:p>
          <a:p>
            <a:pPr marL="72000">
              <a:spcBef>
                <a:spcPts val="0"/>
              </a:spcBef>
              <a:buFont typeface="Wingdings" pitchFamily="2" charset="2"/>
              <a:buChar char="v"/>
            </a:pPr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8CF4A8B8-60DA-4BF9-9E89-1AC158A81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5325" y="-132885"/>
            <a:ext cx="2667000" cy="15006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785926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0066CC"/>
                </a:solidFill>
              </a:rPr>
              <a:t>Изучив карту </a:t>
            </a:r>
            <a:r>
              <a:rPr lang="ru-RU" sz="2200">
                <a:solidFill>
                  <a:srgbClr val="0066CC"/>
                </a:solidFill>
              </a:rPr>
              <a:t>Курского наместничества определи, </a:t>
            </a:r>
            <a:r>
              <a:rPr lang="ru-RU" sz="2200" dirty="0">
                <a:solidFill>
                  <a:srgbClr val="0066CC"/>
                </a:solidFill>
              </a:rPr>
              <a:t>с какими территориальными образованиями нашего государства граничил Курский край.</a:t>
            </a:r>
            <a:br>
              <a:rPr lang="ru-RU" sz="2800" dirty="0"/>
            </a:br>
            <a:endParaRPr lang="ru-RU" sz="28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500043"/>
            <a:ext cx="7772400" cy="85725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Вопросы и задания: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355E337-9021-4024-8DFA-64A3745B7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0"/>
            <a:ext cx="2667000" cy="15006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332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Book Antiqua</vt:lpstr>
      <vt:lpstr>Calibri</vt:lpstr>
      <vt:lpstr>Cambria</vt:lpstr>
      <vt:lpstr>Cambria Math</vt:lpstr>
      <vt:lpstr>Wingdings</vt:lpstr>
      <vt:lpstr>Тема Office</vt:lpstr>
      <vt:lpstr>Иван Фёдорович Башилов  (1749 г. - после 1792 г.)  - губернский землемер, архитектор, один из первых краеведов Курского края.  </vt:lpstr>
      <vt:lpstr>  </vt:lpstr>
      <vt:lpstr>Презентация PowerPoint</vt:lpstr>
      <vt:lpstr>Презентация PowerPoint</vt:lpstr>
      <vt:lpstr>Дом губернатора в Курске</vt:lpstr>
      <vt:lpstr>Презентация PowerPoint</vt:lpstr>
      <vt:lpstr>Изучив карту Курского наместничества определи, с какими территориальными образованиями нашего государства граничил Курский край. 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PC</cp:lastModifiedBy>
  <cp:revision>23</cp:revision>
  <dcterms:created xsi:type="dcterms:W3CDTF">2014-11-26T09:31:56Z</dcterms:created>
  <dcterms:modified xsi:type="dcterms:W3CDTF">2023-12-13T18:50:22Z</dcterms:modified>
</cp:coreProperties>
</file>