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60" r:id="rId4"/>
    <p:sldId id="257" r:id="rId5"/>
    <p:sldId id="259"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a:srgbClr val="003300"/>
    <a:srgbClr val="006600"/>
    <a:srgbClr val="003DB8"/>
    <a:srgbClr val="339966"/>
    <a:srgbClr val="00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9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0E2224-9F16-4473-B661-6214594A22B5}" type="datetimeFigureOut">
              <a:rPr lang="ru-RU" smtClean="0"/>
              <a:pPr/>
              <a:t>26.11.2023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ECE35-25D7-40F0-85F2-EDC8D9E8FD0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9ECE35-25D7-40F0-85F2-EDC8D9E8FD04}"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9ECE35-25D7-40F0-85F2-EDC8D9E8FD04}"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EE6AEA1-95E8-4087-8840-E0C2EC393D04}" type="datetimeFigureOut">
              <a:rPr lang="ru-RU" smtClean="0"/>
              <a:pPr/>
              <a:t>26.11.2023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FC698E-FCE6-4759-8795-977847F1848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E6AEA1-95E8-4087-8840-E0C2EC393D04}" type="datetimeFigureOut">
              <a:rPr lang="ru-RU" smtClean="0"/>
              <a:pPr/>
              <a:t>26.11.2023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FC698E-FCE6-4759-8795-977847F1848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E6AEA1-95E8-4087-8840-E0C2EC393D04}" type="datetimeFigureOut">
              <a:rPr lang="ru-RU" smtClean="0"/>
              <a:pPr/>
              <a:t>26.11.2023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FC698E-FCE6-4759-8795-977847F1848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3EE6AEA1-95E8-4087-8840-E0C2EC393D04}" type="datetimeFigureOut">
              <a:rPr lang="ru-RU" smtClean="0"/>
              <a:pPr/>
              <a:t>26.11.2023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FC698E-FCE6-4759-8795-977847F1848B}" type="slidenum">
              <a:rPr lang="ru-RU" smtClean="0"/>
              <a:pPr/>
              <a:t>‹#›</a:t>
            </a:fld>
            <a:endParaRPr lang="ru-RU"/>
          </a:p>
        </p:txBody>
      </p:sp>
      <p:sp>
        <p:nvSpPr>
          <p:cNvPr id="7" name="Прямоугольник 6"/>
          <p:cNvSpPr/>
          <p:nvPr userDrawn="1"/>
        </p:nvSpPr>
        <p:spPr>
          <a:xfrm>
            <a:off x="214282" y="142852"/>
            <a:ext cx="8715436" cy="6500858"/>
          </a:xfrm>
          <a:prstGeom prst="rect">
            <a:avLst/>
          </a:prstGeom>
          <a:gradFill flip="none" rotWithShape="1">
            <a:gsLst>
              <a:gs pos="0">
                <a:schemeClr val="dk1">
                  <a:tint val="50000"/>
                  <a:satMod val="300000"/>
                </a:schemeClr>
              </a:gs>
              <a:gs pos="35000">
                <a:schemeClr val="dk1">
                  <a:tint val="37000"/>
                  <a:satMod val="300000"/>
                </a:schemeClr>
              </a:gs>
              <a:gs pos="41000">
                <a:schemeClr val="dk1">
                  <a:tint val="15000"/>
                  <a:satMod val="350000"/>
                  <a:alpha val="72000"/>
                </a:schemeClr>
              </a:gs>
              <a:gs pos="21000">
                <a:schemeClr val="dk1">
                  <a:tint val="15000"/>
                  <a:satMod val="350000"/>
                  <a:alpha val="72000"/>
                </a:schemeClr>
              </a:gs>
              <a:gs pos="48000">
                <a:schemeClr val="dk1">
                  <a:tint val="15000"/>
                  <a:satMod val="350000"/>
                  <a:alpha val="72000"/>
                </a:schemeClr>
              </a:gs>
            </a:gsLst>
            <a:path path="circle">
              <a:fillToRect l="100000" b="100000"/>
            </a:path>
            <a:tileRect t="-100000" r="-100000"/>
          </a:gra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decorline79.jpg"/>
          <p:cNvPicPr>
            <a:picLocks noChangeAspect="1"/>
          </p:cNvPicPr>
          <p:nvPr userDrawn="1"/>
        </p:nvPicPr>
        <p:blipFill>
          <a:blip r:embed="rId2">
            <a:clrChange>
              <a:clrFrom>
                <a:srgbClr val="FFFFFF"/>
              </a:clrFrom>
              <a:clrTo>
                <a:srgbClr val="FFFFFF">
                  <a:alpha val="0"/>
                </a:srgbClr>
              </a:clrTo>
            </a:clrChange>
          </a:blip>
          <a:stretch>
            <a:fillRect/>
          </a:stretch>
        </p:blipFill>
        <p:spPr>
          <a:xfrm rot="5400000">
            <a:off x="-1504950" y="4552950"/>
            <a:ext cx="3810000" cy="800100"/>
          </a:xfrm>
          <a:prstGeom prst="rect">
            <a:avLst/>
          </a:prstGeom>
        </p:spPr>
      </p:pic>
      <p:pic>
        <p:nvPicPr>
          <p:cNvPr id="10" name="Рисунок 9" descr="decorline79.jpg"/>
          <p:cNvPicPr>
            <a:picLocks noChangeAspect="1"/>
          </p:cNvPicPr>
          <p:nvPr userDrawn="1"/>
        </p:nvPicPr>
        <p:blipFill>
          <a:blip r:embed="rId2">
            <a:clrChange>
              <a:clrFrom>
                <a:srgbClr val="FFFFFF"/>
              </a:clrFrom>
              <a:clrTo>
                <a:srgbClr val="FFFFFF">
                  <a:alpha val="0"/>
                </a:srgbClr>
              </a:clrTo>
            </a:clrChange>
          </a:blip>
          <a:stretch>
            <a:fillRect/>
          </a:stretch>
        </p:blipFill>
        <p:spPr>
          <a:xfrm rot="5400000">
            <a:off x="-1504950" y="1504950"/>
            <a:ext cx="3810000" cy="8001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E6AEA1-95E8-4087-8840-E0C2EC393D04}" type="datetimeFigureOut">
              <a:rPr lang="ru-RU" smtClean="0"/>
              <a:pPr/>
              <a:t>26.11.2023</a:t>
            </a:fld>
            <a:endParaRPr lang="ru-RU"/>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FC698E-FCE6-4759-8795-977847F1848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sz="quarter" idx="12"/>
          </p:nvPr>
        </p:nvSpPr>
        <p:spPr/>
        <p:txBody>
          <a:bodyPr/>
          <a:lstStyle/>
          <a:p>
            <a:fld id="{D4FC698E-FCE6-4759-8795-977847F1848B}" type="slidenum">
              <a:rPr lang="ru-RU" smtClean="0"/>
              <a:pPr/>
              <a:t>‹#›</a:t>
            </a:fld>
            <a:endParaRPr lang="ru-RU"/>
          </a:p>
        </p:txBody>
      </p:sp>
      <p:sp>
        <p:nvSpPr>
          <p:cNvPr id="8" name="Прямоугольник 7"/>
          <p:cNvSpPr/>
          <p:nvPr userDrawn="1"/>
        </p:nvSpPr>
        <p:spPr>
          <a:xfrm>
            <a:off x="214282" y="142852"/>
            <a:ext cx="8715436" cy="6572296"/>
          </a:xfrm>
          <a:prstGeom prst="rect">
            <a:avLst/>
          </a:prstGeom>
          <a:gradFill flip="none" rotWithShape="1">
            <a:gsLst>
              <a:gs pos="0">
                <a:schemeClr val="dk1">
                  <a:tint val="50000"/>
                  <a:satMod val="300000"/>
                </a:schemeClr>
              </a:gs>
              <a:gs pos="0">
                <a:schemeClr val="dk1">
                  <a:tint val="50000"/>
                  <a:satMod val="300000"/>
                </a:schemeClr>
              </a:gs>
              <a:gs pos="0">
                <a:schemeClr val="dk1">
                  <a:tint val="50000"/>
                  <a:satMod val="300000"/>
                </a:schemeClr>
              </a:gs>
              <a:gs pos="47000">
                <a:schemeClr val="dk1">
                  <a:tint val="37000"/>
                  <a:satMod val="300000"/>
                  <a:alpha val="73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pic>
        <p:nvPicPr>
          <p:cNvPr id="10" name="Рисунок 9" descr="decorline79.jpg"/>
          <p:cNvPicPr>
            <a:picLocks noChangeAspect="1"/>
          </p:cNvPicPr>
          <p:nvPr userDrawn="1"/>
        </p:nvPicPr>
        <p:blipFill>
          <a:blip r:embed="rId2">
            <a:clrChange>
              <a:clrFrom>
                <a:srgbClr val="FFFFFF"/>
              </a:clrFrom>
              <a:clrTo>
                <a:srgbClr val="FFFFFF">
                  <a:alpha val="0"/>
                </a:srgbClr>
              </a:clrTo>
            </a:clrChange>
          </a:blip>
          <a:stretch>
            <a:fillRect/>
          </a:stretch>
        </p:blipFill>
        <p:spPr>
          <a:xfrm rot="5400000">
            <a:off x="6838950" y="1504950"/>
            <a:ext cx="3810000" cy="800100"/>
          </a:xfrm>
          <a:prstGeom prst="rect">
            <a:avLst/>
          </a:prstGeom>
        </p:spPr>
      </p:pic>
      <p:pic>
        <p:nvPicPr>
          <p:cNvPr id="11" name="Рисунок 10" descr="decorline79.jpg"/>
          <p:cNvPicPr>
            <a:picLocks noChangeAspect="1"/>
          </p:cNvPicPr>
          <p:nvPr userDrawn="1"/>
        </p:nvPicPr>
        <p:blipFill>
          <a:blip r:embed="rId2">
            <a:clrChange>
              <a:clrFrom>
                <a:srgbClr val="FFFFFF"/>
              </a:clrFrom>
              <a:clrTo>
                <a:srgbClr val="FFFFFF">
                  <a:alpha val="0"/>
                </a:srgbClr>
              </a:clrTo>
            </a:clrChange>
          </a:blip>
          <a:stretch>
            <a:fillRect/>
          </a:stretch>
        </p:blipFill>
        <p:spPr>
          <a:xfrm rot="5400000">
            <a:off x="6838950" y="4362446"/>
            <a:ext cx="3810000" cy="8001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EE6AEA1-95E8-4087-8840-E0C2EC393D04}" type="datetimeFigureOut">
              <a:rPr lang="ru-RU" smtClean="0"/>
              <a:pPr/>
              <a:t>26.11.2023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FC698E-FCE6-4759-8795-977847F1848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EE6AEA1-95E8-4087-8840-E0C2EC393D04}" type="datetimeFigureOut">
              <a:rPr lang="ru-RU" smtClean="0"/>
              <a:pPr/>
              <a:t>26.11.2023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FC698E-FCE6-4759-8795-977847F1848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E6AEA1-95E8-4087-8840-E0C2EC393D04}" type="datetimeFigureOut">
              <a:rPr lang="ru-RU" smtClean="0"/>
              <a:pPr/>
              <a:t>26.11.2023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FC698E-FCE6-4759-8795-977847F1848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E6AEA1-95E8-4087-8840-E0C2EC393D04}" type="datetimeFigureOut">
              <a:rPr lang="ru-RU" smtClean="0"/>
              <a:pPr/>
              <a:t>26.11.2023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FC698E-FCE6-4759-8795-977847F1848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E6AEA1-95E8-4087-8840-E0C2EC393D04}" type="datetimeFigureOut">
              <a:rPr lang="ru-RU" smtClean="0"/>
              <a:pPr/>
              <a:t>26.11.2023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FC698E-FCE6-4759-8795-977847F1848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6AEA1-95E8-4087-8840-E0C2EC393D04}" type="datetimeFigureOut">
              <a:rPr lang="ru-RU" smtClean="0"/>
              <a:pPr/>
              <a:t>26.11.2023</a:t>
            </a:fld>
            <a:r>
              <a:rPr lang="ru-RU" dirty="0" smtClean="0"/>
              <a:t> Пасечник Е.</a:t>
            </a:r>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C698E-FCE6-4759-8795-977847F1848B}" type="slidenum">
              <a:rPr lang="ru-RU" smtClean="0"/>
              <a:pPr/>
              <a:t>‹#›</a:t>
            </a:fld>
            <a:endParaRPr lang="ru-RU"/>
          </a:p>
        </p:txBody>
      </p:sp>
      <p:sp>
        <p:nvSpPr>
          <p:cNvPr id="9" name="Прямоугольник 8"/>
          <p:cNvSpPr/>
          <p:nvPr/>
        </p:nvSpPr>
        <p:spPr>
          <a:xfrm>
            <a:off x="142844" y="214290"/>
            <a:ext cx="8858312" cy="6429420"/>
          </a:xfrm>
          <a:prstGeom prst="rect">
            <a:avLst/>
          </a:prstGeom>
          <a:gradFill flip="none" rotWithShape="1">
            <a:gsLst>
              <a:gs pos="0">
                <a:schemeClr val="dk1">
                  <a:tint val="50000"/>
                  <a:satMod val="300000"/>
                </a:schemeClr>
              </a:gs>
              <a:gs pos="0">
                <a:schemeClr val="dk1">
                  <a:tint val="50000"/>
                  <a:satMod val="300000"/>
                </a:schemeClr>
              </a:gs>
              <a:gs pos="0">
                <a:schemeClr val="dk1">
                  <a:tint val="50000"/>
                  <a:satMod val="300000"/>
                </a:schemeClr>
              </a:gs>
              <a:gs pos="68000">
                <a:schemeClr val="dk1">
                  <a:tint val="37000"/>
                  <a:satMod val="300000"/>
                  <a:alpha val="84000"/>
                </a:schemeClr>
              </a:gs>
              <a:gs pos="16000">
                <a:schemeClr val="dk1">
                  <a:tint val="15000"/>
                  <a:satMod val="350000"/>
                  <a:alpha val="67000"/>
                </a:schemeClr>
              </a:gs>
            </a:gsLst>
            <a:path path="circle">
              <a:fillToRect r="100000" b="100000"/>
            </a:path>
            <a:tileRect l="-100000" t="-100000"/>
          </a:gradFill>
          <a:ln w="57150" cmpd="sng">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pic>
        <p:nvPicPr>
          <p:cNvPr id="11" name="Рисунок 10" descr="decorline79 (1).jpg"/>
          <p:cNvPicPr>
            <a:picLocks noChangeAspect="1"/>
          </p:cNvPicPr>
          <p:nvPr/>
        </p:nvPicPr>
        <p:blipFill>
          <a:blip r:embed="rId14"/>
          <a:stretch>
            <a:fillRect/>
          </a:stretch>
        </p:blipFill>
        <p:spPr>
          <a:xfrm>
            <a:off x="0" y="6057900"/>
            <a:ext cx="3810000" cy="800100"/>
          </a:xfrm>
          <a:prstGeom prst="rect">
            <a:avLst/>
          </a:prstGeom>
        </p:spPr>
      </p:pic>
      <p:pic>
        <p:nvPicPr>
          <p:cNvPr id="12" name="Рисунок 11" descr="decorline79 (1).jpg"/>
          <p:cNvPicPr>
            <a:picLocks noChangeAspect="1"/>
          </p:cNvPicPr>
          <p:nvPr/>
        </p:nvPicPr>
        <p:blipFill>
          <a:blip r:embed="rId14"/>
          <a:stretch>
            <a:fillRect/>
          </a:stretch>
        </p:blipFill>
        <p:spPr>
          <a:xfrm>
            <a:off x="1857356" y="6057900"/>
            <a:ext cx="3810000" cy="800100"/>
          </a:xfrm>
          <a:prstGeom prst="rect">
            <a:avLst/>
          </a:prstGeom>
        </p:spPr>
      </p:pic>
      <p:pic>
        <p:nvPicPr>
          <p:cNvPr id="13" name="Рисунок 12" descr="decorline79 (1).jpg"/>
          <p:cNvPicPr>
            <a:picLocks noChangeAspect="1"/>
          </p:cNvPicPr>
          <p:nvPr/>
        </p:nvPicPr>
        <p:blipFill>
          <a:blip r:embed="rId14"/>
          <a:stretch>
            <a:fillRect/>
          </a:stretch>
        </p:blipFill>
        <p:spPr>
          <a:xfrm>
            <a:off x="5334000" y="6057900"/>
            <a:ext cx="3810000" cy="800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D0%A0%D0%BE%D1%81%D1%81%D0%B8%D0%B9%D1%81%D0%BA%D0%B8%D0%B9_%D0%B0%D1%82%D0%BB%D0%B0%D1%81_(1792)"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gif"/><Relationship Id="rId11" Type="http://schemas.openxmlformats.org/officeDocument/2006/relationships/image" Target="../media/image15.gif"/><Relationship Id="rId5" Type="http://schemas.openxmlformats.org/officeDocument/2006/relationships/image" Target="../media/image9.gif"/><Relationship Id="rId10" Type="http://schemas.openxmlformats.org/officeDocument/2006/relationships/image" Target="../media/image14.gif"/><Relationship Id="rId4" Type="http://schemas.openxmlformats.org/officeDocument/2006/relationships/image" Target="../media/image8.gif"/><Relationship Id="rId9"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5"/>
            <a:ext cx="7772400" cy="785818"/>
          </a:xfrm>
        </p:spPr>
        <p:txBody>
          <a:bodyPr>
            <a:noAutofit/>
          </a:bodyPr>
          <a:lstStyle/>
          <a:p>
            <a:r>
              <a:rPr lang="ru-RU" sz="2800" dirty="0" smtClean="0">
                <a:solidFill>
                  <a:srgbClr val="C00000"/>
                </a:solidFill>
                <a:latin typeface="Book Antiqua" pitchFamily="18" charset="0"/>
              </a:rPr>
              <a:t>О гербах городам Курского наместничества</a:t>
            </a:r>
            <a:endParaRPr lang="ru-RU" sz="2800" dirty="0">
              <a:solidFill>
                <a:srgbClr val="C00000"/>
              </a:solidFill>
              <a:latin typeface="Book Antiqua"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4" name="Рисунок 3" descr="C:\Users\user\Desktop\33770744608_e4bc638efd_o.jpg"/>
          <p:cNvPicPr/>
          <p:nvPr/>
        </p:nvPicPr>
        <p:blipFill>
          <a:blip r:embed="rId2"/>
          <a:srcRect/>
          <a:stretch>
            <a:fillRect/>
          </a:stretch>
        </p:blipFill>
        <p:spPr bwMode="auto">
          <a:xfrm>
            <a:off x="428596" y="1357298"/>
            <a:ext cx="4492567" cy="3390493"/>
          </a:xfrm>
          <a:prstGeom prst="rect">
            <a:avLst/>
          </a:prstGeom>
          <a:noFill/>
          <a:ln w="9525">
            <a:noFill/>
            <a:miter lim="800000"/>
            <a:headEnd/>
            <a:tailEnd/>
          </a:ln>
        </p:spPr>
      </p:pic>
      <p:pic>
        <p:nvPicPr>
          <p:cNvPr id="5" name="Рисунок 4" descr="C:\Users\user\Desktop\33770744458_531a7dfee6_o.jpg"/>
          <p:cNvPicPr/>
          <p:nvPr/>
        </p:nvPicPr>
        <p:blipFill>
          <a:blip r:embed="rId3"/>
          <a:srcRect/>
          <a:stretch>
            <a:fillRect/>
          </a:stretch>
        </p:blipFill>
        <p:spPr bwMode="auto">
          <a:xfrm>
            <a:off x="4071934" y="2357430"/>
            <a:ext cx="4739776" cy="33389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15140" y="1928802"/>
            <a:ext cx="2071702" cy="4429156"/>
          </a:xfrm>
        </p:spPr>
        <p:txBody>
          <a:bodyPr>
            <a:normAutofit fontScale="90000"/>
          </a:bodyPr>
          <a:lstStyle/>
          <a:p>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600" dirty="0" smtClean="0">
                <a:latin typeface="Book Antiqua" pitchFamily="18" charset="0"/>
              </a:rPr>
              <a:t/>
            </a:r>
            <a:br>
              <a:rPr lang="ru-RU" sz="1600" dirty="0" smtClean="0">
                <a:latin typeface="Book Antiqua" pitchFamily="18" charset="0"/>
              </a:rPr>
            </a:br>
            <a:r>
              <a:rPr lang="ru-RU" sz="1800" dirty="0" smtClean="0">
                <a:solidFill>
                  <a:srgbClr val="003300"/>
                </a:solidFill>
                <a:latin typeface="Book Antiqua" pitchFamily="18" charset="0"/>
              </a:rPr>
              <a:t/>
            </a:r>
            <a:br>
              <a:rPr lang="ru-RU" sz="1800" dirty="0" smtClean="0">
                <a:solidFill>
                  <a:srgbClr val="003300"/>
                </a:solidFill>
                <a:latin typeface="Book Antiqua" pitchFamily="18" charset="0"/>
              </a:rPr>
            </a:br>
            <a:endParaRPr lang="ru-RU" sz="1800" dirty="0">
              <a:solidFill>
                <a:srgbClr val="003300"/>
              </a:solidFill>
              <a:latin typeface="Cambria Math" pitchFamily="18" charset="0"/>
              <a:ea typeface="Cambria Math" pitchFamily="18" charset="0"/>
              <a:cs typeface="Browallia New" pitchFamily="34" charset="-34"/>
            </a:endParaRPr>
          </a:p>
        </p:txBody>
      </p:sp>
      <p:sp>
        <p:nvSpPr>
          <p:cNvPr id="7170" name="AutoShape 2" descr="undefined"/>
          <p:cNvSpPr>
            <a:spLocks noGrp="1" noChangeAspect="1" noChangeArrowheads="1"/>
          </p:cNvSpPr>
          <p:nvPr>
            <p:ph idx="1"/>
          </p:nvPr>
        </p:nvSpPr>
        <p:spPr bwMode="auto">
          <a:xfrm>
            <a:off x="857251" y="857250"/>
            <a:ext cx="4357691" cy="5500708"/>
          </a:xfrm>
          <a:prstGeom prst="rect">
            <a:avLst/>
          </a:prstGeom>
          <a:noFill/>
        </p:spPr>
        <p:txBody>
          <a:bodyPr vert="horz" wrap="square" lIns="91440" tIns="45720" rIns="91440" bIns="45720" numCol="1" anchor="t" anchorCtr="0" compatLnSpc="1">
            <a:prstTxWarp prst="textNoShape">
              <a:avLst/>
            </a:prstTxWarp>
            <a:normAutofit/>
          </a:bodyPr>
          <a:lstStyle/>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endParaRPr lang="ru-RU" sz="1600" dirty="0" smtClean="0">
              <a:latin typeface="Book Antiqua" pitchFamily="18" charset="0"/>
            </a:endParaRPr>
          </a:p>
          <a:p>
            <a:pPr algn="ctr">
              <a:buNone/>
            </a:pPr>
            <a:r>
              <a:rPr lang="ru-RU" sz="1600" dirty="0" smtClean="0">
                <a:solidFill>
                  <a:srgbClr val="C00000"/>
                </a:solidFill>
                <a:latin typeface="Book Antiqua" pitchFamily="18" charset="0"/>
              </a:rPr>
              <a:t>       Карта Курского наместничества, </a:t>
            </a:r>
          </a:p>
          <a:p>
            <a:pPr algn="ctr">
              <a:buNone/>
            </a:pPr>
            <a:r>
              <a:rPr lang="ru-RU" sz="1600" dirty="0" smtClean="0">
                <a:solidFill>
                  <a:srgbClr val="C00000"/>
                </a:solidFill>
                <a:latin typeface="Book Antiqua" pitchFamily="18" charset="0"/>
              </a:rPr>
              <a:t>      разделённая на 15 уездов (1792)</a:t>
            </a:r>
            <a:endParaRPr lang="ru-RU" sz="1600" dirty="0">
              <a:solidFill>
                <a:srgbClr val="C00000"/>
              </a:solidFill>
              <a:latin typeface="Book Antiqua" pitchFamily="18" charset="0"/>
            </a:endParaRPr>
          </a:p>
        </p:txBody>
      </p:sp>
      <p:pic>
        <p:nvPicPr>
          <p:cNvPr id="7171" name="Picture 3" descr="C:\Users\user\Desktop\Map_of_Kursk_Namestnichestvo_1792_(small_atlas).jpg"/>
          <p:cNvPicPr>
            <a:picLocks noChangeAspect="1" noChangeArrowheads="1"/>
          </p:cNvPicPr>
          <p:nvPr/>
        </p:nvPicPr>
        <p:blipFill>
          <a:blip r:embed="rId2"/>
          <a:srcRect/>
          <a:stretch>
            <a:fillRect/>
          </a:stretch>
        </p:blipFill>
        <p:spPr bwMode="auto">
          <a:xfrm>
            <a:off x="785786" y="642918"/>
            <a:ext cx="5689385" cy="4757748"/>
          </a:xfrm>
          <a:prstGeom prst="rect">
            <a:avLst/>
          </a:prstGeom>
          <a:noFill/>
        </p:spPr>
      </p:pic>
      <p:sp>
        <p:nvSpPr>
          <p:cNvPr id="6" name="Прямоугольник 5"/>
          <p:cNvSpPr/>
          <p:nvPr/>
        </p:nvSpPr>
        <p:spPr>
          <a:xfrm>
            <a:off x="6572232" y="285728"/>
            <a:ext cx="2571768" cy="6324808"/>
          </a:xfrm>
          <a:prstGeom prst="rect">
            <a:avLst/>
          </a:prstGeom>
        </p:spPr>
        <p:txBody>
          <a:bodyPr wrap="square">
            <a:spAutoFit/>
          </a:bodyPr>
          <a:lstStyle/>
          <a:p>
            <a:r>
              <a:rPr lang="ru-RU" sz="1500" dirty="0" smtClean="0">
                <a:solidFill>
                  <a:srgbClr val="003DB8"/>
                </a:solidFill>
                <a:latin typeface="Cambria" pitchFamily="18" charset="0"/>
              </a:rPr>
              <a:t>  </a:t>
            </a:r>
            <a:r>
              <a:rPr lang="ru-RU" sz="1500" dirty="0" smtClean="0">
                <a:solidFill>
                  <a:srgbClr val="003DB8"/>
                </a:solidFill>
                <a:latin typeface="Cambria" pitchFamily="18" charset="0"/>
              </a:rPr>
              <a:t>       В </a:t>
            </a:r>
            <a:r>
              <a:rPr lang="ru-RU" sz="1500" dirty="0" smtClean="0">
                <a:solidFill>
                  <a:srgbClr val="003DB8"/>
                </a:solidFill>
                <a:latin typeface="Cambria" pitchFamily="18" charset="0"/>
              </a:rPr>
              <a:t>1779 г. указом императрицы была учреждено Курское Наместничество, а в 1775-1785 г. происходило массовое пожалование гербов городам Екатериной II. Пожалование монархом было единственной формой получения герба городским поселением. Геральдической особенностью гербов данного времени было приведение герба наместничества над собственным гербом города, что было отражением новой территориальной политики государства (введшей административное деление страны по наместничествам) в отношение городов.</a:t>
            </a:r>
            <a:endParaRPr lang="ru-RU" sz="1500" dirty="0">
              <a:solidFill>
                <a:srgbClr val="003DB8"/>
              </a:solidFill>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6146" name="AutoShape 2" descr="https://upload.wikimedia.org/wikipedia/commons/thumb/7/79/Dushenka.jpg/250px-Dushenk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Содержимое 9"/>
          <p:cNvSpPr>
            <a:spLocks noGrp="1"/>
          </p:cNvSpPr>
          <p:nvPr>
            <p:ph sz="half" idx="2"/>
          </p:nvPr>
        </p:nvSpPr>
        <p:spPr>
          <a:xfrm>
            <a:off x="5214942" y="1142984"/>
            <a:ext cx="3429024" cy="6072230"/>
          </a:xfrm>
        </p:spPr>
        <p:txBody>
          <a:bodyPr>
            <a:normAutofit/>
          </a:bodyPr>
          <a:lstStyle/>
          <a:p>
            <a:pPr>
              <a:buNone/>
            </a:pPr>
            <a:r>
              <a:rPr lang="ru-RU" sz="1700" dirty="0" smtClean="0">
                <a:solidFill>
                  <a:srgbClr val="C00000"/>
                </a:solidFill>
              </a:rPr>
              <a:t>                </a:t>
            </a:r>
            <a:r>
              <a:rPr lang="ru-RU" sz="1700" dirty="0" smtClean="0">
                <a:solidFill>
                  <a:srgbClr val="C00000"/>
                </a:solidFill>
                <a:latin typeface="Bookman Old Style" pitchFamily="18" charset="0"/>
              </a:rPr>
              <a:t>Все </a:t>
            </a:r>
            <a:r>
              <a:rPr lang="ru-RU" sz="1700" dirty="0" smtClean="0">
                <a:solidFill>
                  <a:srgbClr val="C00000"/>
                </a:solidFill>
                <a:latin typeface="Bookman Old Style" pitchFamily="18" charset="0"/>
              </a:rPr>
              <a:t>права города на герб закрепляла «Грамота на права и выгоды городам Российской империи» — Жалованная грамота, опубликованная 21 апреля 1785 г. </a:t>
            </a:r>
            <a:endParaRPr lang="ru-RU" sz="1700" dirty="0" smtClean="0">
              <a:solidFill>
                <a:srgbClr val="C00000"/>
              </a:solidFill>
              <a:latin typeface="Bookman Old Style" pitchFamily="18" charset="0"/>
            </a:endParaRPr>
          </a:p>
          <a:p>
            <a:pPr>
              <a:spcBef>
                <a:spcPts val="0"/>
              </a:spcBef>
              <a:buNone/>
            </a:pPr>
            <a:r>
              <a:rPr lang="ru-RU" sz="1700" dirty="0" smtClean="0">
                <a:solidFill>
                  <a:srgbClr val="C00000"/>
                </a:solidFill>
                <a:latin typeface="Bookman Old Style" pitchFamily="18" charset="0"/>
              </a:rPr>
              <a:t> </a:t>
            </a:r>
            <a:r>
              <a:rPr lang="ru-RU" sz="1700" dirty="0" smtClean="0">
                <a:solidFill>
                  <a:srgbClr val="C00000"/>
                </a:solidFill>
                <a:latin typeface="Bookman Old Style" pitchFamily="18" charset="0"/>
              </a:rPr>
              <a:t>    Среди </a:t>
            </a:r>
            <a:r>
              <a:rPr lang="ru-RU" sz="1700" dirty="0" smtClean="0">
                <a:solidFill>
                  <a:srgbClr val="C00000"/>
                </a:solidFill>
                <a:latin typeface="Bookman Old Style" pitchFamily="18" charset="0"/>
              </a:rPr>
              <a:t>городских </a:t>
            </a:r>
            <a:r>
              <a:rPr lang="ru-RU" sz="1700" dirty="0" smtClean="0">
                <a:solidFill>
                  <a:srgbClr val="C00000"/>
                </a:solidFill>
                <a:latin typeface="Bookman Old Style" pitchFamily="18" charset="0"/>
              </a:rPr>
              <a:t>привилегий, пожалованных </a:t>
            </a:r>
            <a:r>
              <a:rPr lang="ru-RU" sz="1700" dirty="0" smtClean="0">
                <a:solidFill>
                  <a:srgbClr val="C00000"/>
                </a:solidFill>
                <a:latin typeface="Bookman Old Style" pitchFamily="18" charset="0"/>
              </a:rPr>
              <a:t>русскому городу Екатериной II, было и право обладать гербом. По этому документу </a:t>
            </a:r>
            <a:r>
              <a:rPr lang="ru-RU" sz="1700" dirty="0" smtClean="0">
                <a:solidFill>
                  <a:srgbClr val="C00000"/>
                </a:solidFill>
                <a:latin typeface="Bookman Old Style" pitchFamily="18" charset="0"/>
              </a:rPr>
              <a:t>города</a:t>
            </a:r>
          </a:p>
          <a:p>
            <a:pPr>
              <a:spcBef>
                <a:spcPts val="0"/>
              </a:spcBef>
              <a:buNone/>
            </a:pPr>
            <a:r>
              <a:rPr lang="ru-RU" sz="1700" dirty="0" smtClean="0">
                <a:solidFill>
                  <a:srgbClr val="C00000"/>
                </a:solidFill>
                <a:latin typeface="Bookman Old Style" pitchFamily="18" charset="0"/>
              </a:rPr>
              <a:t> </a:t>
            </a:r>
            <a:r>
              <a:rPr lang="ru-RU" sz="1700" dirty="0" smtClean="0">
                <a:solidFill>
                  <a:srgbClr val="C00000"/>
                </a:solidFill>
                <a:latin typeface="Bookman Old Style" pitchFamily="18" charset="0"/>
              </a:rPr>
              <a:t>    </a:t>
            </a:r>
            <a:r>
              <a:rPr lang="ru-RU" sz="1700" dirty="0" smtClean="0">
                <a:solidFill>
                  <a:srgbClr val="C00000"/>
                </a:solidFill>
                <a:latin typeface="Bookman Old Style" pitchFamily="18" charset="0"/>
              </a:rPr>
              <a:t>нашего края то же обретают </a:t>
            </a:r>
            <a:r>
              <a:rPr lang="ru-RU" sz="1700" dirty="0" smtClean="0">
                <a:solidFill>
                  <a:srgbClr val="C00000"/>
                </a:solidFill>
                <a:latin typeface="Bookman Old Style" pitchFamily="18" charset="0"/>
              </a:rPr>
              <a:t>гербы, </a:t>
            </a:r>
          </a:p>
          <a:p>
            <a:pPr>
              <a:spcBef>
                <a:spcPts val="0"/>
              </a:spcBef>
              <a:buNone/>
            </a:pPr>
            <a:r>
              <a:rPr lang="ru-RU" sz="1700" dirty="0" smtClean="0">
                <a:solidFill>
                  <a:srgbClr val="C00000"/>
                </a:solidFill>
                <a:latin typeface="Bookman Old Style" pitchFamily="18" charset="0"/>
              </a:rPr>
              <a:t> </a:t>
            </a:r>
            <a:r>
              <a:rPr lang="ru-RU" sz="1700" dirty="0" smtClean="0">
                <a:solidFill>
                  <a:srgbClr val="C00000"/>
                </a:solidFill>
                <a:latin typeface="Bookman Old Style" pitchFamily="18" charset="0"/>
              </a:rPr>
              <a:t>    ставшие историческими</a:t>
            </a:r>
            <a:r>
              <a:rPr lang="ru-RU" sz="1700" dirty="0" smtClean="0">
                <a:solidFill>
                  <a:srgbClr val="C00000"/>
                </a:solidFill>
                <a:latin typeface="Bookman Old Style" pitchFamily="18" charset="0"/>
              </a:rPr>
              <a:t>.</a:t>
            </a:r>
            <a:endParaRPr lang="ru-RU" sz="1700" dirty="0">
              <a:solidFill>
                <a:srgbClr val="C00000"/>
              </a:solidFill>
              <a:latin typeface="Bookman Old Style" pitchFamily="18" charset="0"/>
            </a:endParaRPr>
          </a:p>
        </p:txBody>
      </p:sp>
      <p:pic>
        <p:nvPicPr>
          <p:cNvPr id="7" name="Picture 4" descr="C:\Users\user\Desktop\800px-Cartouche_Kursk_1792.jpg"/>
          <p:cNvPicPr>
            <a:picLocks noGrp="1" noChangeAspect="1" noChangeArrowheads="1"/>
          </p:cNvPicPr>
          <p:nvPr>
            <p:ph sz="half" idx="1"/>
          </p:nvPr>
        </p:nvPicPr>
        <p:blipFill>
          <a:blip r:embed="rId2"/>
          <a:srcRect/>
          <a:stretch>
            <a:fillRect/>
          </a:stretch>
        </p:blipFill>
        <p:spPr bwMode="auto">
          <a:xfrm>
            <a:off x="500034" y="1142984"/>
            <a:ext cx="4973162" cy="4009612"/>
          </a:xfrm>
          <a:prstGeom prst="rect">
            <a:avLst/>
          </a:prstGeom>
          <a:noFill/>
        </p:spPr>
      </p:pic>
      <p:sp>
        <p:nvSpPr>
          <p:cNvPr id="8" name="Прямоугольник 7"/>
          <p:cNvSpPr/>
          <p:nvPr/>
        </p:nvSpPr>
        <p:spPr>
          <a:xfrm>
            <a:off x="714348" y="5500702"/>
            <a:ext cx="4572000" cy="830997"/>
          </a:xfrm>
          <a:prstGeom prst="rect">
            <a:avLst/>
          </a:prstGeom>
        </p:spPr>
        <p:txBody>
          <a:bodyPr>
            <a:spAutoFit/>
          </a:bodyPr>
          <a:lstStyle/>
          <a:p>
            <a:pPr algn="ctr"/>
            <a:r>
              <a:rPr lang="ru-RU" sz="1600" dirty="0" smtClean="0">
                <a:solidFill>
                  <a:srgbClr val="003300"/>
                </a:solidFill>
                <a:latin typeface="Book Antiqua" pitchFamily="18" charset="0"/>
              </a:rPr>
              <a:t> Картуш </a:t>
            </a:r>
            <a:r>
              <a:rPr lang="ru-RU" sz="1600" dirty="0" smtClean="0">
                <a:solidFill>
                  <a:srgbClr val="003300"/>
                </a:solidFill>
                <a:latin typeface="Book Antiqua" pitchFamily="18" charset="0"/>
              </a:rPr>
              <a:t>карты Курского наместничества </a:t>
            </a:r>
            <a:r>
              <a:rPr lang="ru-RU" sz="1600" dirty="0" smtClean="0">
                <a:solidFill>
                  <a:srgbClr val="003300"/>
                </a:solidFill>
                <a:latin typeface="Book Antiqua" pitchFamily="18" charset="0"/>
              </a:rPr>
              <a:t>  из</a:t>
            </a:r>
            <a:r>
              <a:rPr lang="ru-RU" sz="1600" dirty="0" smtClean="0">
                <a:solidFill>
                  <a:srgbClr val="003300"/>
                </a:solidFill>
                <a:latin typeface="Book Antiqua" pitchFamily="18" charset="0"/>
              </a:rPr>
              <a:t> </a:t>
            </a:r>
            <a:r>
              <a:rPr lang="ru-RU" sz="1600" dirty="0" smtClean="0">
                <a:solidFill>
                  <a:srgbClr val="003300"/>
                </a:solidFill>
                <a:latin typeface="Book Antiqua" pitchFamily="18" charset="0"/>
                <a:hlinkClick r:id="rId3" tooltip="Российский атлас (1792)"/>
              </a:rPr>
              <a:t>Российского атласа 1792 года</a:t>
            </a:r>
            <a:r>
              <a:rPr lang="ru-RU" sz="1600" dirty="0" smtClean="0">
                <a:solidFill>
                  <a:srgbClr val="003300"/>
                </a:solidFill>
                <a:latin typeface="Book Antiqua" pitchFamily="18" charset="0"/>
              </a:rPr>
              <a:t> </a:t>
            </a:r>
            <a:br>
              <a:rPr lang="ru-RU" sz="1600" dirty="0" smtClean="0">
                <a:solidFill>
                  <a:srgbClr val="003300"/>
                </a:solidFill>
                <a:latin typeface="Book Antiqua" pitchFamily="18" charset="0"/>
              </a:rPr>
            </a:br>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a:xfrm>
            <a:off x="5715008" y="1142984"/>
            <a:ext cx="2971792" cy="4643469"/>
          </a:xfrm>
        </p:spPr>
        <p:txBody>
          <a:bodyPr>
            <a:normAutofit fontScale="92500" lnSpcReduction="10000"/>
          </a:bodyPr>
          <a:lstStyle/>
          <a:p>
            <a:pPr>
              <a:buNone/>
            </a:pPr>
            <a:r>
              <a:rPr lang="ru-RU" sz="1900" dirty="0" smtClean="0">
                <a:solidFill>
                  <a:srgbClr val="003300"/>
                </a:solidFill>
                <a:latin typeface="Cambria" pitchFamily="18" charset="0"/>
              </a:rPr>
              <a:t>      Часть </a:t>
            </a:r>
            <a:r>
              <a:rPr lang="ru-RU" sz="1900" dirty="0" smtClean="0">
                <a:solidFill>
                  <a:srgbClr val="003300"/>
                </a:solidFill>
                <a:latin typeface="Cambria" pitchFamily="18" charset="0"/>
              </a:rPr>
              <a:t>гербов имеют ружье и сельскохозяйственное орудие - что говорит о том, "жители в оных селениях суть старинные воины, упражняющиеся в свободное время в хлебопашестве"</a:t>
            </a:r>
          </a:p>
          <a:p>
            <a:pPr>
              <a:lnSpc>
                <a:spcPct val="110000"/>
              </a:lnSpc>
              <a:spcBef>
                <a:spcPts val="0"/>
              </a:spcBef>
              <a:buNone/>
            </a:pPr>
            <a:r>
              <a:rPr lang="ru-RU" sz="1900" dirty="0" smtClean="0">
                <a:solidFill>
                  <a:srgbClr val="003300"/>
                </a:solidFill>
                <a:latin typeface="Cambria" pitchFamily="18" charset="0"/>
              </a:rPr>
              <a:t>      Дубовые </a:t>
            </a:r>
            <a:r>
              <a:rPr lang="ru-RU" sz="1900" dirty="0" smtClean="0">
                <a:solidFill>
                  <a:srgbClr val="003300"/>
                </a:solidFill>
                <a:latin typeface="Cambria" pitchFamily="18" charset="0"/>
              </a:rPr>
              <a:t>листья, </a:t>
            </a:r>
            <a:r>
              <a:rPr lang="ru-RU" sz="1900" dirty="0" smtClean="0">
                <a:solidFill>
                  <a:srgbClr val="003300"/>
                </a:solidFill>
                <a:latin typeface="Cambria" pitchFamily="18" charset="0"/>
              </a:rPr>
              <a:t>соединенные </a:t>
            </a:r>
            <a:r>
              <a:rPr lang="ru-RU" sz="1900" dirty="0" smtClean="0">
                <a:solidFill>
                  <a:srgbClr val="003300"/>
                </a:solidFill>
                <a:latin typeface="Cambria" pitchFamily="18" charset="0"/>
              </a:rPr>
              <a:t>Андреевской лентой и Императорскую корону герб Курской губернии получил </a:t>
            </a:r>
            <a:endParaRPr lang="ru-RU" sz="1900" dirty="0" smtClean="0">
              <a:solidFill>
                <a:srgbClr val="003300"/>
              </a:solidFill>
              <a:latin typeface="Cambria" pitchFamily="18" charset="0"/>
            </a:endParaRPr>
          </a:p>
          <a:p>
            <a:pPr>
              <a:lnSpc>
                <a:spcPct val="110000"/>
              </a:lnSpc>
              <a:spcBef>
                <a:spcPts val="0"/>
              </a:spcBef>
              <a:buNone/>
            </a:pPr>
            <a:r>
              <a:rPr lang="ru-RU" sz="1900" dirty="0" smtClean="0">
                <a:solidFill>
                  <a:srgbClr val="003300"/>
                </a:solidFill>
                <a:latin typeface="Cambria" pitchFamily="18" charset="0"/>
              </a:rPr>
              <a:t> </a:t>
            </a:r>
            <a:r>
              <a:rPr lang="ru-RU" sz="1900" dirty="0" smtClean="0">
                <a:solidFill>
                  <a:srgbClr val="003300"/>
                </a:solidFill>
                <a:latin typeface="Cambria" pitchFamily="18" charset="0"/>
              </a:rPr>
              <a:t>      5 </a:t>
            </a:r>
            <a:r>
              <a:rPr lang="ru-RU" sz="1900" dirty="0" smtClean="0">
                <a:solidFill>
                  <a:srgbClr val="003300"/>
                </a:solidFill>
                <a:latin typeface="Cambria" pitchFamily="18" charset="0"/>
              </a:rPr>
              <a:t>июля 1878 года.</a:t>
            </a:r>
          </a:p>
          <a:p>
            <a:endParaRPr lang="ru-RU" dirty="0">
              <a:solidFill>
                <a:srgbClr val="003300"/>
              </a:solidFill>
            </a:endParaRPr>
          </a:p>
        </p:txBody>
      </p:sp>
      <p:pic>
        <p:nvPicPr>
          <p:cNvPr id="5" name="Рисунок 4" descr="C:\Users\user\Desktop\33770744458_531a7dfee6_o.jpg"/>
          <p:cNvPicPr/>
          <p:nvPr/>
        </p:nvPicPr>
        <p:blipFill>
          <a:blip r:embed="rId2"/>
          <a:srcRect/>
          <a:stretch>
            <a:fillRect/>
          </a:stretch>
        </p:blipFill>
        <p:spPr bwMode="auto">
          <a:xfrm>
            <a:off x="1071538" y="1500174"/>
            <a:ext cx="4739776"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solidFill>
                  <a:srgbClr val="003300"/>
                </a:solidFill>
              </a:rPr>
              <a:t> </a:t>
            </a:r>
            <a:r>
              <a:rPr lang="ru-RU" sz="2000" dirty="0" smtClean="0">
                <a:solidFill>
                  <a:srgbClr val="003300"/>
                </a:solidFill>
                <a:latin typeface="Cambria" pitchFamily="18" charset="0"/>
              </a:rPr>
              <a:t>Описание вновь сделанных по </a:t>
            </a:r>
            <a:r>
              <a:rPr lang="ru-RU" sz="2000" dirty="0" smtClean="0">
                <a:solidFill>
                  <a:srgbClr val="003300"/>
                </a:solidFill>
                <a:latin typeface="Cambria" pitchFamily="18" charset="0"/>
              </a:rPr>
              <a:t> </a:t>
            </a:r>
            <a:r>
              <a:rPr lang="ru-RU" sz="2000" dirty="0" smtClean="0">
                <a:solidFill>
                  <a:srgbClr val="003300"/>
                </a:solidFill>
                <a:latin typeface="Cambria" pitchFamily="18" charset="0"/>
              </a:rPr>
              <a:t>приказанию Сената гербам   </a:t>
            </a:r>
            <a:r>
              <a:rPr lang="ru-RU" sz="2000" dirty="0" smtClean="0">
                <a:solidFill>
                  <a:srgbClr val="003300"/>
                </a:solidFill>
                <a:latin typeface="Cambria" pitchFamily="18" charset="0"/>
              </a:rPr>
              <a:t/>
            </a:r>
            <a:br>
              <a:rPr lang="ru-RU" sz="2000" dirty="0" smtClean="0">
                <a:solidFill>
                  <a:srgbClr val="003300"/>
                </a:solidFill>
                <a:latin typeface="Cambria" pitchFamily="18" charset="0"/>
              </a:rPr>
            </a:br>
            <a:r>
              <a:rPr lang="ru-RU" sz="2000" dirty="0" smtClean="0">
                <a:solidFill>
                  <a:srgbClr val="003300"/>
                </a:solidFill>
                <a:latin typeface="Cambria" pitchFamily="18" charset="0"/>
              </a:rPr>
              <a:t>Курского  </a:t>
            </a:r>
            <a:r>
              <a:rPr lang="ru-RU" sz="2000" dirty="0" smtClean="0">
                <a:solidFill>
                  <a:srgbClr val="003300"/>
                </a:solidFill>
                <a:latin typeface="Cambria" pitchFamily="18" charset="0"/>
              </a:rPr>
              <a:t>Наместничества.</a:t>
            </a:r>
            <a:endParaRPr lang="ru-RU" sz="2000" dirty="0">
              <a:solidFill>
                <a:srgbClr val="003300"/>
              </a:solidFill>
              <a:latin typeface="Cambria Math" pitchFamily="18" charset="0"/>
              <a:ea typeface="Cambria Math" pitchFamily="18" charset="0"/>
            </a:endParaRPr>
          </a:p>
        </p:txBody>
      </p:sp>
      <p:sp>
        <p:nvSpPr>
          <p:cNvPr id="4" name="Содержимое 3"/>
          <p:cNvSpPr>
            <a:spLocks noGrp="1"/>
          </p:cNvSpPr>
          <p:nvPr>
            <p:ph sz="half" idx="2"/>
          </p:nvPr>
        </p:nvSpPr>
        <p:spPr>
          <a:xfrm>
            <a:off x="4857752" y="1142984"/>
            <a:ext cx="3571900" cy="5929354"/>
          </a:xfrm>
        </p:spPr>
        <p:txBody>
          <a:bodyPr>
            <a:normAutofit fontScale="25000" lnSpcReduction="20000"/>
          </a:bodyPr>
          <a:lstStyle/>
          <a:p>
            <a:pPr>
              <a:buNone/>
            </a:pPr>
            <a:r>
              <a:rPr lang="ru-RU" sz="3400" dirty="0" smtClean="0"/>
              <a:t/>
            </a:r>
            <a:br>
              <a:rPr lang="ru-RU" sz="3400" dirty="0" smtClean="0"/>
            </a:br>
            <a:r>
              <a:rPr lang="ru-RU" sz="5200" dirty="0" smtClean="0">
                <a:solidFill>
                  <a:srgbClr val="700000"/>
                </a:solidFill>
                <a:latin typeface="Bookman Old Style" pitchFamily="18" charset="0"/>
              </a:rPr>
              <a:t>I. Город Курск имеет старый герб.</a:t>
            </a:r>
            <a:br>
              <a:rPr lang="ru-RU" sz="5200" dirty="0" smtClean="0">
                <a:solidFill>
                  <a:srgbClr val="700000"/>
                </a:solidFill>
                <a:latin typeface="Bookman Old Style" pitchFamily="18" charset="0"/>
              </a:rPr>
            </a:br>
            <a:r>
              <a:rPr lang="ru-RU" sz="5200" dirty="0" smtClean="0">
                <a:solidFill>
                  <a:srgbClr val="700000"/>
                </a:solidFill>
                <a:latin typeface="Bookman Old Style" pitchFamily="18" charset="0"/>
              </a:rPr>
              <a:t>В серебряном поле синяя полоса и на оной три летящих куропатки.</a:t>
            </a:r>
            <a:br>
              <a:rPr lang="ru-RU" sz="5200" dirty="0" smtClean="0">
                <a:solidFill>
                  <a:srgbClr val="700000"/>
                </a:solidFill>
                <a:latin typeface="Bookman Old Style" pitchFamily="18" charset="0"/>
              </a:rPr>
            </a:br>
            <a:r>
              <a:rPr lang="ru-RU" sz="5200" dirty="0" smtClean="0">
                <a:solidFill>
                  <a:srgbClr val="700000"/>
                </a:solidFill>
                <a:latin typeface="Bookman Old Style" pitchFamily="18" charset="0"/>
              </a:rPr>
              <a:t>Сие внесено и во все гербы в первую часть щита принадлежащие Курскому Наместничеству.</a:t>
            </a:r>
            <a:br>
              <a:rPr lang="ru-RU" sz="5200" dirty="0" smtClean="0">
                <a:solidFill>
                  <a:srgbClr val="700000"/>
                </a:solidFill>
                <a:latin typeface="Bookman Old Style" pitchFamily="18" charset="0"/>
              </a:rPr>
            </a:br>
            <a:r>
              <a:rPr lang="ru-RU" sz="5200" dirty="0" smtClean="0">
                <a:solidFill>
                  <a:srgbClr val="700000"/>
                </a:solidFill>
                <a:latin typeface="Bookman Old Style" pitchFamily="18" charset="0"/>
              </a:rPr>
              <a:t>II. Суджи. (Суджа)</a:t>
            </a:r>
            <a:br>
              <a:rPr lang="ru-RU" sz="5200" dirty="0" smtClean="0">
                <a:solidFill>
                  <a:srgbClr val="700000"/>
                </a:solidFill>
                <a:latin typeface="Bookman Old Style" pitchFamily="18" charset="0"/>
              </a:rPr>
            </a:br>
            <a:r>
              <a:rPr lang="ru-RU" sz="5200" dirty="0" smtClean="0">
                <a:solidFill>
                  <a:srgbClr val="700000"/>
                </a:solidFill>
                <a:latin typeface="Bookman Old Style" pitchFamily="18" charset="0"/>
              </a:rPr>
              <a:t>Во второй части щита сидящий в тростнике серый дикий гусь в серебряном поле означающий великое в таковых птицах изобилие.</a:t>
            </a:r>
            <a:br>
              <a:rPr lang="ru-RU" sz="5200" dirty="0" smtClean="0">
                <a:solidFill>
                  <a:srgbClr val="700000"/>
                </a:solidFill>
                <a:latin typeface="Bookman Old Style" pitchFamily="18" charset="0"/>
              </a:rPr>
            </a:br>
            <a:r>
              <a:rPr lang="ru-RU" sz="5200" dirty="0" smtClean="0">
                <a:solidFill>
                  <a:srgbClr val="700000"/>
                </a:solidFill>
                <a:latin typeface="Bookman Old Style" pitchFamily="18" charset="0"/>
              </a:rPr>
              <a:t>III. Новый Оскол.</a:t>
            </a:r>
            <a:br>
              <a:rPr lang="ru-RU" sz="5200" dirty="0" smtClean="0">
                <a:solidFill>
                  <a:srgbClr val="700000"/>
                </a:solidFill>
                <a:latin typeface="Bookman Old Style" pitchFamily="18" charset="0"/>
              </a:rPr>
            </a:br>
            <a:r>
              <a:rPr lang="ru-RU" sz="5200" dirty="0" smtClean="0">
                <a:solidFill>
                  <a:srgbClr val="700000"/>
                </a:solidFill>
                <a:latin typeface="Bookman Old Style" pitchFamily="18" charset="0"/>
              </a:rPr>
              <a:t>Во второй части щита три большие рыбы называемые вырезуб, ловящиеся в реке Осколе, каковых в других реках нигде не находится.</a:t>
            </a:r>
            <a:br>
              <a:rPr lang="ru-RU" sz="5200" dirty="0" smtClean="0">
                <a:solidFill>
                  <a:srgbClr val="700000"/>
                </a:solidFill>
                <a:latin typeface="Bookman Old Style" pitchFamily="18" charset="0"/>
              </a:rPr>
            </a:br>
            <a:r>
              <a:rPr lang="ru-RU" sz="5200" dirty="0" smtClean="0">
                <a:solidFill>
                  <a:srgbClr val="700000"/>
                </a:solidFill>
                <a:latin typeface="Bookman Old Style" pitchFamily="18" charset="0"/>
              </a:rPr>
              <a:t>IV. </a:t>
            </a:r>
            <a:r>
              <a:rPr lang="ru-RU" sz="5200" dirty="0" err="1" smtClean="0">
                <a:solidFill>
                  <a:srgbClr val="700000"/>
                </a:solidFill>
                <a:latin typeface="Bookman Old Style" pitchFamily="18" charset="0"/>
              </a:rPr>
              <a:t>Дмитриевск</a:t>
            </a:r>
            <a:r>
              <a:rPr lang="ru-RU" sz="5200" dirty="0" smtClean="0">
                <a:solidFill>
                  <a:srgbClr val="700000"/>
                </a:solidFill>
                <a:latin typeface="Bookman Old Style" pitchFamily="18" charset="0"/>
              </a:rPr>
              <a:t>.(Дмитриев)</a:t>
            </a:r>
            <a:br>
              <a:rPr lang="ru-RU" sz="5200" dirty="0" smtClean="0">
                <a:solidFill>
                  <a:srgbClr val="700000"/>
                </a:solidFill>
                <a:latin typeface="Bookman Old Style" pitchFamily="18" charset="0"/>
              </a:rPr>
            </a:br>
            <a:r>
              <a:rPr lang="ru-RU" sz="5200" dirty="0" smtClean="0">
                <a:solidFill>
                  <a:srgbClr val="700000"/>
                </a:solidFill>
                <a:latin typeface="Bookman Old Style" pitchFamily="18" charset="0"/>
              </a:rPr>
              <a:t>Во второй части щита пять горок называемых сопки в зеленом поле, каковыми натура оной город от прочих отличила.</a:t>
            </a:r>
            <a:br>
              <a:rPr lang="ru-RU" sz="5200" dirty="0" smtClean="0">
                <a:solidFill>
                  <a:srgbClr val="700000"/>
                </a:solidFill>
                <a:latin typeface="Bookman Old Style" pitchFamily="18" charset="0"/>
              </a:rPr>
            </a:br>
            <a:r>
              <a:rPr lang="ru-RU" sz="5200" dirty="0" smtClean="0">
                <a:solidFill>
                  <a:srgbClr val="700000"/>
                </a:solidFill>
                <a:latin typeface="Bookman Old Style" pitchFamily="18" charset="0"/>
              </a:rPr>
              <a:t>V. Льгов.</a:t>
            </a:r>
            <a:br>
              <a:rPr lang="ru-RU" sz="5200" dirty="0" smtClean="0">
                <a:solidFill>
                  <a:srgbClr val="700000"/>
                </a:solidFill>
                <a:latin typeface="Bookman Old Style" pitchFamily="18" charset="0"/>
              </a:rPr>
            </a:br>
            <a:r>
              <a:rPr lang="ru-RU" sz="5200" dirty="0" smtClean="0">
                <a:solidFill>
                  <a:srgbClr val="700000"/>
                </a:solidFill>
                <a:latin typeface="Bookman Old Style" pitchFamily="18" charset="0"/>
              </a:rPr>
              <a:t>Во второй части щита птица </a:t>
            </a:r>
            <a:r>
              <a:rPr lang="ru-RU" sz="5200" dirty="0" err="1" smtClean="0">
                <a:solidFill>
                  <a:srgbClr val="700000"/>
                </a:solidFill>
                <a:latin typeface="Bookman Old Style" pitchFamily="18" charset="0"/>
              </a:rPr>
              <a:t>драхва</a:t>
            </a:r>
            <a:r>
              <a:rPr lang="ru-RU" sz="5200" dirty="0" smtClean="0">
                <a:solidFill>
                  <a:srgbClr val="700000"/>
                </a:solidFill>
                <a:latin typeface="Bookman Old Style" pitchFamily="18" charset="0"/>
              </a:rPr>
              <a:t>, которых в окрестностях сего города плодится много.</a:t>
            </a:r>
            <a:br>
              <a:rPr lang="ru-RU" sz="5200" dirty="0" smtClean="0">
                <a:solidFill>
                  <a:srgbClr val="700000"/>
                </a:solidFill>
                <a:latin typeface="Bookman Old Style" pitchFamily="18" charset="0"/>
              </a:rPr>
            </a:br>
            <a:r>
              <a:rPr lang="ru-RU" sz="5200" dirty="0" smtClean="0">
                <a:solidFill>
                  <a:srgbClr val="700000"/>
                </a:solidFill>
                <a:latin typeface="Bookman Old Style" pitchFamily="18" charset="0"/>
              </a:rPr>
              <a:t>VI. </a:t>
            </a:r>
            <a:r>
              <a:rPr lang="ru-RU" sz="5200" dirty="0" err="1" smtClean="0">
                <a:solidFill>
                  <a:srgbClr val="700000"/>
                </a:solidFill>
                <a:latin typeface="Bookman Old Style" pitchFamily="18" charset="0"/>
              </a:rPr>
              <a:t>Обоянь</a:t>
            </a:r>
            <a:r>
              <a:rPr lang="ru-RU" sz="5200" dirty="0" smtClean="0">
                <a:solidFill>
                  <a:srgbClr val="700000"/>
                </a:solidFill>
                <a:latin typeface="Bookman Old Style" pitchFamily="18" charset="0"/>
              </a:rPr>
              <a:t>.</a:t>
            </a:r>
            <a:br>
              <a:rPr lang="ru-RU" sz="5200" dirty="0" smtClean="0">
                <a:solidFill>
                  <a:srgbClr val="700000"/>
                </a:solidFill>
                <a:latin typeface="Bookman Old Style" pitchFamily="18" charset="0"/>
              </a:rPr>
            </a:br>
            <a:r>
              <a:rPr lang="ru-RU" sz="5200" dirty="0" smtClean="0">
                <a:solidFill>
                  <a:srgbClr val="700000"/>
                </a:solidFill>
                <a:latin typeface="Bookman Old Style" pitchFamily="18" charset="0"/>
              </a:rPr>
              <a:t>Во второй части щита зверек называемый хорек, в золотом поле по той причине, что таковых множество в окрестностях оного города ловится.</a:t>
            </a:r>
          </a:p>
          <a:p>
            <a:pPr>
              <a:buNone/>
            </a:pPr>
            <a:endParaRPr lang="ru-RU" sz="5200" dirty="0">
              <a:solidFill>
                <a:srgbClr val="C00000"/>
              </a:solidFill>
              <a:latin typeface="Bookman Old Style" pitchFamily="18" charset="0"/>
            </a:endParaRPr>
          </a:p>
        </p:txBody>
      </p:sp>
      <p:pic>
        <p:nvPicPr>
          <p:cNvPr id="7" name="Содержимое 6" descr="C:\Users\user\Desktop\33770744608_e4bc638efd_o.jpg"/>
          <p:cNvPicPr>
            <a:picLocks noGrp="1"/>
          </p:cNvPicPr>
          <p:nvPr>
            <p:ph sz="half" idx="1"/>
          </p:nvPr>
        </p:nvPicPr>
        <p:blipFill>
          <a:blip r:embed="rId3"/>
          <a:srcRect/>
          <a:stretch>
            <a:fillRect/>
          </a:stretch>
        </p:blipFill>
        <p:spPr bwMode="auto">
          <a:xfrm>
            <a:off x="457200" y="1571612"/>
            <a:ext cx="4686304" cy="3964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0034" y="1000108"/>
            <a:ext cx="8358246" cy="1200329"/>
          </a:xfrm>
          <a:prstGeom prst="rect">
            <a:avLst/>
          </a:prstGeom>
        </p:spPr>
        <p:txBody>
          <a:bodyPr wrap="square">
            <a:spAutoFit/>
          </a:bodyPr>
          <a:lstStyle/>
          <a:p>
            <a:r>
              <a:rPr lang="ru-RU" dirty="0" smtClean="0">
                <a:solidFill>
                  <a:srgbClr val="C00000"/>
                </a:solidFill>
              </a:rPr>
              <a:t>«Прочитайте» гербы древних уездных городов нашего края.</a:t>
            </a:r>
          </a:p>
          <a:p>
            <a:r>
              <a:rPr lang="ru-RU" dirty="0" smtClean="0">
                <a:solidFill>
                  <a:srgbClr val="003300"/>
                </a:solidFill>
              </a:rPr>
              <a:t>     (Демонстрируются гербы уездных городов: Рыльска, Дмитриева, Суджи, Нового Оскола, Льгова, Щигров, Старого Оскола, Фатежа, Тима).</a:t>
            </a:r>
          </a:p>
          <a:p>
            <a:pPr algn="ctr"/>
            <a:endParaRPr lang="ru-RU" dirty="0" smtClean="0">
              <a:solidFill>
                <a:srgbClr val="006600"/>
              </a:solidFill>
            </a:endParaRPr>
          </a:p>
        </p:txBody>
      </p:sp>
      <p:sp>
        <p:nvSpPr>
          <p:cNvPr id="7" name="Прямоугольник 6"/>
          <p:cNvSpPr/>
          <p:nvPr/>
        </p:nvSpPr>
        <p:spPr>
          <a:xfrm>
            <a:off x="500034" y="500042"/>
            <a:ext cx="4572000" cy="707886"/>
          </a:xfrm>
          <a:prstGeom prst="rect">
            <a:avLst/>
          </a:prstGeom>
        </p:spPr>
        <p:txBody>
          <a:bodyPr wrap="square">
            <a:spAutoFit/>
          </a:bodyPr>
          <a:lstStyle/>
          <a:p>
            <a:r>
              <a:rPr lang="ru-RU" sz="2000" u="sng" dirty="0" smtClean="0">
                <a:solidFill>
                  <a:srgbClr val="003DB8"/>
                </a:solidFill>
                <a:latin typeface="Cambria Math" pitchFamily="18" charset="0"/>
                <a:ea typeface="Cambria Math" pitchFamily="18" charset="0"/>
              </a:rPr>
              <a:t>Вопросы и задания:</a:t>
            </a:r>
            <a:r>
              <a:rPr lang="ru-RU" sz="2000" dirty="0" smtClean="0">
                <a:solidFill>
                  <a:srgbClr val="003DB8"/>
                </a:solidFill>
                <a:latin typeface="Cambria Math" pitchFamily="18" charset="0"/>
                <a:ea typeface="Cambria Math" pitchFamily="18" charset="0"/>
              </a:rPr>
              <a:t> </a:t>
            </a:r>
            <a:br>
              <a:rPr lang="ru-RU" sz="2000" dirty="0" smtClean="0">
                <a:solidFill>
                  <a:srgbClr val="003DB8"/>
                </a:solidFill>
                <a:latin typeface="Cambria Math" pitchFamily="18" charset="0"/>
                <a:ea typeface="Cambria Math" pitchFamily="18" charset="0"/>
              </a:rPr>
            </a:br>
            <a:endParaRPr lang="ru-RU" sz="2000" dirty="0"/>
          </a:p>
        </p:txBody>
      </p:sp>
      <p:pic>
        <p:nvPicPr>
          <p:cNvPr id="8" name="Рисунок 7" descr="http://old-kursk.ru/strit/pic/g18.gif"/>
          <p:cNvPicPr/>
          <p:nvPr/>
        </p:nvPicPr>
        <p:blipFill>
          <a:blip r:embed="rId3"/>
          <a:srcRect/>
          <a:stretch>
            <a:fillRect/>
          </a:stretch>
        </p:blipFill>
        <p:spPr bwMode="auto">
          <a:xfrm>
            <a:off x="785786" y="2071678"/>
            <a:ext cx="857250" cy="1143000"/>
          </a:xfrm>
          <a:prstGeom prst="rect">
            <a:avLst/>
          </a:prstGeom>
          <a:noFill/>
          <a:ln w="9525">
            <a:noFill/>
            <a:miter lim="800000"/>
            <a:headEnd/>
            <a:tailEnd/>
          </a:ln>
        </p:spPr>
      </p:pic>
      <p:sp>
        <p:nvSpPr>
          <p:cNvPr id="5" name="Прямоугольник 4"/>
          <p:cNvSpPr/>
          <p:nvPr/>
        </p:nvSpPr>
        <p:spPr>
          <a:xfrm>
            <a:off x="642910" y="3286124"/>
            <a:ext cx="941283" cy="369332"/>
          </a:xfrm>
          <a:prstGeom prst="rect">
            <a:avLst/>
          </a:prstGeom>
        </p:spPr>
        <p:txBody>
          <a:bodyPr wrap="none">
            <a:spAutoFit/>
          </a:bodyPr>
          <a:lstStyle/>
          <a:p>
            <a:r>
              <a:rPr lang="ru-RU" dirty="0" smtClean="0">
                <a:solidFill>
                  <a:srgbClr val="003300"/>
                </a:solidFill>
              </a:rPr>
              <a:t> Рыльск</a:t>
            </a:r>
            <a:endParaRPr lang="ru-RU" dirty="0"/>
          </a:p>
        </p:txBody>
      </p:sp>
      <p:pic>
        <p:nvPicPr>
          <p:cNvPr id="2050" name="Picture 2" descr="http://old-kursk.ru/strit/pic/g12.gif"/>
          <p:cNvPicPr>
            <a:picLocks noChangeAspect="1" noChangeArrowheads="1"/>
          </p:cNvPicPr>
          <p:nvPr/>
        </p:nvPicPr>
        <p:blipFill>
          <a:blip r:embed="rId4"/>
          <a:srcRect/>
          <a:stretch>
            <a:fillRect/>
          </a:stretch>
        </p:blipFill>
        <p:spPr bwMode="auto">
          <a:xfrm>
            <a:off x="1928794" y="2214554"/>
            <a:ext cx="857250" cy="1143001"/>
          </a:xfrm>
          <a:prstGeom prst="rect">
            <a:avLst/>
          </a:prstGeom>
          <a:noFill/>
        </p:spPr>
      </p:pic>
      <p:sp>
        <p:nvSpPr>
          <p:cNvPr id="9" name="Прямоугольник 8"/>
          <p:cNvSpPr/>
          <p:nvPr/>
        </p:nvSpPr>
        <p:spPr>
          <a:xfrm>
            <a:off x="3143240" y="3571876"/>
            <a:ext cx="870751" cy="369332"/>
          </a:xfrm>
          <a:prstGeom prst="rect">
            <a:avLst/>
          </a:prstGeom>
        </p:spPr>
        <p:txBody>
          <a:bodyPr wrap="none">
            <a:spAutoFit/>
          </a:bodyPr>
          <a:lstStyle/>
          <a:p>
            <a:r>
              <a:rPr lang="ru-RU" dirty="0" smtClean="0">
                <a:solidFill>
                  <a:srgbClr val="003300"/>
                </a:solidFill>
              </a:rPr>
              <a:t>Щигры</a:t>
            </a:r>
            <a:endParaRPr lang="ru-RU" dirty="0"/>
          </a:p>
        </p:txBody>
      </p:sp>
      <p:sp>
        <p:nvSpPr>
          <p:cNvPr id="10" name="Прямоугольник 9"/>
          <p:cNvSpPr/>
          <p:nvPr/>
        </p:nvSpPr>
        <p:spPr>
          <a:xfrm>
            <a:off x="1571604" y="3429000"/>
            <a:ext cx="1550874" cy="369332"/>
          </a:xfrm>
          <a:prstGeom prst="rect">
            <a:avLst/>
          </a:prstGeom>
        </p:spPr>
        <p:txBody>
          <a:bodyPr wrap="none">
            <a:spAutoFit/>
          </a:bodyPr>
          <a:lstStyle/>
          <a:p>
            <a:r>
              <a:rPr lang="ru-RU" dirty="0" smtClean="0">
                <a:solidFill>
                  <a:srgbClr val="003300"/>
                </a:solidFill>
              </a:rPr>
              <a:t>Старый Оскол</a:t>
            </a:r>
            <a:endParaRPr lang="ru-RU" dirty="0"/>
          </a:p>
        </p:txBody>
      </p:sp>
      <p:pic>
        <p:nvPicPr>
          <p:cNvPr id="2052" name="Picture 4" descr="http://old-kursk.ru/strit/pic/g11.gif"/>
          <p:cNvPicPr>
            <a:picLocks noChangeAspect="1" noChangeArrowheads="1"/>
          </p:cNvPicPr>
          <p:nvPr/>
        </p:nvPicPr>
        <p:blipFill>
          <a:blip r:embed="rId5"/>
          <a:srcRect/>
          <a:stretch>
            <a:fillRect/>
          </a:stretch>
        </p:blipFill>
        <p:spPr bwMode="auto">
          <a:xfrm>
            <a:off x="3143240" y="2428868"/>
            <a:ext cx="857250" cy="1143001"/>
          </a:xfrm>
          <a:prstGeom prst="rect">
            <a:avLst/>
          </a:prstGeom>
          <a:noFill/>
        </p:spPr>
      </p:pic>
      <p:pic>
        <p:nvPicPr>
          <p:cNvPr id="2054" name="Picture 6" descr="http://old-kursk.ru/strit/pic/tim.gif"/>
          <p:cNvPicPr>
            <a:picLocks noChangeAspect="1" noChangeArrowheads="1"/>
          </p:cNvPicPr>
          <p:nvPr/>
        </p:nvPicPr>
        <p:blipFill>
          <a:blip r:embed="rId6"/>
          <a:srcRect/>
          <a:stretch>
            <a:fillRect/>
          </a:stretch>
        </p:blipFill>
        <p:spPr bwMode="auto">
          <a:xfrm>
            <a:off x="4286248" y="2571744"/>
            <a:ext cx="900941" cy="1119181"/>
          </a:xfrm>
          <a:prstGeom prst="rect">
            <a:avLst/>
          </a:prstGeom>
          <a:noFill/>
        </p:spPr>
      </p:pic>
      <p:sp>
        <p:nvSpPr>
          <p:cNvPr id="11" name="Прямоугольник 10"/>
          <p:cNvSpPr/>
          <p:nvPr/>
        </p:nvSpPr>
        <p:spPr>
          <a:xfrm>
            <a:off x="4286248" y="3714752"/>
            <a:ext cx="560859" cy="369332"/>
          </a:xfrm>
          <a:prstGeom prst="rect">
            <a:avLst/>
          </a:prstGeom>
        </p:spPr>
        <p:txBody>
          <a:bodyPr wrap="none">
            <a:spAutoFit/>
          </a:bodyPr>
          <a:lstStyle/>
          <a:p>
            <a:r>
              <a:rPr lang="ru-RU" dirty="0" smtClean="0">
                <a:solidFill>
                  <a:srgbClr val="003300"/>
                </a:solidFill>
              </a:rPr>
              <a:t>Тим</a:t>
            </a:r>
            <a:endParaRPr lang="ru-RU" dirty="0"/>
          </a:p>
        </p:txBody>
      </p:sp>
      <p:pic>
        <p:nvPicPr>
          <p:cNvPr id="2056" name="Picture 8" descr="http://old-kursk.ru/strit/pic/fatezh.gif"/>
          <p:cNvPicPr>
            <a:picLocks noChangeAspect="1" noChangeArrowheads="1"/>
          </p:cNvPicPr>
          <p:nvPr/>
        </p:nvPicPr>
        <p:blipFill>
          <a:blip r:embed="rId7"/>
          <a:srcRect/>
          <a:stretch>
            <a:fillRect/>
          </a:stretch>
        </p:blipFill>
        <p:spPr bwMode="auto">
          <a:xfrm>
            <a:off x="5429256" y="2428868"/>
            <a:ext cx="862614" cy="1071570"/>
          </a:xfrm>
          <a:prstGeom prst="rect">
            <a:avLst/>
          </a:prstGeom>
          <a:noFill/>
        </p:spPr>
      </p:pic>
      <p:sp>
        <p:nvSpPr>
          <p:cNvPr id="13" name="Прямоугольник 12"/>
          <p:cNvSpPr/>
          <p:nvPr/>
        </p:nvSpPr>
        <p:spPr>
          <a:xfrm>
            <a:off x="5429256" y="3571876"/>
            <a:ext cx="813300" cy="369332"/>
          </a:xfrm>
          <a:prstGeom prst="rect">
            <a:avLst/>
          </a:prstGeom>
        </p:spPr>
        <p:txBody>
          <a:bodyPr wrap="none">
            <a:spAutoFit/>
          </a:bodyPr>
          <a:lstStyle/>
          <a:p>
            <a:r>
              <a:rPr lang="ru-RU" dirty="0" smtClean="0">
                <a:solidFill>
                  <a:srgbClr val="003300"/>
                </a:solidFill>
              </a:rPr>
              <a:t>Фатеж</a:t>
            </a:r>
            <a:endParaRPr lang="ru-RU" dirty="0"/>
          </a:p>
        </p:txBody>
      </p:sp>
      <p:pic>
        <p:nvPicPr>
          <p:cNvPr id="2058" name="Picture 10" descr="http://old-kursk.ru/strit/pic/g05.gif"/>
          <p:cNvPicPr>
            <a:picLocks noChangeAspect="1" noChangeArrowheads="1"/>
          </p:cNvPicPr>
          <p:nvPr/>
        </p:nvPicPr>
        <p:blipFill>
          <a:blip r:embed="rId8"/>
          <a:srcRect/>
          <a:stretch>
            <a:fillRect/>
          </a:stretch>
        </p:blipFill>
        <p:spPr bwMode="auto">
          <a:xfrm>
            <a:off x="6500826" y="2357430"/>
            <a:ext cx="857250" cy="1133476"/>
          </a:xfrm>
          <a:prstGeom prst="rect">
            <a:avLst/>
          </a:prstGeom>
          <a:noFill/>
        </p:spPr>
      </p:pic>
      <p:sp>
        <p:nvSpPr>
          <p:cNvPr id="15" name="Прямоугольник 14"/>
          <p:cNvSpPr/>
          <p:nvPr/>
        </p:nvSpPr>
        <p:spPr>
          <a:xfrm>
            <a:off x="6572264" y="3643314"/>
            <a:ext cx="744756" cy="369332"/>
          </a:xfrm>
          <a:prstGeom prst="rect">
            <a:avLst/>
          </a:prstGeom>
        </p:spPr>
        <p:txBody>
          <a:bodyPr wrap="none">
            <a:spAutoFit/>
          </a:bodyPr>
          <a:lstStyle/>
          <a:p>
            <a:r>
              <a:rPr lang="ru-RU" dirty="0" smtClean="0">
                <a:solidFill>
                  <a:srgbClr val="003300"/>
                </a:solidFill>
              </a:rPr>
              <a:t>Льгов</a:t>
            </a:r>
            <a:endParaRPr lang="ru-RU" dirty="0"/>
          </a:p>
        </p:txBody>
      </p:sp>
      <p:pic>
        <p:nvPicPr>
          <p:cNvPr id="2060" name="Picture 12" descr="http://old-kursk.ru/strit/pic/g04.gif"/>
          <p:cNvPicPr>
            <a:picLocks noChangeAspect="1" noChangeArrowheads="1"/>
          </p:cNvPicPr>
          <p:nvPr/>
        </p:nvPicPr>
        <p:blipFill>
          <a:blip r:embed="rId9"/>
          <a:srcRect/>
          <a:stretch>
            <a:fillRect/>
          </a:stretch>
        </p:blipFill>
        <p:spPr bwMode="auto">
          <a:xfrm>
            <a:off x="7643834" y="2214554"/>
            <a:ext cx="857250" cy="1143001"/>
          </a:xfrm>
          <a:prstGeom prst="rect">
            <a:avLst/>
          </a:prstGeom>
          <a:noFill/>
        </p:spPr>
      </p:pic>
      <p:sp>
        <p:nvSpPr>
          <p:cNvPr id="17" name="Прямоугольник 16"/>
          <p:cNvSpPr/>
          <p:nvPr/>
        </p:nvSpPr>
        <p:spPr>
          <a:xfrm>
            <a:off x="5072066" y="5357826"/>
            <a:ext cx="1481944" cy="369332"/>
          </a:xfrm>
          <a:prstGeom prst="rect">
            <a:avLst/>
          </a:prstGeom>
        </p:spPr>
        <p:txBody>
          <a:bodyPr wrap="none">
            <a:spAutoFit/>
          </a:bodyPr>
          <a:lstStyle/>
          <a:p>
            <a:r>
              <a:rPr lang="ru-RU" dirty="0" smtClean="0">
                <a:solidFill>
                  <a:srgbClr val="003300"/>
                </a:solidFill>
              </a:rPr>
              <a:t>Новый Оскол</a:t>
            </a:r>
            <a:endParaRPr lang="ru-RU" dirty="0"/>
          </a:p>
        </p:txBody>
      </p:sp>
      <p:pic>
        <p:nvPicPr>
          <p:cNvPr id="2062" name="Picture 14" descr="http://old-kursk.ru/strit/pic/g02.gif"/>
          <p:cNvPicPr>
            <a:picLocks noChangeAspect="1" noChangeArrowheads="1"/>
          </p:cNvPicPr>
          <p:nvPr/>
        </p:nvPicPr>
        <p:blipFill>
          <a:blip r:embed="rId10"/>
          <a:srcRect/>
          <a:stretch>
            <a:fillRect/>
          </a:stretch>
        </p:blipFill>
        <p:spPr bwMode="auto">
          <a:xfrm>
            <a:off x="3214678" y="4143380"/>
            <a:ext cx="857250" cy="1152526"/>
          </a:xfrm>
          <a:prstGeom prst="rect">
            <a:avLst/>
          </a:prstGeom>
          <a:noFill/>
        </p:spPr>
      </p:pic>
      <p:sp>
        <p:nvSpPr>
          <p:cNvPr id="19" name="Прямоугольник 18"/>
          <p:cNvSpPr/>
          <p:nvPr/>
        </p:nvSpPr>
        <p:spPr>
          <a:xfrm>
            <a:off x="3214678" y="5357826"/>
            <a:ext cx="797526" cy="369332"/>
          </a:xfrm>
          <a:prstGeom prst="rect">
            <a:avLst/>
          </a:prstGeom>
        </p:spPr>
        <p:txBody>
          <a:bodyPr wrap="none">
            <a:spAutoFit/>
          </a:bodyPr>
          <a:lstStyle/>
          <a:p>
            <a:r>
              <a:rPr lang="ru-RU" dirty="0" smtClean="0">
                <a:solidFill>
                  <a:srgbClr val="003300"/>
                </a:solidFill>
              </a:rPr>
              <a:t>Суджа</a:t>
            </a:r>
            <a:endParaRPr lang="ru-RU" dirty="0"/>
          </a:p>
        </p:txBody>
      </p:sp>
      <p:sp>
        <p:nvSpPr>
          <p:cNvPr id="20" name="Прямоугольник 19"/>
          <p:cNvSpPr/>
          <p:nvPr/>
        </p:nvSpPr>
        <p:spPr>
          <a:xfrm>
            <a:off x="7500958" y="3429000"/>
            <a:ext cx="1176925" cy="369332"/>
          </a:xfrm>
          <a:prstGeom prst="rect">
            <a:avLst/>
          </a:prstGeom>
        </p:spPr>
        <p:txBody>
          <a:bodyPr wrap="none">
            <a:spAutoFit/>
          </a:bodyPr>
          <a:lstStyle/>
          <a:p>
            <a:r>
              <a:rPr lang="ru-RU" dirty="0" smtClean="0">
                <a:solidFill>
                  <a:srgbClr val="003300"/>
                </a:solidFill>
              </a:rPr>
              <a:t>Дмитриев</a:t>
            </a:r>
            <a:endParaRPr lang="ru-RU" dirty="0"/>
          </a:p>
        </p:txBody>
      </p:sp>
      <p:pic>
        <p:nvPicPr>
          <p:cNvPr id="2064" name="Picture 16" descr="http://old-kursk.ru/strit/pic/g03.gif"/>
          <p:cNvPicPr>
            <a:picLocks noChangeAspect="1" noChangeArrowheads="1"/>
          </p:cNvPicPr>
          <p:nvPr/>
        </p:nvPicPr>
        <p:blipFill>
          <a:blip r:embed="rId11"/>
          <a:srcRect/>
          <a:stretch>
            <a:fillRect/>
          </a:stretch>
        </p:blipFill>
        <p:spPr bwMode="auto">
          <a:xfrm>
            <a:off x="5429256" y="4214818"/>
            <a:ext cx="857250" cy="11525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239</Words>
  <Application>Microsoft Office PowerPoint</Application>
  <PresentationFormat>Экран (4:3)</PresentationFormat>
  <Paragraphs>46</Paragraphs>
  <Slides>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О гербах городам Курского наместничества</vt:lpstr>
      <vt:lpstr>                 </vt:lpstr>
      <vt:lpstr>Слайд 3</vt:lpstr>
      <vt:lpstr> </vt:lpstr>
      <vt:lpstr> Описание вновь сделанных по  приказанию Сената гербам    Курского  Наместничества.</vt:lpstr>
      <vt:lpstr>Слайд 6</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user</cp:lastModifiedBy>
  <cp:revision>32</cp:revision>
  <dcterms:created xsi:type="dcterms:W3CDTF">2014-11-26T09:31:56Z</dcterms:created>
  <dcterms:modified xsi:type="dcterms:W3CDTF">2023-11-26T08:59:38Z</dcterms:modified>
</cp:coreProperties>
</file>