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0" r:id="rId4"/>
    <p:sldId id="262" r:id="rId5"/>
    <p:sldId id="257" r:id="rId6"/>
    <p:sldId id="261" r:id="rId7"/>
    <p:sldId id="25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6600"/>
    <a:srgbClr val="960000"/>
    <a:srgbClr val="003DB8"/>
    <a:srgbClr val="339966"/>
    <a:srgbClr val="00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0E2224-9F16-4473-B661-6214594A22B5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ECE35-25D7-40F0-85F2-EDC8D9E8FD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ECE35-25D7-40F0-85F2-EDC8D9E8FD0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ECE35-25D7-40F0-85F2-EDC8D9E8FD0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AEA1-95E8-4087-8840-E0C2EC393D04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C698E-FCE6-4759-8795-977847F184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AEA1-95E8-4087-8840-E0C2EC393D04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C698E-FCE6-4759-8795-977847F184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AEA1-95E8-4087-8840-E0C2EC393D04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C698E-FCE6-4759-8795-977847F184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AEA1-95E8-4087-8840-E0C2EC393D04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C698E-FCE6-4759-8795-977847F184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14282" y="142852"/>
            <a:ext cx="8715436" cy="6500858"/>
          </a:xfrm>
          <a:prstGeom prst="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41000">
                <a:schemeClr val="dk1">
                  <a:tint val="15000"/>
                  <a:satMod val="350000"/>
                  <a:alpha val="72000"/>
                </a:schemeClr>
              </a:gs>
              <a:gs pos="21000">
                <a:schemeClr val="dk1">
                  <a:tint val="15000"/>
                  <a:satMod val="350000"/>
                  <a:alpha val="72000"/>
                </a:schemeClr>
              </a:gs>
              <a:gs pos="48000">
                <a:schemeClr val="dk1">
                  <a:tint val="15000"/>
                  <a:satMod val="350000"/>
                  <a:alpha val="72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decorline79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-1504950" y="4552950"/>
            <a:ext cx="3810000" cy="800100"/>
          </a:xfrm>
          <a:prstGeom prst="rect">
            <a:avLst/>
          </a:prstGeom>
        </p:spPr>
      </p:pic>
      <p:pic>
        <p:nvPicPr>
          <p:cNvPr id="10" name="Рисунок 9" descr="decorline79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-1504950" y="1504950"/>
            <a:ext cx="3810000" cy="8001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AEA1-95E8-4087-8840-E0C2EC393D04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C698E-FCE6-4759-8795-977847F184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C698E-FCE6-4759-8795-977847F184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14282" y="142852"/>
            <a:ext cx="8715436" cy="6572296"/>
          </a:xfrm>
          <a:prstGeom prst="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0">
                <a:schemeClr val="dk1">
                  <a:tint val="50000"/>
                  <a:satMod val="300000"/>
                </a:schemeClr>
              </a:gs>
              <a:gs pos="0">
                <a:schemeClr val="dk1">
                  <a:tint val="50000"/>
                  <a:satMod val="300000"/>
                </a:schemeClr>
              </a:gs>
              <a:gs pos="47000">
                <a:schemeClr val="dk1">
                  <a:tint val="37000"/>
                  <a:satMod val="300000"/>
                  <a:alpha val="73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decorline79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6838950" y="1504950"/>
            <a:ext cx="3810000" cy="800100"/>
          </a:xfrm>
          <a:prstGeom prst="rect">
            <a:avLst/>
          </a:prstGeom>
        </p:spPr>
      </p:pic>
      <p:pic>
        <p:nvPicPr>
          <p:cNvPr id="11" name="Рисунок 10" descr="decorline79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6838950" y="4362446"/>
            <a:ext cx="3810000" cy="8001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AEA1-95E8-4087-8840-E0C2EC393D04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C698E-FCE6-4759-8795-977847F184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AEA1-95E8-4087-8840-E0C2EC393D04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C698E-FCE6-4759-8795-977847F184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AEA1-95E8-4087-8840-E0C2EC393D04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C698E-FCE6-4759-8795-977847F184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AEA1-95E8-4087-8840-E0C2EC393D04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C698E-FCE6-4759-8795-977847F184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AEA1-95E8-4087-8840-E0C2EC393D04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C698E-FCE6-4759-8795-977847F184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6AEA1-95E8-4087-8840-E0C2EC393D04}" type="datetimeFigureOut">
              <a:rPr lang="ru-RU" smtClean="0"/>
              <a:pPr/>
              <a:t>27.11.2023</a:t>
            </a:fld>
            <a:r>
              <a:rPr lang="ru-RU" dirty="0" smtClean="0"/>
              <a:t> Пасечник Е.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C698E-FCE6-4759-8795-977847F184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214290"/>
            <a:ext cx="8858312" cy="6429420"/>
          </a:xfrm>
          <a:prstGeom prst="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0">
                <a:schemeClr val="dk1">
                  <a:tint val="50000"/>
                  <a:satMod val="300000"/>
                </a:schemeClr>
              </a:gs>
              <a:gs pos="0">
                <a:schemeClr val="dk1">
                  <a:tint val="50000"/>
                  <a:satMod val="300000"/>
                </a:schemeClr>
              </a:gs>
              <a:gs pos="68000">
                <a:schemeClr val="dk1">
                  <a:tint val="37000"/>
                  <a:satMod val="300000"/>
                  <a:alpha val="84000"/>
                </a:schemeClr>
              </a:gs>
              <a:gs pos="16000">
                <a:schemeClr val="dk1">
                  <a:tint val="15000"/>
                  <a:satMod val="350000"/>
                  <a:alpha val="67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57150" cmpd="sng"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decorline79 (1)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6057900"/>
            <a:ext cx="3810000" cy="800100"/>
          </a:xfrm>
          <a:prstGeom prst="rect">
            <a:avLst/>
          </a:prstGeom>
        </p:spPr>
      </p:pic>
      <p:pic>
        <p:nvPicPr>
          <p:cNvPr id="12" name="Рисунок 11" descr="decorline79 (1)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57356" y="6057900"/>
            <a:ext cx="3810000" cy="800100"/>
          </a:xfrm>
          <a:prstGeom prst="rect">
            <a:avLst/>
          </a:prstGeom>
        </p:spPr>
      </p:pic>
      <p:pic>
        <p:nvPicPr>
          <p:cNvPr id="13" name="Рисунок 12" descr="decorline79 (1)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34000" y="6057900"/>
            <a:ext cx="3810000" cy="800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1786" TargetMode="External"/><Relationship Id="rId13" Type="http://schemas.openxmlformats.org/officeDocument/2006/relationships/hyperlink" Target="https://ru.wikipedia.org/wiki/%D0%91%D0%B5%D0%BA%D0%BB%D0%B5%D1%88%D0%BE%D0%B2,_%D0%90%D0%BB%D0%B5%D0%BA%D1%81%D0%B0%D0%BD%D0%B4%D1%80_%D0%90%D0%BD%D0%B4%D1%80%D0%B5%D0%B5%D0%B2%D0%B8%D1%87" TargetMode="External"/><Relationship Id="rId3" Type="http://schemas.openxmlformats.org/officeDocument/2006/relationships/hyperlink" Target="https://ru.wikipedia.org/wiki/%D0%A0%D1%83%D0%BC%D1%8F%D0%BD%D1%86%D0%B5%D0%B2-%D0%97%D0%B0%D0%B4%D1%83%D0%BD%D0%B0%D0%B9%D1%81%D0%BA%D0%B8%D0%B9,_%D0%9F%D1%91%D1%82%D1%80_%D0%90%D0%BB%D0%B5%D0%BA%D1%81%D0%B0%D0%BD%D0%B4%D1%80%D0%BE%D0%B2%D0%B8%D1%87" TargetMode="External"/><Relationship Id="rId7" Type="http://schemas.openxmlformats.org/officeDocument/2006/relationships/hyperlink" Target="https://ru.wikipedia.org/wiki/%D0%9F%D1%80%D0%BE%D0%B7%D0%BE%D1%80%D0%BE%D0%B2%D1%81%D0%BA%D0%B8%D0%B9,_%D0%90%D0%BB%D0%B5%D0%BA%D1%81%D0%B0%D0%BD%D0%B4%D1%80_%D0%90%D0%BB%D0%B5%D0%BA%D1%81%D0%B0%D0%BD%D0%B4%D1%80%D0%BE%D0%B2%D0%B8%D1%87" TargetMode="External"/><Relationship Id="rId12" Type="http://schemas.openxmlformats.org/officeDocument/2006/relationships/hyperlink" Target="https://ru.wikipedia.org/wiki/1796" TargetMode="External"/><Relationship Id="rId2" Type="http://schemas.openxmlformats.org/officeDocument/2006/relationships/hyperlink" Target="https://ru.wikipedia.org/wiki/178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1783" TargetMode="External"/><Relationship Id="rId11" Type="http://schemas.openxmlformats.org/officeDocument/2006/relationships/hyperlink" Target="https://ru.wikipedia.org/wiki/%D0%91%D0%B0%D0%BB%D1%8C%D0%BC%D0%B5%D0%BD,_%D0%90%D0%BD%D1%82%D0%BE%D0%BD_%D0%91%D0%BE%D0%B3%D0%B4%D0%B0%D0%BD%D0%BE%D0%B2%D0%B8%D1%87" TargetMode="External"/><Relationship Id="rId5" Type="http://schemas.openxmlformats.org/officeDocument/2006/relationships/hyperlink" Target="https://ru.wikipedia.org/wiki/%D0%9C%D0%B0%D0%BB%D0%B0%D1%8F_%D0%A0%D1%83%D1%81%D1%8C" TargetMode="External"/><Relationship Id="rId10" Type="http://schemas.openxmlformats.org/officeDocument/2006/relationships/hyperlink" Target="https://ru.wikipedia.org/wiki/1789" TargetMode="External"/><Relationship Id="rId4" Type="http://schemas.openxmlformats.org/officeDocument/2006/relationships/hyperlink" Target="https://ru.wikipedia.org/wiki/%D0%A5%D0%B0%D1%80%D1%8C%D0%BA%D0%BE%D0%B2%D1%81%D0%BA%D0%BE%D0%B5_%D0%BD%D0%B0%D0%BC%D0%B5%D1%81%D1%82%D0%BD%D0%B8%D1%87%D0%B5%D1%81%D1%82%D0%B2%D0%BE" TargetMode="External"/><Relationship Id="rId9" Type="http://schemas.openxmlformats.org/officeDocument/2006/relationships/hyperlink" Target="https://ru.wikipedia.org/wiki/%D0%9A%D0%BB%D0%B8%D1%87%D0%BA%D0%B0,_%D0%A4%D1%80%D0%B0%D0%BD%D1%86_%D0%9D%D0%B8%D0%BA%D0%BE%D0%BB%D0%B0%D0%B5%D0%B2%D0%B8%D1%87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old-kursk.ru/province/persona/zubov.html" TargetMode="External"/><Relationship Id="rId2" Type="http://schemas.openxmlformats.org/officeDocument/2006/relationships/hyperlink" Target="http://old-kursk.ru/province/persona/Svistunov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old-kursk.ru/province/persona/burnashev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28605"/>
            <a:ext cx="7772400" cy="1071569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3DB8"/>
                </a:solidFill>
                <a:latin typeface="Cambria" pitchFamily="18" charset="0"/>
              </a:rPr>
              <a:t>Наместничество или губерния? </a:t>
            </a:r>
            <a:r>
              <a:rPr lang="ru-RU" sz="3200" dirty="0" smtClean="0">
                <a:solidFill>
                  <a:srgbClr val="003DB8"/>
                </a:solidFill>
                <a:latin typeface="Cambria" pitchFamily="18" charset="0"/>
              </a:rPr>
              <a:t>(</a:t>
            </a:r>
            <a:r>
              <a:rPr lang="ru-RU" sz="3200" dirty="0" smtClean="0">
                <a:solidFill>
                  <a:srgbClr val="003DB8"/>
                </a:solidFill>
                <a:latin typeface="Cambria" pitchFamily="18" charset="0"/>
              </a:rPr>
              <a:t>1779 г.)</a:t>
            </a:r>
            <a:endParaRPr lang="ru-RU" sz="3200" dirty="0">
              <a:solidFill>
                <a:srgbClr val="003DB8"/>
              </a:solidFill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4" descr="C:\Users\user\Desktop\800px-Cartouche_Kursk_17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500174"/>
            <a:ext cx="5429288" cy="4377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9322" y="642918"/>
            <a:ext cx="2857520" cy="571504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000" dirty="0" smtClean="0"/>
              <a:t> </a:t>
            </a:r>
            <a:r>
              <a:rPr lang="ru-RU" sz="2000" dirty="0" smtClean="0"/>
              <a:t>	</a:t>
            </a:r>
            <a:r>
              <a:rPr lang="ru-RU" sz="1800" dirty="0" smtClean="0">
                <a:solidFill>
                  <a:srgbClr val="002060"/>
                </a:solidFill>
                <a:latin typeface="Book Antiqua" pitchFamily="18" charset="0"/>
              </a:rPr>
              <a:t>В </a:t>
            </a:r>
            <a:r>
              <a:rPr lang="ru-RU" sz="1800" dirty="0" smtClean="0">
                <a:solidFill>
                  <a:srgbClr val="002060"/>
                </a:solidFill>
                <a:latin typeface="Book Antiqua" pitchFamily="18" charset="0"/>
              </a:rPr>
              <a:t>1779 году, 23 мая, последовал указ (№ 14880) императрицы о «разукрупнении губерний» и образовании Курского наместничества, подготовленный знаменитым полководцем, </a:t>
            </a:r>
            <a:r>
              <a:rPr lang="ru-RU" sz="1800" dirty="0" err="1" smtClean="0">
                <a:solidFill>
                  <a:srgbClr val="002060"/>
                </a:solidFill>
                <a:latin typeface="Book Antiqua" pitchFamily="18" charset="0"/>
              </a:rPr>
              <a:t>генерал-фельдмаршалом</a:t>
            </a:r>
            <a:r>
              <a:rPr lang="ru-RU" sz="1800" dirty="0" smtClean="0">
                <a:solidFill>
                  <a:srgbClr val="002060"/>
                </a:solidFill>
                <a:latin typeface="Book Antiqua" pitchFamily="18" charset="0"/>
              </a:rPr>
              <a:t> и наместником Слободской Украины Петром Александровичем Румянцевым-Задунайским. Согласно данному указу, Белгородская губерния упразднялась, учреждались уезды, волости и округа. Город Курск становился центром наместничества со статусом губернского города. </a:t>
            </a:r>
            <a:endParaRPr lang="ru-RU" sz="1800" dirty="0">
              <a:solidFill>
                <a:srgbClr val="002060"/>
              </a:solidFill>
              <a:latin typeface="Book Antiqua" pitchFamily="18" charset="0"/>
              <a:ea typeface="Cambria Math" pitchFamily="18" charset="0"/>
              <a:cs typeface="Browallia New" pitchFamily="34" charset="-34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5572140"/>
            <a:ext cx="37861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600" dirty="0" smtClean="0">
                <a:solidFill>
                  <a:srgbClr val="C00000"/>
                </a:solidFill>
                <a:latin typeface="Book Antiqua" pitchFamily="18" charset="0"/>
              </a:rPr>
              <a:t> Карта Курского наместничества, </a:t>
            </a:r>
          </a:p>
          <a:p>
            <a:pPr algn="ctr">
              <a:buNone/>
            </a:pPr>
            <a:r>
              <a:rPr lang="ru-RU" sz="1600" dirty="0" smtClean="0">
                <a:solidFill>
                  <a:srgbClr val="C00000"/>
                </a:solidFill>
                <a:latin typeface="Book Antiqua" pitchFamily="18" charset="0"/>
              </a:rPr>
              <a:t>      разделённая на 15 уездов (1792)</a:t>
            </a:r>
            <a:endParaRPr lang="ru-RU" sz="1600" dirty="0"/>
          </a:p>
        </p:txBody>
      </p:sp>
      <p:pic>
        <p:nvPicPr>
          <p:cNvPr id="6" name="Содержимое 5" descr="C:\Users\user\Desktop\Map_of_Kursk_Namestnichestvo_1792_(small_atlas)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285860"/>
            <a:ext cx="5037608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146" name="AutoShape 2" descr="https://upload.wikimedia.org/wikipedia/commons/thumb/7/79/Dushenka.jpg/250px-Dushenk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071934" y="571480"/>
            <a:ext cx="4038600" cy="5929354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sz="6400" dirty="0" smtClean="0">
                <a:solidFill>
                  <a:srgbClr val="003300"/>
                </a:solidFill>
                <a:latin typeface="Cambria" pitchFamily="18" charset="0"/>
              </a:rPr>
              <a:t>«</a:t>
            </a:r>
            <a:r>
              <a:rPr lang="ru-RU" sz="6400" dirty="0" err="1" smtClean="0">
                <a:solidFill>
                  <a:srgbClr val="003300"/>
                </a:solidFill>
                <a:latin typeface="Cambria" pitchFamily="18" charset="0"/>
              </a:rPr>
              <a:t>Всемилостивейше</a:t>
            </a:r>
            <a:r>
              <a:rPr lang="ru-RU" sz="6400" dirty="0" smtClean="0">
                <a:solidFill>
                  <a:srgbClr val="003300"/>
                </a:solidFill>
                <a:latin typeface="Cambria" pitchFamily="18" charset="0"/>
              </a:rPr>
              <a:t> повелеваем нашему </a:t>
            </a:r>
            <a:r>
              <a:rPr lang="ru-RU" sz="6400" dirty="0" err="1" smtClean="0">
                <a:solidFill>
                  <a:srgbClr val="003300"/>
                </a:solidFill>
                <a:latin typeface="Cambria" pitchFamily="18" charset="0"/>
              </a:rPr>
              <a:t>генерал-фельдмаршалу</a:t>
            </a:r>
            <a:r>
              <a:rPr lang="ru-RU" sz="6400" dirty="0" smtClean="0">
                <a:solidFill>
                  <a:srgbClr val="003300"/>
                </a:solidFill>
                <a:latin typeface="Cambria" pitchFamily="18" charset="0"/>
              </a:rPr>
              <a:t>, </a:t>
            </a:r>
            <a:r>
              <a:rPr lang="ru-RU" sz="6400" dirty="0" smtClean="0">
                <a:solidFill>
                  <a:srgbClr val="003300"/>
                </a:solidFill>
                <a:latin typeface="Cambria" pitchFamily="18" charset="0"/>
              </a:rPr>
              <a:t>Малороссийскому, </a:t>
            </a:r>
            <a:r>
              <a:rPr lang="ru-RU" sz="6400" dirty="0" err="1" smtClean="0">
                <a:solidFill>
                  <a:srgbClr val="003300"/>
                </a:solidFill>
                <a:latin typeface="Cambria" pitchFamily="18" charset="0"/>
              </a:rPr>
              <a:t>Слободско-Украинскому</a:t>
            </a:r>
            <a:r>
              <a:rPr lang="ru-RU" sz="6400" dirty="0" smtClean="0">
                <a:solidFill>
                  <a:srgbClr val="003300"/>
                </a:solidFill>
                <a:latin typeface="Cambria" pitchFamily="18" charset="0"/>
              </a:rPr>
              <a:t>, Курскому генерал-губернатору графу Румянцеву-Задунайскому, по изданным от нас в день 7 ноября 1775 года учреждениям для управления губерний империи нашей, исполнить в декабре настоящего года, равномерно и в Курской губернии, составленную из 15 уездов, а именно: Курского, Белгородского, </a:t>
            </a:r>
            <a:r>
              <a:rPr lang="ru-RU" sz="6400" dirty="0" err="1" smtClean="0">
                <a:solidFill>
                  <a:srgbClr val="003300"/>
                </a:solidFill>
                <a:latin typeface="Cambria" pitchFamily="18" charset="0"/>
              </a:rPr>
              <a:t>Обоянского</a:t>
            </a:r>
            <a:r>
              <a:rPr lang="ru-RU" sz="6400" dirty="0" smtClean="0">
                <a:solidFill>
                  <a:srgbClr val="003300"/>
                </a:solidFill>
                <a:latin typeface="Cambria" pitchFamily="18" charset="0"/>
              </a:rPr>
              <a:t>, </a:t>
            </a:r>
            <a:r>
              <a:rPr lang="ru-RU" sz="6400" dirty="0" err="1" smtClean="0">
                <a:solidFill>
                  <a:srgbClr val="003300"/>
                </a:solidFill>
                <a:latin typeface="Cambria" pitchFamily="18" charset="0"/>
              </a:rPr>
              <a:t>Старооскольского</a:t>
            </a:r>
            <a:r>
              <a:rPr lang="ru-RU" sz="6400" dirty="0" smtClean="0">
                <a:solidFill>
                  <a:srgbClr val="003300"/>
                </a:solidFill>
                <a:latin typeface="Cambria" pitchFamily="18" charset="0"/>
              </a:rPr>
              <a:t>, Рыльского</a:t>
            </a:r>
            <a:r>
              <a:rPr lang="ru-RU" sz="6400" dirty="0" smtClean="0">
                <a:solidFill>
                  <a:srgbClr val="003300"/>
                </a:solidFill>
                <a:latin typeface="Cambria" pitchFamily="18" charset="0"/>
              </a:rPr>
              <a:t>, </a:t>
            </a:r>
            <a:r>
              <a:rPr lang="ru-RU" sz="6400" dirty="0" err="1" smtClean="0">
                <a:solidFill>
                  <a:srgbClr val="003300"/>
                </a:solidFill>
                <a:latin typeface="Cambria" pitchFamily="18" charset="0"/>
              </a:rPr>
              <a:t>Путивльского</a:t>
            </a:r>
            <a:r>
              <a:rPr lang="ru-RU" sz="6400" dirty="0" smtClean="0">
                <a:solidFill>
                  <a:srgbClr val="003300"/>
                </a:solidFill>
                <a:latin typeface="Cambria" pitchFamily="18" charset="0"/>
              </a:rPr>
              <a:t>, </a:t>
            </a:r>
            <a:r>
              <a:rPr lang="ru-RU" sz="6400" dirty="0" err="1" smtClean="0">
                <a:solidFill>
                  <a:srgbClr val="003300"/>
                </a:solidFill>
                <a:latin typeface="Cambria" pitchFamily="18" charset="0"/>
              </a:rPr>
              <a:t>Новооскольского</a:t>
            </a:r>
            <a:r>
              <a:rPr lang="ru-RU" sz="6400" dirty="0" smtClean="0">
                <a:solidFill>
                  <a:srgbClr val="003300"/>
                </a:solidFill>
                <a:latin typeface="Cambria" pitchFamily="18" charset="0"/>
              </a:rPr>
              <a:t>, </a:t>
            </a:r>
            <a:r>
              <a:rPr lang="ru-RU" sz="6400" dirty="0" err="1" smtClean="0">
                <a:solidFill>
                  <a:srgbClr val="003300"/>
                </a:solidFill>
                <a:latin typeface="Cambria" pitchFamily="18" charset="0"/>
              </a:rPr>
              <a:t>Короченского</a:t>
            </a:r>
            <a:r>
              <a:rPr lang="ru-RU" sz="6400" dirty="0" smtClean="0">
                <a:solidFill>
                  <a:srgbClr val="003300"/>
                </a:solidFill>
                <a:latin typeface="Cambria" pitchFamily="18" charset="0"/>
              </a:rPr>
              <a:t>, </a:t>
            </a:r>
            <a:r>
              <a:rPr lang="ru-RU" sz="6400" dirty="0" err="1" smtClean="0">
                <a:solidFill>
                  <a:srgbClr val="003300"/>
                </a:solidFill>
                <a:latin typeface="Cambria" pitchFamily="18" charset="0"/>
              </a:rPr>
              <a:t>Судженского</a:t>
            </a:r>
            <a:r>
              <a:rPr lang="ru-RU" sz="6400" dirty="0" smtClean="0">
                <a:solidFill>
                  <a:srgbClr val="003300"/>
                </a:solidFill>
                <a:latin typeface="Cambria" pitchFamily="18" charset="0"/>
              </a:rPr>
              <a:t>, </a:t>
            </a:r>
            <a:r>
              <a:rPr lang="ru-RU" sz="6400" dirty="0" err="1" smtClean="0">
                <a:solidFill>
                  <a:srgbClr val="003300"/>
                </a:solidFill>
                <a:latin typeface="Cambria" pitchFamily="18" charset="0"/>
              </a:rPr>
              <a:t>Богатенского</a:t>
            </a:r>
            <a:r>
              <a:rPr lang="ru-RU" sz="6400" dirty="0" smtClean="0">
                <a:solidFill>
                  <a:srgbClr val="003300"/>
                </a:solidFill>
                <a:latin typeface="Cambria" pitchFamily="18" charset="0"/>
              </a:rPr>
              <a:t>, </a:t>
            </a:r>
            <a:r>
              <a:rPr lang="ru-RU" sz="6400" dirty="0" err="1" smtClean="0">
                <a:solidFill>
                  <a:srgbClr val="003300"/>
                </a:solidFill>
                <a:latin typeface="Cambria" pitchFamily="18" charset="0"/>
              </a:rPr>
              <a:t>Фатежского</a:t>
            </a:r>
            <a:r>
              <a:rPr lang="ru-RU" sz="6400" dirty="0" smtClean="0">
                <a:solidFill>
                  <a:srgbClr val="003300"/>
                </a:solidFill>
                <a:latin typeface="Cambria" pitchFamily="18" charset="0"/>
              </a:rPr>
              <a:t>, </a:t>
            </a:r>
            <a:r>
              <a:rPr lang="ru-RU" sz="6400" dirty="0" err="1" smtClean="0">
                <a:solidFill>
                  <a:srgbClr val="003300"/>
                </a:solidFill>
                <a:latin typeface="Cambria" pitchFamily="18" charset="0"/>
              </a:rPr>
              <a:t>Щигровского</a:t>
            </a:r>
            <a:r>
              <a:rPr lang="ru-RU" sz="6400" dirty="0" smtClean="0">
                <a:solidFill>
                  <a:srgbClr val="003300"/>
                </a:solidFill>
                <a:latin typeface="Cambria" pitchFamily="18" charset="0"/>
              </a:rPr>
              <a:t>, </a:t>
            </a:r>
            <a:r>
              <a:rPr lang="ru-RU" sz="6400" dirty="0" err="1" smtClean="0">
                <a:solidFill>
                  <a:srgbClr val="003300"/>
                </a:solidFill>
                <a:latin typeface="Cambria" pitchFamily="18" charset="0"/>
              </a:rPr>
              <a:t>Тимского</a:t>
            </a:r>
            <a:r>
              <a:rPr lang="ru-RU" sz="6400" dirty="0" smtClean="0">
                <a:solidFill>
                  <a:srgbClr val="003300"/>
                </a:solidFill>
                <a:latin typeface="Cambria" pitchFamily="18" charset="0"/>
              </a:rPr>
              <a:t>, Льговского и Дмитриевского. Вследствие чего переименовать городами однодворческие села: Фатеж, Богатое, Троицкое, что на Щиграх, да экономическое село Дмитриевское, и урочище бывшего монастыря Льгова с слободкою при оном монастыре, называемого </a:t>
            </a:r>
            <a:r>
              <a:rPr lang="ru-RU" sz="6400" dirty="0" err="1" smtClean="0">
                <a:solidFill>
                  <a:srgbClr val="003300"/>
                </a:solidFill>
                <a:latin typeface="Cambria" pitchFamily="18" charset="0"/>
              </a:rPr>
              <a:t>подмонастырною</a:t>
            </a:r>
            <a:r>
              <a:rPr lang="ru-RU" sz="6400" dirty="0" smtClean="0">
                <a:solidFill>
                  <a:srgbClr val="003300"/>
                </a:solidFill>
                <a:latin typeface="Cambria" pitchFamily="18" charset="0"/>
              </a:rPr>
              <a:t>, под именованием города Фатеж, Богатой, Щигры, Дмитриев и Льгов, да однодворческое село </a:t>
            </a:r>
            <a:r>
              <a:rPr lang="ru-RU" sz="6400" dirty="0" err="1" smtClean="0">
                <a:solidFill>
                  <a:srgbClr val="003300"/>
                </a:solidFill>
                <a:latin typeface="Cambria" pitchFamily="18" charset="0"/>
              </a:rPr>
              <a:t>Выгорное</a:t>
            </a:r>
            <a:r>
              <a:rPr lang="ru-RU" sz="6400" dirty="0" smtClean="0">
                <a:solidFill>
                  <a:srgbClr val="003300"/>
                </a:solidFill>
                <a:latin typeface="Cambria" pitchFamily="18" charset="0"/>
              </a:rPr>
              <a:t>, назвав город Тим...»</a:t>
            </a:r>
            <a:endParaRPr lang="ru-RU" sz="6400" dirty="0">
              <a:solidFill>
                <a:srgbClr val="003300"/>
              </a:solidFill>
              <a:latin typeface="Cambria" pitchFamily="18" charset="0"/>
            </a:endParaRPr>
          </a:p>
        </p:txBody>
      </p:sp>
      <p:pic>
        <p:nvPicPr>
          <p:cNvPr id="9" name="Содержимое 8" descr="C:\Users\user\Desktop\Портрет_ген.-фельдм.графа_Петра_Александрович_Румянцева-Задунайского._ГИМ_e1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285860"/>
            <a:ext cx="3071834" cy="3786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500034" y="5357826"/>
            <a:ext cx="371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960000"/>
                </a:solidFill>
                <a:latin typeface="Book Antiqua" pitchFamily="18" charset="0"/>
              </a:rPr>
              <a:t>Первый Курский наместник </a:t>
            </a:r>
            <a:endParaRPr lang="ru-RU" dirty="0" smtClean="0">
              <a:solidFill>
                <a:srgbClr val="960000"/>
              </a:solidFill>
              <a:latin typeface="Book Antiqua" pitchFamily="18" charset="0"/>
            </a:endParaRPr>
          </a:p>
          <a:p>
            <a:pPr algn="ctr"/>
            <a:r>
              <a:rPr lang="ru-RU" dirty="0" smtClean="0">
                <a:solidFill>
                  <a:srgbClr val="960000"/>
                </a:solidFill>
                <a:latin typeface="Book Antiqua" pitchFamily="18" charset="0"/>
              </a:rPr>
              <a:t>П</a:t>
            </a:r>
            <a:r>
              <a:rPr lang="ru-RU" dirty="0" smtClean="0">
                <a:solidFill>
                  <a:srgbClr val="960000"/>
                </a:solidFill>
                <a:latin typeface="Book Antiqua" pitchFamily="18" charset="0"/>
              </a:rPr>
              <a:t>. А. Румянцев-Задунайский </a:t>
            </a:r>
            <a:endParaRPr lang="ru-RU" dirty="0">
              <a:solidFill>
                <a:srgbClr val="96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4" y="214291"/>
          <a:ext cx="8858314" cy="5698638"/>
        </p:xfrm>
        <a:graphic>
          <a:graphicData uri="http://schemas.openxmlformats.org/drawingml/2006/table">
            <a:tbl>
              <a:tblPr/>
              <a:tblGrid>
                <a:gridCol w="1643074"/>
                <a:gridCol w="1714512"/>
                <a:gridCol w="2500330"/>
                <a:gridCol w="3000398"/>
              </a:tblGrid>
              <a:tr h="279467">
                <a:tc gridSpan="4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3300"/>
                          </a:solidFill>
                          <a:latin typeface="Cambria" pitchFamily="18" charset="0"/>
                        </a:rPr>
                        <a:t>Генерал-губернаторы Курского наместничества</a:t>
                      </a:r>
                    </a:p>
                  </a:txBody>
                  <a:tcPr marL="28620" marR="28620" marT="14310" marB="1431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321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№</a:t>
                      </a:r>
                    </a:p>
                  </a:txBody>
                  <a:tcPr marL="28620" marR="28620" marT="14310" marB="14310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Годы</a:t>
                      </a:r>
                    </a:p>
                  </a:txBody>
                  <a:tcPr marL="28620" marR="28620" marT="14310" marB="14310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генерал-губернатор</a:t>
                      </a:r>
                    </a:p>
                  </a:txBody>
                  <a:tcPr marL="28620" marR="28620" marT="14310" marB="14310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Примечание</a:t>
                      </a:r>
                    </a:p>
                  </a:txBody>
                  <a:tcPr marL="28620" marR="28620" marT="14310" marB="14310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21818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960000"/>
                          </a:solidFill>
                          <a:latin typeface="Cambria" pitchFamily="18" charset="0"/>
                        </a:rPr>
                        <a:t>1</a:t>
                      </a:r>
                    </a:p>
                  </a:txBody>
                  <a:tcPr marL="28620" marR="28620" marT="14310" marB="14310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960000"/>
                          </a:solidFill>
                          <a:latin typeface="Cambria" pitchFamily="18" charset="0"/>
                        </a:rPr>
                        <a:t>1779—</a:t>
                      </a:r>
                      <a:r>
                        <a:rPr lang="ru-RU" sz="1400" u="none" strike="noStrike" dirty="0">
                          <a:solidFill>
                            <a:srgbClr val="960000"/>
                          </a:solidFill>
                          <a:latin typeface="Cambria" pitchFamily="18" charset="0"/>
                          <a:hlinkClick r:id="rId2" tooltip="1781"/>
                        </a:rPr>
                        <a:t>1781</a:t>
                      </a:r>
                      <a:endParaRPr lang="ru-RU" sz="1400" dirty="0">
                        <a:solidFill>
                          <a:srgbClr val="960000"/>
                        </a:solidFill>
                        <a:latin typeface="Cambria" pitchFamily="18" charset="0"/>
                      </a:endParaRPr>
                    </a:p>
                  </a:txBody>
                  <a:tcPr marL="28620" marR="28620" marT="14310" marB="14310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u="none" strike="noStrike" dirty="0">
                          <a:solidFill>
                            <a:srgbClr val="960000"/>
                          </a:solidFill>
                          <a:latin typeface="Cambria" pitchFamily="18" charset="0"/>
                          <a:hlinkClick r:id="rId3" tooltip="Румянцев-Задунайский, Пётр Александрович"/>
                        </a:rPr>
                        <a:t>Пётр Александрович Румянцев-Задунайский</a:t>
                      </a:r>
                      <a:endParaRPr lang="ru-RU" sz="1400" dirty="0">
                        <a:solidFill>
                          <a:srgbClr val="960000"/>
                        </a:solidFill>
                        <a:latin typeface="Cambria" pitchFamily="18" charset="0"/>
                      </a:endParaRPr>
                    </a:p>
                  </a:txBody>
                  <a:tcPr marL="28620" marR="28620" marT="14310" marB="14310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rgbClr val="960000"/>
                          </a:solidFill>
                          <a:latin typeface="Cambria" pitchFamily="18" charset="0"/>
                        </a:rPr>
                        <a:t>Одновременно являлся генерал-губернатором в </a:t>
                      </a:r>
                      <a:r>
                        <a:rPr lang="ru-RU" sz="1400" u="none" strike="noStrike">
                          <a:solidFill>
                            <a:srgbClr val="960000"/>
                          </a:solidFill>
                          <a:latin typeface="Cambria" pitchFamily="18" charset="0"/>
                          <a:hlinkClick r:id="rId4" tooltip="Харьковское наместничество"/>
                        </a:rPr>
                        <a:t>Харьковском наместничестве</a:t>
                      </a:r>
                      <a:r>
                        <a:rPr lang="ru-RU" sz="1400">
                          <a:solidFill>
                            <a:srgbClr val="960000"/>
                          </a:solidFill>
                          <a:latin typeface="Cambria" pitchFamily="18" charset="0"/>
                        </a:rPr>
                        <a:t> и </a:t>
                      </a:r>
                      <a:r>
                        <a:rPr lang="ru-RU" sz="1400" u="none" strike="noStrike">
                          <a:solidFill>
                            <a:srgbClr val="960000"/>
                          </a:solidFill>
                          <a:latin typeface="Cambria" pitchFamily="18" charset="0"/>
                          <a:hlinkClick r:id="rId5" tooltip="Малая Русь"/>
                        </a:rPr>
                        <a:t>Малороссии</a:t>
                      </a:r>
                      <a:endParaRPr lang="ru-RU" sz="1400">
                        <a:solidFill>
                          <a:srgbClr val="960000"/>
                        </a:solidFill>
                        <a:latin typeface="Cambria" pitchFamily="18" charset="0"/>
                      </a:endParaRPr>
                    </a:p>
                  </a:txBody>
                  <a:tcPr marL="28620" marR="28620" marT="14310" marB="14310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98194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960000"/>
                          </a:solidFill>
                          <a:latin typeface="Cambria" pitchFamily="18" charset="0"/>
                        </a:rPr>
                        <a:t>2</a:t>
                      </a:r>
                    </a:p>
                  </a:txBody>
                  <a:tcPr marL="28620" marR="28620" marT="14310" marB="14310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 dirty="0">
                          <a:solidFill>
                            <a:srgbClr val="960000"/>
                          </a:solidFill>
                          <a:latin typeface="Cambria" pitchFamily="18" charset="0"/>
                          <a:hlinkClick r:id="rId2" tooltip="1781"/>
                        </a:rPr>
                        <a:t>1781</a:t>
                      </a:r>
                      <a:r>
                        <a:rPr lang="ru-RU" sz="1400" dirty="0">
                          <a:solidFill>
                            <a:srgbClr val="960000"/>
                          </a:solidFill>
                          <a:latin typeface="Cambria" pitchFamily="18" charset="0"/>
                        </a:rPr>
                        <a:t>—</a:t>
                      </a:r>
                      <a:r>
                        <a:rPr lang="ru-RU" sz="1400" u="none" strike="noStrike" dirty="0">
                          <a:solidFill>
                            <a:srgbClr val="960000"/>
                          </a:solidFill>
                          <a:latin typeface="Cambria" pitchFamily="18" charset="0"/>
                          <a:hlinkClick r:id="rId6" tooltip="1783"/>
                        </a:rPr>
                        <a:t>1783</a:t>
                      </a:r>
                      <a:endParaRPr lang="ru-RU" sz="1400" dirty="0">
                        <a:solidFill>
                          <a:srgbClr val="960000"/>
                        </a:solidFill>
                        <a:latin typeface="Cambria" pitchFamily="18" charset="0"/>
                      </a:endParaRPr>
                    </a:p>
                  </a:txBody>
                  <a:tcPr marL="28620" marR="28620" marT="14310" marB="14310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u="none" strike="noStrike" dirty="0">
                          <a:solidFill>
                            <a:srgbClr val="960000"/>
                          </a:solidFill>
                          <a:latin typeface="Cambria" pitchFamily="18" charset="0"/>
                          <a:hlinkClick r:id="rId7" tooltip="Прозоровский, Александр Александрович"/>
                        </a:rPr>
                        <a:t>Александр Александрович Прозоровский</a:t>
                      </a:r>
                      <a:endParaRPr lang="ru-RU" sz="1400" dirty="0">
                        <a:solidFill>
                          <a:srgbClr val="960000"/>
                        </a:solidFill>
                        <a:latin typeface="Cambria" pitchFamily="18" charset="0"/>
                      </a:endParaRPr>
                    </a:p>
                  </a:txBody>
                  <a:tcPr marL="28620" marR="28620" marT="14310" marB="14310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rgbClr val="960000"/>
                          </a:solidFill>
                          <a:latin typeface="Cambria" pitchFamily="18" charset="0"/>
                        </a:rPr>
                        <a:t>Одновременно являлся генерал-губернатором в Орловском наместничестве</a:t>
                      </a:r>
                    </a:p>
                  </a:txBody>
                  <a:tcPr marL="28620" marR="28620" marT="14310" marB="14310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98194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960000"/>
                          </a:solidFill>
                          <a:latin typeface="Cambria" pitchFamily="18" charset="0"/>
                        </a:rPr>
                        <a:t>3</a:t>
                      </a:r>
                      <a:endParaRPr lang="ru-RU" sz="1400" dirty="0">
                        <a:solidFill>
                          <a:srgbClr val="960000"/>
                        </a:solidFill>
                        <a:latin typeface="Cambria" pitchFamily="18" charset="0"/>
                      </a:endParaRPr>
                    </a:p>
                  </a:txBody>
                  <a:tcPr marL="28620" marR="28620" marT="14310" marB="14310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 dirty="0">
                          <a:solidFill>
                            <a:srgbClr val="960000"/>
                          </a:solidFill>
                          <a:latin typeface="Cambria" pitchFamily="18" charset="0"/>
                          <a:hlinkClick r:id="rId6" tooltip="1783"/>
                        </a:rPr>
                        <a:t>1783</a:t>
                      </a:r>
                      <a:r>
                        <a:rPr lang="ru-RU" sz="1400" dirty="0">
                          <a:solidFill>
                            <a:srgbClr val="960000"/>
                          </a:solidFill>
                          <a:latin typeface="Cambria" pitchFamily="18" charset="0"/>
                        </a:rPr>
                        <a:t>—</a:t>
                      </a:r>
                      <a:r>
                        <a:rPr lang="ru-RU" sz="1400" u="none" strike="noStrike" dirty="0">
                          <a:solidFill>
                            <a:srgbClr val="960000"/>
                          </a:solidFill>
                          <a:latin typeface="Cambria" pitchFamily="18" charset="0"/>
                          <a:hlinkClick r:id="rId8" tooltip="1786"/>
                        </a:rPr>
                        <a:t>1786</a:t>
                      </a:r>
                      <a:endParaRPr lang="ru-RU" sz="1400" dirty="0">
                        <a:solidFill>
                          <a:srgbClr val="960000"/>
                        </a:solidFill>
                        <a:latin typeface="Cambria" pitchFamily="18" charset="0"/>
                      </a:endParaRPr>
                    </a:p>
                  </a:txBody>
                  <a:tcPr marL="28620" marR="28620" marT="14310" marB="14310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u="none" strike="noStrike" dirty="0">
                          <a:solidFill>
                            <a:srgbClr val="960000"/>
                          </a:solidFill>
                          <a:latin typeface="Cambria" pitchFamily="18" charset="0"/>
                          <a:hlinkClick r:id="rId9" tooltip="Кличка, Франц Николаевич"/>
                        </a:rPr>
                        <a:t>Франц Николаевич Кличка</a:t>
                      </a:r>
                      <a:endParaRPr lang="ru-RU" sz="1400" dirty="0">
                        <a:solidFill>
                          <a:srgbClr val="960000"/>
                        </a:solidFill>
                        <a:latin typeface="Cambria" pitchFamily="18" charset="0"/>
                      </a:endParaRPr>
                    </a:p>
                  </a:txBody>
                  <a:tcPr marL="28620" marR="28620" marT="14310" marB="14310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960000"/>
                          </a:solidFill>
                          <a:latin typeface="Cambria" pitchFamily="18" charset="0"/>
                        </a:rPr>
                        <a:t>Одновременно являлся генерал-губернатором в Орловском наместничестве</a:t>
                      </a:r>
                    </a:p>
                  </a:txBody>
                  <a:tcPr marL="28620" marR="28620" marT="14310" marB="14310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98194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960000"/>
                          </a:solidFill>
                          <a:latin typeface="Cambria" pitchFamily="18" charset="0"/>
                        </a:rPr>
                        <a:t>4</a:t>
                      </a:r>
                    </a:p>
                  </a:txBody>
                  <a:tcPr marL="28620" marR="28620" marT="14310" marB="14310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 dirty="0">
                          <a:solidFill>
                            <a:srgbClr val="960000"/>
                          </a:solidFill>
                          <a:latin typeface="Cambria" pitchFamily="18" charset="0"/>
                          <a:hlinkClick r:id="rId8" tooltip="1786"/>
                        </a:rPr>
                        <a:t>1786</a:t>
                      </a:r>
                      <a:r>
                        <a:rPr lang="ru-RU" sz="1400" dirty="0">
                          <a:solidFill>
                            <a:srgbClr val="960000"/>
                          </a:solidFill>
                          <a:latin typeface="Cambria" pitchFamily="18" charset="0"/>
                        </a:rPr>
                        <a:t>—</a:t>
                      </a:r>
                      <a:r>
                        <a:rPr lang="ru-RU" sz="1400" u="none" strike="noStrike" dirty="0">
                          <a:solidFill>
                            <a:srgbClr val="960000"/>
                          </a:solidFill>
                          <a:latin typeface="Cambria" pitchFamily="18" charset="0"/>
                          <a:hlinkClick r:id="rId10" tooltip="1789"/>
                        </a:rPr>
                        <a:t>1789</a:t>
                      </a:r>
                      <a:endParaRPr lang="ru-RU" sz="1400" dirty="0">
                        <a:solidFill>
                          <a:srgbClr val="960000"/>
                        </a:solidFill>
                        <a:latin typeface="Cambria" pitchFamily="18" charset="0"/>
                      </a:endParaRPr>
                    </a:p>
                  </a:txBody>
                  <a:tcPr marL="28620" marR="28620" marT="14310" marB="14310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u="none" strike="noStrike" dirty="0">
                          <a:solidFill>
                            <a:srgbClr val="960000"/>
                          </a:solidFill>
                          <a:latin typeface="Cambria" pitchFamily="18" charset="0"/>
                          <a:hlinkClick r:id="rId11" tooltip="Бальмен, Антон Богданович"/>
                        </a:rPr>
                        <a:t>Антон Богданович де </a:t>
                      </a:r>
                      <a:r>
                        <a:rPr lang="ru-RU" sz="1400" u="none" strike="noStrike" dirty="0" err="1">
                          <a:solidFill>
                            <a:srgbClr val="960000"/>
                          </a:solidFill>
                          <a:latin typeface="Cambria" pitchFamily="18" charset="0"/>
                          <a:hlinkClick r:id="rId11" tooltip="Бальмен, Антон Богданович"/>
                        </a:rPr>
                        <a:t>Бальмен</a:t>
                      </a:r>
                      <a:endParaRPr lang="ru-RU" sz="1400" dirty="0">
                        <a:solidFill>
                          <a:srgbClr val="960000"/>
                        </a:solidFill>
                        <a:latin typeface="Cambria" pitchFamily="18" charset="0"/>
                      </a:endParaRPr>
                    </a:p>
                  </a:txBody>
                  <a:tcPr marL="28620" marR="28620" marT="14310" marB="14310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960000"/>
                          </a:solidFill>
                          <a:latin typeface="Cambria" pitchFamily="18" charset="0"/>
                        </a:rPr>
                        <a:t>Одновременно являлся генерал-губернатором в Орловском наместничестве</a:t>
                      </a:r>
                    </a:p>
                  </a:txBody>
                  <a:tcPr marL="28620" marR="28620" marT="14310" marB="14310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98194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960000"/>
                          </a:solidFill>
                          <a:latin typeface="Cambria" pitchFamily="18" charset="0"/>
                        </a:rPr>
                        <a:t>5</a:t>
                      </a:r>
                    </a:p>
                  </a:txBody>
                  <a:tcPr marL="28620" marR="28620" marT="14310" marB="14310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 dirty="0">
                          <a:solidFill>
                            <a:srgbClr val="960000"/>
                          </a:solidFill>
                          <a:latin typeface="Cambria" pitchFamily="18" charset="0"/>
                          <a:hlinkClick r:id="rId10" tooltip="1789"/>
                        </a:rPr>
                        <a:t>1789</a:t>
                      </a:r>
                      <a:r>
                        <a:rPr lang="ru-RU" sz="1400" dirty="0">
                          <a:solidFill>
                            <a:srgbClr val="960000"/>
                          </a:solidFill>
                          <a:latin typeface="Cambria" pitchFamily="18" charset="0"/>
                        </a:rPr>
                        <a:t>—</a:t>
                      </a:r>
                      <a:r>
                        <a:rPr lang="ru-RU" sz="1400" u="none" strike="noStrike" dirty="0">
                          <a:solidFill>
                            <a:srgbClr val="960000"/>
                          </a:solidFill>
                          <a:latin typeface="Cambria" pitchFamily="18" charset="0"/>
                          <a:hlinkClick r:id="rId12" tooltip="1796"/>
                        </a:rPr>
                        <a:t>1796</a:t>
                      </a:r>
                      <a:endParaRPr lang="ru-RU" sz="1400" dirty="0">
                        <a:solidFill>
                          <a:srgbClr val="960000"/>
                        </a:solidFill>
                        <a:latin typeface="Cambria" pitchFamily="18" charset="0"/>
                      </a:endParaRPr>
                    </a:p>
                  </a:txBody>
                  <a:tcPr marL="28620" marR="28620" marT="14310" marB="14310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u="none" strike="noStrike" dirty="0">
                          <a:solidFill>
                            <a:srgbClr val="960000"/>
                          </a:solidFill>
                          <a:latin typeface="Cambria" pitchFamily="18" charset="0"/>
                          <a:hlinkClick r:id="rId13" tooltip="Беклешов, Александр Андреевич"/>
                        </a:rPr>
                        <a:t>Александр Андреевич </a:t>
                      </a:r>
                      <a:r>
                        <a:rPr lang="ru-RU" sz="1400" u="none" strike="noStrike" dirty="0" err="1">
                          <a:solidFill>
                            <a:srgbClr val="960000"/>
                          </a:solidFill>
                          <a:latin typeface="Cambria" pitchFamily="18" charset="0"/>
                          <a:hlinkClick r:id="rId13" tooltip="Беклешов, Александр Андреевич"/>
                        </a:rPr>
                        <a:t>Беклешов</a:t>
                      </a:r>
                      <a:endParaRPr lang="ru-RU" sz="1400" dirty="0">
                        <a:solidFill>
                          <a:srgbClr val="960000"/>
                        </a:solidFill>
                        <a:latin typeface="Cambria" pitchFamily="18" charset="0"/>
                      </a:endParaRPr>
                    </a:p>
                  </a:txBody>
                  <a:tcPr marL="28620" marR="28620" marT="14310" marB="14310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960000"/>
                          </a:solidFill>
                          <a:latin typeface="Cambria" pitchFamily="18" charset="0"/>
                        </a:rPr>
                        <a:t>Одновременно являлся генерал-губернатором в Орловском наместничестве</a:t>
                      </a:r>
                    </a:p>
                  </a:txBody>
                  <a:tcPr marL="28620" marR="28620" marT="14310" marB="14310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714356"/>
            <a:ext cx="7543824" cy="5197493"/>
          </a:xfrm>
        </p:spPr>
        <p:txBody>
          <a:bodyPr>
            <a:normAutofit/>
          </a:bodyPr>
          <a:lstStyle/>
          <a:p>
            <a:pPr algn="ctr" fontAlgn="ctr">
              <a:buNone/>
            </a:pPr>
            <a:r>
              <a:rPr lang="ru-RU" sz="2800" b="1" cap="all" dirty="0" smtClean="0">
                <a:solidFill>
                  <a:srgbClr val="003300"/>
                </a:solidFill>
                <a:latin typeface="Book Antiqua" pitchFamily="18" charset="0"/>
              </a:rPr>
              <a:t>ПРАВИТЕЛИ </a:t>
            </a:r>
            <a:r>
              <a:rPr lang="ru-RU" sz="2800" b="1" cap="all" dirty="0" smtClean="0">
                <a:solidFill>
                  <a:srgbClr val="003300"/>
                </a:solidFill>
                <a:latin typeface="Book Antiqua" pitchFamily="18" charset="0"/>
              </a:rPr>
              <a:t>НАМЕСТНИЧЕСТВА</a:t>
            </a:r>
          </a:p>
          <a:p>
            <a:pPr algn="ctr" fontAlgn="ctr">
              <a:buNone/>
            </a:pPr>
            <a:endParaRPr lang="ru-RU" sz="2800" b="1" dirty="0" smtClean="0"/>
          </a:p>
          <a:p>
            <a:pPr fontAlgn="ctr"/>
            <a:r>
              <a:rPr lang="ru-RU" sz="2800" u="sng" dirty="0" smtClean="0">
                <a:solidFill>
                  <a:srgbClr val="960000"/>
                </a:solidFill>
                <a:latin typeface="Cambria" pitchFamily="18" charset="0"/>
                <a:hlinkClick r:id="rId2"/>
              </a:rPr>
              <a:t>Свистунов </a:t>
            </a:r>
            <a:r>
              <a:rPr lang="ru-RU" sz="2800" u="sng" dirty="0" smtClean="0">
                <a:solidFill>
                  <a:srgbClr val="960000"/>
                </a:solidFill>
                <a:latin typeface="Cambria" pitchFamily="18" charset="0"/>
                <a:hlinkClick r:id="rId2"/>
              </a:rPr>
              <a:t>Пётр </a:t>
            </a:r>
            <a:r>
              <a:rPr lang="ru-RU" sz="2800" u="sng" dirty="0" smtClean="0">
                <a:solidFill>
                  <a:srgbClr val="960000"/>
                </a:solidFill>
                <a:latin typeface="Cambria" pitchFamily="18" charset="0"/>
                <a:hlinkClick r:id="rId2"/>
              </a:rPr>
              <a:t>Семёнович</a:t>
            </a:r>
            <a:r>
              <a:rPr lang="ru-RU" sz="2800" dirty="0" smtClean="0">
                <a:solidFill>
                  <a:srgbClr val="960000"/>
                </a:solidFill>
                <a:latin typeface="Cambria" pitchFamily="18" charset="0"/>
              </a:rPr>
              <a:t> - генерал-майор, 1780—1781гг.</a:t>
            </a:r>
            <a:endParaRPr lang="ru-RU" sz="2800" dirty="0" smtClean="0">
              <a:solidFill>
                <a:srgbClr val="960000"/>
              </a:solidFill>
              <a:latin typeface="Cambria" pitchFamily="18" charset="0"/>
            </a:endParaRPr>
          </a:p>
          <a:p>
            <a:pPr fontAlgn="ctr"/>
            <a:r>
              <a:rPr lang="ru-RU" sz="2800" u="sng" dirty="0" smtClean="0">
                <a:solidFill>
                  <a:srgbClr val="960000"/>
                </a:solidFill>
                <a:latin typeface="Cambria" pitchFamily="18" charset="0"/>
                <a:hlinkClick r:id="rId3"/>
              </a:rPr>
              <a:t>Зубов Афанасий </a:t>
            </a:r>
            <a:r>
              <a:rPr lang="ru-RU" sz="2800" u="sng" dirty="0" smtClean="0">
                <a:solidFill>
                  <a:srgbClr val="960000"/>
                </a:solidFill>
                <a:latin typeface="Cambria" pitchFamily="18" charset="0"/>
                <a:hlinkClick r:id="rId3"/>
              </a:rPr>
              <a:t>Николаевич</a:t>
            </a:r>
            <a:r>
              <a:rPr lang="ru-RU" sz="2800" dirty="0" smtClean="0">
                <a:solidFill>
                  <a:srgbClr val="960000"/>
                </a:solidFill>
                <a:latin typeface="Cambria" pitchFamily="18" charset="0"/>
              </a:rPr>
              <a:t> - действительный статский советник, 1781—1791 гг.</a:t>
            </a:r>
            <a:endParaRPr lang="ru-RU" sz="2800" dirty="0" smtClean="0">
              <a:solidFill>
                <a:srgbClr val="960000"/>
              </a:solidFill>
              <a:latin typeface="Cambria" pitchFamily="18" charset="0"/>
            </a:endParaRPr>
          </a:p>
          <a:p>
            <a:pPr fontAlgn="ctr"/>
            <a:r>
              <a:rPr lang="ru-RU" sz="2800" u="sng" dirty="0" smtClean="0">
                <a:solidFill>
                  <a:srgbClr val="960000"/>
                </a:solidFill>
                <a:latin typeface="Cambria" pitchFamily="18" charset="0"/>
                <a:hlinkClick r:id="rId4"/>
              </a:rPr>
              <a:t>Бурнашев Степан </a:t>
            </a:r>
            <a:r>
              <a:rPr lang="ru-RU" sz="2800" u="sng" dirty="0" smtClean="0">
                <a:solidFill>
                  <a:srgbClr val="960000"/>
                </a:solidFill>
                <a:latin typeface="Cambria" pitchFamily="18" charset="0"/>
                <a:hlinkClick r:id="rId4"/>
              </a:rPr>
              <a:t>Данилович</a:t>
            </a:r>
            <a:r>
              <a:rPr lang="ru-RU" sz="2800" dirty="0" smtClean="0">
                <a:solidFill>
                  <a:srgbClr val="960000"/>
                </a:solidFill>
                <a:latin typeface="Cambria" pitchFamily="18" charset="0"/>
              </a:rPr>
              <a:t> - генерал-майор </a:t>
            </a:r>
            <a:r>
              <a:rPr lang="ru-RU" sz="2800" dirty="0" smtClean="0">
                <a:solidFill>
                  <a:srgbClr val="960000"/>
                </a:solidFill>
                <a:latin typeface="Cambria" pitchFamily="18" charset="0"/>
              </a:rPr>
              <a:t>(тайный советник</a:t>
            </a:r>
            <a:r>
              <a:rPr lang="ru-RU" sz="2800" dirty="0" smtClean="0">
                <a:solidFill>
                  <a:srgbClr val="960000"/>
                </a:solidFill>
                <a:latin typeface="Cambria" pitchFamily="18" charset="0"/>
              </a:rPr>
              <a:t>), 1792—21.12.1798 гг.</a:t>
            </a:r>
            <a:endParaRPr lang="ru-RU" sz="2800" dirty="0">
              <a:solidFill>
                <a:srgbClr val="96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xn--80aba1abaoftjax8d.xn--p1ai/Portals/0/EasyDNNNews/642/thumbs/1645/200200pthumb5_Page_4_Image_0001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571480"/>
            <a:ext cx="1870433" cy="2373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Описание Курского наместничества (1786 год)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571480"/>
            <a:ext cx="1885917" cy="2377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xn--80aba1abaoftjax8d.xn--p1ai/Portals/0/EasyDNNNews/642/thumbs/1645/200200pthumb5_Page_2_Image_0001.pn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571480"/>
            <a:ext cx="1837149" cy="237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357290" y="3071810"/>
            <a:ext cx="66437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3300"/>
                </a:solidFill>
                <a:latin typeface="Cambria Math" pitchFamily="18" charset="0"/>
                <a:ea typeface="Cambria Math" pitchFamily="18" charset="0"/>
              </a:rPr>
              <a:t>«Описание Курского наместничества»</a:t>
            </a:r>
            <a:r>
              <a:rPr lang="ru-RU" dirty="0" smtClean="0">
                <a:solidFill>
                  <a:srgbClr val="003300"/>
                </a:solidFill>
              </a:rPr>
              <a:t> </a:t>
            </a:r>
            <a:r>
              <a:rPr lang="ru-RU" dirty="0" smtClean="0">
                <a:solidFill>
                  <a:srgbClr val="003300"/>
                </a:solidFill>
                <a:latin typeface="Cambria" pitchFamily="18" charset="0"/>
              </a:rPr>
              <a:t>С.И. Ларионова</a:t>
            </a:r>
            <a:r>
              <a:rPr lang="ru-RU" dirty="0" smtClean="0">
                <a:solidFill>
                  <a:srgbClr val="003300"/>
                </a:solidFill>
                <a:latin typeface="Cambria" pitchFamily="18" charset="0"/>
                <a:ea typeface="Cambria Math" pitchFamily="18" charset="0"/>
              </a:rPr>
              <a:t>   </a:t>
            </a:r>
            <a:r>
              <a:rPr lang="ru-RU" dirty="0" smtClean="0">
                <a:solidFill>
                  <a:srgbClr val="003DB8"/>
                </a:solidFill>
                <a:latin typeface="Cambria Math" pitchFamily="18" charset="0"/>
                <a:ea typeface="Cambria Math" pitchFamily="18" charset="0"/>
              </a:rPr>
              <a:t/>
            </a:r>
            <a:br>
              <a:rPr lang="ru-RU" dirty="0" smtClean="0">
                <a:solidFill>
                  <a:srgbClr val="003DB8"/>
                </a:solidFill>
                <a:latin typeface="Cambria Math" pitchFamily="18" charset="0"/>
                <a:ea typeface="Cambria Math" pitchFamily="18" charset="0"/>
              </a:rPr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3571876"/>
            <a:ext cx="85725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dirty="0" err="1" smtClean="0">
                <a:solidFill>
                  <a:srgbClr val="002060"/>
                </a:solidFill>
              </a:rPr>
              <a:t>Курскъ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нынѣ </a:t>
            </a:r>
            <a:r>
              <a:rPr lang="ru-RU" dirty="0" smtClean="0">
                <a:solidFill>
                  <a:srgbClr val="002060"/>
                </a:solidFill>
              </a:rPr>
              <a:t>есть </a:t>
            </a:r>
            <a:r>
              <a:rPr lang="ru-RU" dirty="0" err="1" smtClean="0">
                <a:solidFill>
                  <a:srgbClr val="002060"/>
                </a:solidFill>
              </a:rPr>
              <a:t>первенствующiй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городъ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Губернiи</a:t>
            </a:r>
            <a:r>
              <a:rPr lang="ru-RU" dirty="0" smtClean="0">
                <a:solidFill>
                  <a:srgbClr val="002060"/>
                </a:solidFill>
              </a:rPr>
              <a:t> сего имени: </a:t>
            </a:r>
            <a:r>
              <a:rPr lang="ru-RU" dirty="0" err="1" smtClean="0">
                <a:solidFill>
                  <a:srgbClr val="002060"/>
                </a:solidFill>
              </a:rPr>
              <a:t>сiе</a:t>
            </a:r>
            <a:r>
              <a:rPr lang="ru-RU" dirty="0" smtClean="0">
                <a:solidFill>
                  <a:srgbClr val="002060"/>
                </a:solidFill>
              </a:rPr>
              <a:t> достоинство </a:t>
            </a:r>
            <a:r>
              <a:rPr lang="ru-RU" dirty="0" err="1" smtClean="0">
                <a:solidFill>
                  <a:srgbClr val="002060"/>
                </a:solidFill>
              </a:rPr>
              <a:t>получилъ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онъ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въ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исходѣ </a:t>
            </a:r>
            <a:r>
              <a:rPr lang="ru-RU" dirty="0" smtClean="0">
                <a:solidFill>
                  <a:srgbClr val="002060"/>
                </a:solidFill>
              </a:rPr>
              <a:t>1779 году при </a:t>
            </a:r>
            <a:r>
              <a:rPr lang="ru-RU" dirty="0" err="1" smtClean="0">
                <a:solidFill>
                  <a:srgbClr val="002060"/>
                </a:solidFill>
              </a:rPr>
              <a:t>открытiи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въ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немъ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новыхъ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узаконенiй</a:t>
            </a:r>
            <a:r>
              <a:rPr lang="ru-RU" dirty="0" smtClean="0">
                <a:solidFill>
                  <a:srgbClr val="002060"/>
                </a:solidFill>
              </a:rPr>
              <a:t> по ВЫСОЧАЙШЕМУ </a:t>
            </a:r>
            <a:r>
              <a:rPr lang="ru-RU" dirty="0" err="1" smtClean="0">
                <a:solidFill>
                  <a:srgbClr val="002060"/>
                </a:solidFill>
              </a:rPr>
              <a:t>учрежденiю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Губернiевъ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	</a:t>
            </a:r>
            <a:r>
              <a:rPr lang="ru-RU" dirty="0" err="1" smtClean="0">
                <a:solidFill>
                  <a:srgbClr val="002060"/>
                </a:solidFill>
              </a:rPr>
              <a:t>Открытiе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Намѣстничества </a:t>
            </a:r>
            <a:r>
              <a:rPr lang="ru-RU" dirty="0" smtClean="0">
                <a:solidFill>
                  <a:srgbClr val="002060"/>
                </a:solidFill>
              </a:rPr>
              <a:t>происходило </a:t>
            </a:r>
            <a:r>
              <a:rPr lang="ru-RU" dirty="0" err="1" smtClean="0">
                <a:solidFill>
                  <a:srgbClr val="002060"/>
                </a:solidFill>
              </a:rPr>
              <a:t>въ</a:t>
            </a:r>
            <a:r>
              <a:rPr lang="ru-RU" dirty="0" smtClean="0">
                <a:solidFill>
                  <a:srgbClr val="002060"/>
                </a:solidFill>
              </a:rPr>
              <a:t> 27 день Декабря 1779 года, и </a:t>
            </a:r>
            <a:r>
              <a:rPr lang="ru-RU" dirty="0" err="1" smtClean="0">
                <a:solidFill>
                  <a:srgbClr val="002060"/>
                </a:solidFill>
              </a:rPr>
              <a:t>учрежденъ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Курскъ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первенствующимъ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Губернiи</a:t>
            </a:r>
            <a:r>
              <a:rPr lang="ru-RU" dirty="0" smtClean="0">
                <a:solidFill>
                  <a:srgbClr val="002060"/>
                </a:solidFill>
              </a:rPr>
              <a:t> его </a:t>
            </a:r>
            <a:r>
              <a:rPr lang="ru-RU" dirty="0" err="1" smtClean="0">
                <a:solidFill>
                  <a:srgbClr val="002060"/>
                </a:solidFill>
              </a:rPr>
              <a:t>городомъ</a:t>
            </a:r>
            <a:r>
              <a:rPr lang="ru-RU" dirty="0" smtClean="0">
                <a:solidFill>
                  <a:srgbClr val="002060"/>
                </a:solidFill>
              </a:rPr>
              <a:t>. Число собравшихся г. </a:t>
            </a:r>
            <a:r>
              <a:rPr lang="ru-RU" dirty="0" err="1" smtClean="0">
                <a:solidFill>
                  <a:srgbClr val="002060"/>
                </a:solidFill>
              </a:rPr>
              <a:t>дворянъ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изъ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всехъ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округъ</a:t>
            </a:r>
            <a:r>
              <a:rPr lang="ru-RU" dirty="0" smtClean="0">
                <a:solidFill>
                  <a:srgbClr val="002060"/>
                </a:solidFill>
              </a:rPr>
              <a:t> сего </a:t>
            </a:r>
            <a:r>
              <a:rPr lang="ru-RU" dirty="0" err="1" smtClean="0">
                <a:solidFill>
                  <a:srgbClr val="002060"/>
                </a:solidFill>
              </a:rPr>
              <a:t>Намѣстничества </a:t>
            </a:r>
            <a:r>
              <a:rPr lang="ru-RU" dirty="0" smtClean="0">
                <a:solidFill>
                  <a:srgbClr val="002060"/>
                </a:solidFill>
              </a:rPr>
              <a:t>было 389 </a:t>
            </a:r>
            <a:r>
              <a:rPr lang="ru-RU" dirty="0" err="1" smtClean="0">
                <a:solidFill>
                  <a:srgbClr val="002060"/>
                </a:solidFill>
              </a:rPr>
              <a:t>человѣкъ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собственномжъ</a:t>
            </a:r>
            <a:r>
              <a:rPr lang="ru-RU" dirty="0" smtClean="0">
                <a:solidFill>
                  <a:srgbClr val="002060"/>
                </a:solidFill>
              </a:rPr>
              <a:t> его округи 61 </a:t>
            </a:r>
            <a:r>
              <a:rPr lang="ru-RU" dirty="0" err="1" smtClean="0">
                <a:solidFill>
                  <a:srgbClr val="002060"/>
                </a:solidFill>
              </a:rPr>
              <a:t>человѣкъ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r>
              <a:rPr lang="ru-RU" dirty="0" err="1" smtClean="0">
                <a:solidFill>
                  <a:srgbClr val="002060"/>
                </a:solidFill>
              </a:rPr>
              <a:t>Въ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Губернскiе</a:t>
            </a:r>
            <a:r>
              <a:rPr lang="ru-RU" dirty="0" smtClean="0">
                <a:solidFill>
                  <a:srgbClr val="002060"/>
                </a:solidFill>
              </a:rPr>
              <a:t> Предводители </a:t>
            </a:r>
            <a:r>
              <a:rPr lang="ru-RU" dirty="0" err="1" smtClean="0">
                <a:solidFill>
                  <a:srgbClr val="002060"/>
                </a:solidFill>
              </a:rPr>
              <a:t>избранъ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былъ</a:t>
            </a:r>
            <a:r>
              <a:rPr lang="ru-RU" dirty="0" smtClean="0">
                <a:solidFill>
                  <a:srgbClr val="002060"/>
                </a:solidFill>
              </a:rPr>
              <a:t> тогда, его </a:t>
            </a:r>
            <a:r>
              <a:rPr lang="ru-RU" dirty="0" err="1" smtClean="0">
                <a:solidFill>
                  <a:srgbClr val="002060"/>
                </a:solidFill>
              </a:rPr>
              <a:t>Сiятельство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Дѣйствительный Камергеръ</a:t>
            </a:r>
            <a:r>
              <a:rPr lang="ru-RU" dirty="0" smtClean="0">
                <a:solidFill>
                  <a:srgbClr val="002060"/>
                </a:solidFill>
              </a:rPr>
              <a:t> Князь Николай </a:t>
            </a:r>
            <a:r>
              <a:rPr lang="ru-RU" dirty="0" err="1" smtClean="0">
                <a:solidFill>
                  <a:srgbClr val="002060"/>
                </a:solidFill>
              </a:rPr>
              <a:t>Борисовичъ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Юсуповъ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u="sng" dirty="0" smtClean="0">
                <a:solidFill>
                  <a:srgbClr val="003DB8"/>
                </a:solidFill>
                <a:latin typeface="Cambria Math" pitchFamily="18" charset="0"/>
                <a:ea typeface="Cambria Math" pitchFamily="18" charset="0"/>
              </a:rPr>
              <a:t>Вопросы и задания:</a:t>
            </a:r>
            <a:r>
              <a:rPr lang="ru-RU" sz="2800" dirty="0" smtClean="0">
                <a:solidFill>
                  <a:srgbClr val="003DB8"/>
                </a:solidFill>
                <a:latin typeface="Cambria Math" pitchFamily="18" charset="0"/>
                <a:ea typeface="Cambria Math" pitchFamily="18" charset="0"/>
              </a:rPr>
              <a:t> </a:t>
            </a:r>
            <a:br>
              <a:rPr lang="ru-RU" sz="2800" dirty="0" smtClean="0">
                <a:solidFill>
                  <a:srgbClr val="003DB8"/>
                </a:solidFill>
                <a:latin typeface="Cambria Math" pitchFamily="18" charset="0"/>
                <a:ea typeface="Cambria Math" pitchFamily="18" charset="0"/>
              </a:rPr>
            </a:br>
            <a:endParaRPr lang="ru-RU" sz="2800" dirty="0">
              <a:solidFill>
                <a:srgbClr val="003DB8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6314" y="1571612"/>
            <a:ext cx="314327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960000"/>
                </a:solidFill>
                <a:latin typeface="Book Antiqua" pitchFamily="18" charset="0"/>
              </a:rPr>
              <a:t>      Воспользуйтесь материалом  учебного пособия, а так же дополнительными источниками назовите авторов  «Описаний…» Курского края. </a:t>
            </a:r>
            <a:endParaRPr lang="ru-RU" sz="2000" dirty="0">
              <a:solidFill>
                <a:srgbClr val="960000"/>
              </a:solidFill>
              <a:latin typeface="Book Antiqua" pitchFamily="18" charset="0"/>
            </a:endParaRPr>
          </a:p>
        </p:txBody>
      </p:sp>
      <p:pic>
        <p:nvPicPr>
          <p:cNvPr id="4097" name="Picture 1" descr="C:\Users\user\Desktop\Rus_Kursk_001_preview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2" y="1214422"/>
            <a:ext cx="4038600" cy="334152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00298" y="4714884"/>
            <a:ext cx="51435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3300"/>
                </a:solidFill>
                <a:latin typeface="Cambria" pitchFamily="18" charset="0"/>
              </a:rPr>
              <a:t>«…</a:t>
            </a:r>
            <a:r>
              <a:rPr lang="ru-RU" dirty="0" smtClean="0">
                <a:solidFill>
                  <a:srgbClr val="003300"/>
                </a:solidFill>
                <a:latin typeface="Cambria" pitchFamily="18" charset="0"/>
              </a:rPr>
              <a:t> авторы трех «Описаний Курского наместничества», где-то противореча друг другу, где-то согласуясь друг с другом, где-то дополняя друг друга, представляют широкую палитру жизни и быта Курска в середине восьмидесятых годов XVIII века</a:t>
            </a:r>
            <a:r>
              <a:rPr lang="ru-RU" dirty="0" smtClean="0">
                <a:solidFill>
                  <a:srgbClr val="003300"/>
                </a:solidFill>
                <a:latin typeface="Cambria" pitchFamily="18" charset="0"/>
              </a:rPr>
              <a:t>.»</a:t>
            </a:r>
            <a:endParaRPr lang="ru-RU" dirty="0">
              <a:solidFill>
                <a:srgbClr val="0033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159</Words>
  <Application>Microsoft Office PowerPoint</Application>
  <PresentationFormat>Экран (4:3)</PresentationFormat>
  <Paragraphs>46</Paragraphs>
  <Slides>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Наместничество или губерния? (1779 г.)</vt:lpstr>
      <vt:lpstr>  В 1779 году, 23 мая, последовал указ (№ 14880) императрицы о «разукрупнении губерний» и образовании Курского наместничества, подготовленный знаменитым полководцем, генерал-фельдмаршалом и наместником Слободской Украины Петром Александровичем Румянцевым-Задунайским. Согласно данному указу, Белгородская губерния упразднялась, учреждались уезды, волости и округа. Город Курск становился центром наместничества со статусом губернского города. </vt:lpstr>
      <vt:lpstr>Слайд 3</vt:lpstr>
      <vt:lpstr>Слайд 4</vt:lpstr>
      <vt:lpstr> </vt:lpstr>
      <vt:lpstr>Слайд 6</vt:lpstr>
      <vt:lpstr>Вопросы и задания: 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user</cp:lastModifiedBy>
  <cp:revision>27</cp:revision>
  <dcterms:created xsi:type="dcterms:W3CDTF">2014-11-26T09:31:56Z</dcterms:created>
  <dcterms:modified xsi:type="dcterms:W3CDTF">2023-11-27T18:18:14Z</dcterms:modified>
</cp:coreProperties>
</file>