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57" r:id="rId5"/>
    <p:sldId id="259" r:id="rId6"/>
    <p:sldId id="263" r:id="rId7"/>
    <p:sldId id="262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003300"/>
    <a:srgbClr val="003DB8"/>
    <a:srgbClr val="006600"/>
    <a:srgbClr val="3399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E2224-9F16-4473-B661-6214594A22B5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CE35-25D7-40F0-85F2-EDC8D9E8F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ECE35-25D7-40F0-85F2-EDC8D9E8FD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ECE35-25D7-40F0-85F2-EDC8D9E8FD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ECE35-25D7-40F0-85F2-EDC8D9E8FD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142852"/>
            <a:ext cx="8715436" cy="650085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41000">
                <a:schemeClr val="dk1">
                  <a:tint val="15000"/>
                  <a:satMod val="350000"/>
                  <a:alpha val="72000"/>
                </a:schemeClr>
              </a:gs>
              <a:gs pos="21000">
                <a:schemeClr val="dk1">
                  <a:tint val="15000"/>
                  <a:satMod val="350000"/>
                  <a:alpha val="72000"/>
                </a:schemeClr>
              </a:gs>
              <a:gs pos="48000">
                <a:schemeClr val="dk1">
                  <a:tint val="15000"/>
                  <a:satMod val="350000"/>
                  <a:alpha val="7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4552950"/>
            <a:ext cx="3810000" cy="800100"/>
          </a:xfrm>
          <a:prstGeom prst="rect">
            <a:avLst/>
          </a:prstGeom>
        </p:spPr>
      </p:pic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1504950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14282" y="142852"/>
            <a:ext cx="8715436" cy="657229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47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1504950"/>
            <a:ext cx="3810000" cy="800100"/>
          </a:xfrm>
          <a:prstGeom prst="rect">
            <a:avLst/>
          </a:prstGeom>
        </p:spPr>
      </p:pic>
      <p:pic>
        <p:nvPicPr>
          <p:cNvPr id="11" name="Рисунок 10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4362446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AEA1-95E8-4087-8840-E0C2EC393D04}" type="datetimeFigureOut">
              <a:rPr lang="ru-RU" smtClean="0"/>
              <a:pPr/>
              <a:t>17.12.2023</a:t>
            </a:fld>
            <a:r>
              <a:rPr lang="ru-RU" dirty="0"/>
              <a:t> Пасечник Е.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14290"/>
            <a:ext cx="8858312" cy="642942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68000">
                <a:schemeClr val="dk1">
                  <a:tint val="37000"/>
                  <a:satMod val="300000"/>
                  <a:alpha val="84000"/>
                </a:schemeClr>
              </a:gs>
              <a:gs pos="16000">
                <a:schemeClr val="dk1">
                  <a:tint val="15000"/>
                  <a:satMod val="350000"/>
                  <a:alpha val="6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 cmpd="sng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57900"/>
            <a:ext cx="3810000" cy="800100"/>
          </a:xfrm>
          <a:prstGeom prst="rect">
            <a:avLst/>
          </a:prstGeom>
        </p:spPr>
      </p:pic>
      <p:pic>
        <p:nvPicPr>
          <p:cNvPr id="12" name="Рисунок 11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7356" y="6057900"/>
            <a:ext cx="3810000" cy="800100"/>
          </a:xfrm>
          <a:prstGeom prst="rect">
            <a:avLst/>
          </a:prstGeom>
        </p:spPr>
      </p:pic>
      <p:pic>
        <p:nvPicPr>
          <p:cNvPr id="13" name="Рисунок 12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0" y="6057900"/>
            <a:ext cx="3810000" cy="800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121444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DB8"/>
                </a:solidFill>
                <a:latin typeface="Bookman Old Style" pitchFamily="18" charset="0"/>
              </a:rPr>
              <a:t>Курское духовенство в </a:t>
            </a:r>
            <a:r>
              <a:rPr lang="en-US" sz="2400" b="1" dirty="0">
                <a:solidFill>
                  <a:srgbClr val="003DB8"/>
                </a:solidFill>
                <a:latin typeface="Bookman Old Style" pitchFamily="18" charset="0"/>
              </a:rPr>
              <a:t>XVIII</a:t>
            </a:r>
            <a:r>
              <a:rPr lang="ru-RU" sz="2400" b="1" dirty="0">
                <a:solidFill>
                  <a:srgbClr val="003DB8"/>
                </a:solidFill>
                <a:latin typeface="Bookman Old Style" pitchFamily="18" charset="0"/>
              </a:rPr>
              <a:t> веке. </a:t>
            </a:r>
            <a:br>
              <a:rPr lang="ru-RU" sz="2400" b="1" dirty="0">
                <a:solidFill>
                  <a:srgbClr val="003DB8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srgbClr val="003DB8"/>
                </a:solidFill>
                <a:latin typeface="Bookman Old Style" pitchFamily="18" charset="0"/>
              </a:rPr>
              <a:t>Преподобный Серафим Саровский.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svjaty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4234056" cy="2884451"/>
          </a:xfrm>
          <a:prstGeom prst="rect">
            <a:avLst/>
          </a:prstGeom>
          <a:noFill/>
        </p:spPr>
      </p:pic>
      <p:pic>
        <p:nvPicPr>
          <p:cNvPr id="1027" name="Picture 3" descr="C:\Users\user\Desktop\p1aolokut71ot113qo1ji012t31q9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3158466" cy="4070473"/>
          </a:xfrm>
          <a:prstGeom prst="rect">
            <a:avLst/>
          </a:prstGeom>
          <a:noFill/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BCA4BA04-C7A5-4375-B382-65A2CA94F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498843" cy="279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85860"/>
            <a:ext cx="3714743" cy="265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user\Desktop\sergievo-kazanskij-sobor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500438"/>
            <a:ext cx="3643338" cy="2427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  <a:t>Вопросы и задания</a:t>
            </a:r>
            <a:r>
              <a:rPr lang="ru-RU" sz="2000" dirty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  <a:t>:         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Как связаны между собой эти изображения?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3" y="4286257"/>
            <a:ext cx="178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rPr>
              <a:t>И. Репин. Крестный ход в Курской губернии</a:t>
            </a:r>
            <a:endParaRPr lang="ru-RU" sz="1400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4071942"/>
            <a:ext cx="2143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  <a:t>Памятник Серафиму </a:t>
            </a:r>
            <a:r>
              <a:rPr lang="ru-RU" sz="1400" u="sng" dirty="0" err="1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  <a:t>Саровскому</a:t>
            </a:r>
            <a:r>
              <a:rPr lang="ru-RU" sz="1400" u="sng" dirty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  <a:t> в Коренной пустыне. Скульптор В. М. Клыков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429264"/>
            <a:ext cx="3070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u="sng" dirty="0" err="1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Сергеево</a:t>
            </a:r>
            <a:r>
              <a:rPr lang="ru-RU" sz="1400" u="sng" dirty="0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 Казанский собор в Курске</a:t>
            </a:r>
            <a:endParaRPr lang="ru-RU" sz="1600" dirty="0">
              <a:solidFill>
                <a:srgbClr val="7A0000"/>
              </a:solidFill>
            </a:endParaRP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8683AFA9-F2A1-4AEE-BA35-A96EBB492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714" y="-118678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642918"/>
            <a:ext cx="2500330" cy="5715040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solidFill>
                <a:srgbClr val="003DB8"/>
              </a:solidFill>
              <a:latin typeface="Cambria Math" pitchFamily="18" charset="0"/>
              <a:ea typeface="Cambria Math" pitchFamily="18" charset="0"/>
              <a:cs typeface="Browallia New" pitchFamily="34" charset="-34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Рисунок 1" descr="pr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4503240" cy="328614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57818" y="571480"/>
            <a:ext cx="3429024" cy="5857916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rgbClr val="002060"/>
                </a:solidFill>
                <a:latin typeface="Bookman Old Style" pitchFamily="18" charset="0"/>
              </a:rPr>
              <a:t> XVIII век в истории Русской Православной Церкви был периодом развития и одновременно тяжелейших испытаний. Общую судьбу Русской Церкви разделила и Церковь Курского края.</a:t>
            </a:r>
          </a:p>
          <a:p>
            <a:r>
              <a:rPr lang="ru-RU" sz="1800" dirty="0">
                <a:solidFill>
                  <a:srgbClr val="002060"/>
                </a:solidFill>
                <a:latin typeface="Bookman Old Style" pitchFamily="18" charset="0"/>
              </a:rPr>
              <a:t> После победы над шведами под Полтавой в Курском крае наступило долгожданное затишье.</a:t>
            </a:r>
          </a:p>
          <a:p>
            <a:r>
              <a:rPr lang="ru-RU" sz="1800" dirty="0">
                <a:solidFill>
                  <a:srgbClr val="002060"/>
                </a:solidFill>
                <a:latin typeface="Bookman Old Style" pitchFamily="18" charset="0"/>
              </a:rPr>
              <a:t>Прежде всего получило развитие духовное образование и просвещение. В городах и уездах при церквях и монастырях начали открываться приходские училища: Белгородское для детей духовного сословия, Курское, </a:t>
            </a:r>
            <a:r>
              <a:rPr lang="ru-RU" sz="1800" dirty="0" err="1">
                <a:solidFill>
                  <a:srgbClr val="002060"/>
                </a:solidFill>
                <a:latin typeface="Bookman Old Style" pitchFamily="18" charset="0"/>
              </a:rPr>
              <a:t>Старооскольское</a:t>
            </a:r>
            <a:r>
              <a:rPr lang="ru-RU" sz="1800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Bookman Old Style" pitchFamily="18" charset="0"/>
              </a:rPr>
              <a:t>Обоянское</a:t>
            </a:r>
            <a:r>
              <a:rPr lang="ru-RU" sz="1800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Bookman Old Style" pitchFamily="18" charset="0"/>
              </a:rPr>
              <a:t>Рыльское</a:t>
            </a:r>
            <a:r>
              <a:rPr lang="ru-RU" sz="1800" dirty="0">
                <a:solidFill>
                  <a:srgbClr val="002060"/>
                </a:solidFill>
                <a:latin typeface="Bookman Old Style" pitchFamily="18" charset="0"/>
              </a:rPr>
              <a:t> при Рыльском Николаевском монастыре, </a:t>
            </a:r>
            <a:r>
              <a:rPr lang="ru-RU" sz="1800" dirty="0" err="1">
                <a:solidFill>
                  <a:srgbClr val="002060"/>
                </a:solidFill>
                <a:latin typeface="Bookman Old Style" pitchFamily="18" charset="0"/>
              </a:rPr>
              <a:t>Путивльское</a:t>
            </a:r>
            <a:r>
              <a:rPr lang="ru-RU" sz="1800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1800" dirty="0"/>
              <a:t> </a:t>
            </a:r>
          </a:p>
          <a:p>
            <a:endParaRPr lang="ru-RU" sz="1800" dirty="0">
              <a:latin typeface="Bookman Old Style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71538" y="5000636"/>
            <a:ext cx="3857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7A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Здание Рыльского приходского училища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AC435E19-62AF-43FB-9B33-771F394C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147" y="-364682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6" name="AutoShape 2" descr="https://upload.wikimedia.org/wikipedia/commons/thumb/7/79/Dushenka.jpg/250px-Dushen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86380" y="1071546"/>
            <a:ext cx="3000396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           В 1787 г. произошло еще одно памятное событие. По дороге из </a:t>
            </a:r>
            <a:r>
              <a:rPr lang="ru-RU" sz="2600" dirty="0" err="1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Новороссии</a:t>
            </a:r>
            <a:r>
              <a:rPr lang="ru-RU" sz="2600" dirty="0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 в Москву через территорию </a:t>
            </a:r>
            <a:r>
              <a:rPr lang="ru-RU" sz="2600" dirty="0" err="1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епископии</a:t>
            </a:r>
            <a:r>
              <a:rPr lang="ru-RU" sz="2600" dirty="0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 проезжала императрица Екатерина II. Она посетила Белгород, </a:t>
            </a:r>
            <a:r>
              <a:rPr lang="ru-RU" sz="2600" dirty="0" err="1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Обоянь</a:t>
            </a:r>
            <a:r>
              <a:rPr lang="ru-RU" sz="2600" dirty="0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, Курск. 13 июня 1787 г. императрица присутствовала на молебне в Знаменском монастыре г. Курска. Императрице понравился город, и особенно курские храмы.</a:t>
            </a:r>
          </a:p>
          <a:p>
            <a:endParaRPr lang="ru-RU" dirty="0"/>
          </a:p>
        </p:txBody>
      </p:sp>
      <p:pic>
        <p:nvPicPr>
          <p:cNvPr id="6" name="Содержимое 5" descr="C:\Users\user\Desktop\05799_20150422_16470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357562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61436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Внутреннее убранство Знаменского собора г. Курска</a:t>
            </a:r>
          </a:p>
        </p:txBody>
      </p:sp>
      <p:pic>
        <p:nvPicPr>
          <p:cNvPr id="9" name="Содержимое 6" descr="C:\Users\user\Desktop\phoca_thumb_l_18-vek-vid-na-znamenskij-monastyr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428605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575D9AFF-D9C1-490A-931D-33BF8EF93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77000" y="-181340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4024" y="863462"/>
            <a:ext cx="3186106" cy="6000792"/>
          </a:xfrm>
        </p:spPr>
        <p:txBody>
          <a:bodyPr>
            <a:normAutofit fontScale="55000" lnSpcReduction="20000"/>
          </a:bodyPr>
          <a:lstStyle/>
          <a:p>
            <a:r>
              <a:rPr lang="ru-RU" sz="2700" dirty="0">
                <a:solidFill>
                  <a:srgbClr val="7A0000"/>
                </a:solidFill>
                <a:latin typeface="Bookman Old Style" pitchFamily="18" charset="0"/>
              </a:rPr>
              <a:t>На развитие православия в нашем крае в XVIII веке отрицательное влияние оказала секуляризация, начавшаяся в России в начале этого века.</a:t>
            </a:r>
          </a:p>
          <a:p>
            <a:r>
              <a:rPr lang="ru-RU" sz="2700" dirty="0">
                <a:solidFill>
                  <a:srgbClr val="7A0000"/>
                </a:solidFill>
                <a:latin typeface="Bookman Old Style" pitchFamily="18" charset="0"/>
              </a:rPr>
              <a:t>Наибольший урон секуляризация нанесла православным монастырям. Если в первой половине XVIII века в Курском крае сохранились почти все монастыри, то во второй – началось их массовое закрытие. Согласно указу императрицы Екатерины II о закрытии русских монастырей в Курской епархии в 1764 г. и позже было упразднено 14 монастырей. Осталась за штатом и Коренная пустынь. Впоследствии А.С. Пушкин указал на то, что этот указ Екатерины ударил по народному просвещению, и был глубоко прав в своей оценке.</a:t>
            </a:r>
          </a:p>
          <a:p>
            <a:endParaRPr lang="ru-RU" sz="1800" dirty="0">
              <a:solidFill>
                <a:srgbClr val="7A0000"/>
              </a:solidFill>
            </a:endParaRPr>
          </a:p>
        </p:txBody>
      </p:sp>
      <p:pic>
        <p:nvPicPr>
          <p:cNvPr id="5" name="Рисунок 4" descr="C:\Users\user\Desktop\korennaya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4638692" cy="339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00166" y="4857760"/>
            <a:ext cx="36433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Курская Коренная пустынь   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8A13736E-FF98-4861-81F4-E02EA5C47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Особую роль в истории России играло православное духовенство и её святители.</a:t>
            </a:r>
            <a:br>
              <a:rPr lang="ru-RU" sz="2400" dirty="0"/>
            </a:br>
            <a:endParaRPr lang="ru-RU" sz="2400" dirty="0">
              <a:solidFill>
                <a:srgbClr val="003DB8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71612"/>
            <a:ext cx="335758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В XVIII в. Курская земля дает России еще одного святого - преподобного Серафима Саровского, одного из самых почитаемых на Руси святых, чудотворца и пророка.</a:t>
            </a:r>
          </a:p>
        </p:txBody>
      </p:sp>
      <p:pic>
        <p:nvPicPr>
          <p:cNvPr id="5" name="Содержимое 4" descr="C:\Users\user\Desktop\s6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4038600" cy="441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84FDECA4-4829-40DC-8DC6-595CB840D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76" y="-243408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user\Desktop\Г.К._Лукомский._Курск_-_Казанский_собор._Репродукция_рисунка._Вид_со_двор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85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786454"/>
            <a:ext cx="471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Сергиево-Казанский</a:t>
            </a:r>
            <a:r>
              <a:rPr lang="ru-RU" dirty="0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 кафедральный собор.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714488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В Курском крае, самом городе Курске, откуда был Серафим Саровский, которого все знали как Прохора Мошнина, отец и мать строили Сергиево – Казанский собор, идеи и наставления курского святого воплощались в монастырях, пустынях и духовных училищах созданием приютов, богаделен, странноприимных домов, больниц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6771E5E2-C586-4B39-BBB2-DFA9134BC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428736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7A0000"/>
                </a:solidFill>
                <a:latin typeface="Bookman Old Style" pitchFamily="18" charset="0"/>
              </a:rPr>
              <a:t>             В истории культуры Курского края оставил свой след и епископ Белгородский и Обоянский святитель </a:t>
            </a:r>
            <a:r>
              <a:rPr lang="ru-RU" dirty="0" err="1">
                <a:solidFill>
                  <a:srgbClr val="7A0000"/>
                </a:solidFill>
                <a:latin typeface="Bookman Old Style" pitchFamily="18" charset="0"/>
              </a:rPr>
              <a:t>Иосаф</a:t>
            </a:r>
            <a:r>
              <a:rPr lang="ru-RU" dirty="0">
                <a:solidFill>
                  <a:srgbClr val="7A0000"/>
                </a:solidFill>
                <a:latin typeface="Bookman Old Style" pitchFamily="18" charset="0"/>
              </a:rPr>
              <a:t>, в миру </a:t>
            </a:r>
            <a:r>
              <a:rPr lang="ru-RU" dirty="0" err="1">
                <a:solidFill>
                  <a:srgbClr val="7A0000"/>
                </a:solidFill>
                <a:latin typeface="Bookman Old Style" pitchFamily="18" charset="0"/>
              </a:rPr>
              <a:t>Иоаким</a:t>
            </a:r>
            <a:r>
              <a:rPr lang="ru-RU" dirty="0">
                <a:solidFill>
                  <a:srgbClr val="7A0000"/>
                </a:solidFill>
                <a:latin typeface="Bookman Old Style" pitchFamily="18" charset="0"/>
              </a:rPr>
              <a:t> Горленко, родом из Полтавской губернии (1705 -1755 гг.). Возглавляя с 1748 г. Белгородскую и </a:t>
            </a:r>
            <a:r>
              <a:rPr lang="ru-RU" dirty="0" err="1">
                <a:solidFill>
                  <a:srgbClr val="7A0000"/>
                </a:solidFill>
                <a:latin typeface="Bookman Old Style" pitchFamily="18" charset="0"/>
              </a:rPr>
              <a:t>Обоянскую</a:t>
            </a:r>
            <a:r>
              <a:rPr lang="ru-RU" dirty="0">
                <a:solidFill>
                  <a:srgbClr val="7A0000"/>
                </a:solidFill>
                <a:latin typeface="Bookman Old Style" pitchFamily="18" charset="0"/>
              </a:rPr>
              <a:t> епархию, окраину русского государства, населенную как русскими, так и украинцами, святитель </a:t>
            </a:r>
            <a:r>
              <a:rPr lang="ru-RU" dirty="0" err="1">
                <a:solidFill>
                  <a:srgbClr val="7A0000"/>
                </a:solidFill>
                <a:latin typeface="Bookman Old Style" pitchFamily="18" charset="0"/>
              </a:rPr>
              <a:t>Иосаф</a:t>
            </a:r>
            <a:r>
              <a:rPr lang="ru-RU" dirty="0">
                <a:solidFill>
                  <a:srgbClr val="7A0000"/>
                </a:solidFill>
                <a:latin typeface="Bookman Old Style" pitchFamily="18" charset="0"/>
              </a:rPr>
              <a:t> много сделал для духовного, нравственного воспитания жителей этого края</a:t>
            </a:r>
          </a:p>
        </p:txBody>
      </p:sp>
      <p:pic>
        <p:nvPicPr>
          <p:cNvPr id="5" name="Содержимое 4" descr="C:\Users\user\Desktop\Ioasaf-Gorlenko-Episkop-Belgorodskij-i-Obojanskij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3222097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5643578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Епископ Белгородский и Обоянский святитель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Иосаф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6282D123-77B9-4819-A5BF-E6BF6770C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7528" y="-283995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43814" cy="79690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3300"/>
                </a:solidFill>
                <a:latin typeface="Bookman Old Style" pitchFamily="18" charset="0"/>
              </a:rPr>
              <a:t>Благотворительная деятельность Курских епархий</a:t>
            </a:r>
          </a:p>
        </p:txBody>
      </p:sp>
      <p:pic>
        <p:nvPicPr>
          <p:cNvPr id="4" name="Содержимое 3" descr="C:\Users\user\Desktop\6362b23a0b5b38bf7c5b8809-previe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4522124" cy="304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4500570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3DB8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Тихвинскую женскую обитель, в слободе Борисовке,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3DB8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Грайворонского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3DB8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уезда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572132" y="928670"/>
            <a:ext cx="321471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7A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Благотворительная деятельность обителей помимо сборов, отчисленных из монастырских сумм на разные предметы по распоряжению Курского епархиального начальства проявлялась в представлении странникам и богомольцам в некоторых монастырях бесплатных помещений, пищи и раздаче беднейшим из них одежды, обуви и денег а также в помощи бедным жителям окрестных селений. В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7A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Софрониевой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7A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же и Глинской пустынях, кроме того, оказывалась посильная помощь бедных вдовам, сиротам и погорельцам из окрестных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7A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28662" y="5143513"/>
            <a:ext cx="77867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7A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           Если сравнить эти пожертвования с теми поступлениями, которые были сделаны от самого крупного и самого богатого Курского Знаменского монастыря (360 рублей на Центральное Попечительство о бедных, а от настоятеля и монашеской братии на эти же цели 200 рублей), то увидим значительную разницу.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rgbClr val="7A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           </a:t>
            </a:r>
            <a:r>
              <a:rPr lang="ru-RU" sz="1400" dirty="0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При пустыни работала церковно-приходская школа и боль</a:t>
            </a:r>
            <a:r>
              <a:rPr lang="ru-RU" sz="1400" dirty="0">
                <a:solidFill>
                  <a:srgbClr val="7A0000"/>
                </a:solidFill>
              </a:rPr>
              <a:t>ница.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1914D072-A565-4E22-BA32-7FA234F55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487" y="-42082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  <a:t>Житие преподобного Серафима Саровского</a:t>
            </a:r>
            <a:br>
              <a:rPr lang="ru-RU" sz="2800" dirty="0">
                <a:solidFill>
                  <a:srgbClr val="7A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2800" dirty="0">
              <a:solidFill>
                <a:srgbClr val="7A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5929330"/>
            <a:ext cx="2786082" cy="2857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>
                <a:solidFill>
                  <a:srgbClr val="003300"/>
                </a:solidFill>
                <a:latin typeface="Bookman Old Style" pitchFamily="18" charset="0"/>
              </a:rPr>
              <a:t>См. вторую презентацию</a:t>
            </a:r>
          </a:p>
        </p:txBody>
      </p:sp>
      <p:pic>
        <p:nvPicPr>
          <p:cNvPr id="5" name="Содержимое 4" descr="C:\Users\user\Desktop\s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35227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58578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690B6BDD-B13B-42A2-82F1-9FE420C1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-475678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638</Words>
  <Application>Microsoft Office PowerPoint</Application>
  <PresentationFormat>Экран (4:3)</PresentationFormat>
  <Paragraphs>32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Cambria Math</vt:lpstr>
      <vt:lpstr>Тема Office</vt:lpstr>
      <vt:lpstr>Курское духовенство в XVIII веке.  Преподобный Серафим Саровский.</vt:lpstr>
      <vt:lpstr>Презентация PowerPoint</vt:lpstr>
      <vt:lpstr>Презентация PowerPoint</vt:lpstr>
      <vt:lpstr> </vt:lpstr>
      <vt:lpstr>Особую роль в истории России играло православное духовенство и её святители. </vt:lpstr>
      <vt:lpstr>Презентация PowerPoint</vt:lpstr>
      <vt:lpstr>Презентация PowerPoint</vt:lpstr>
      <vt:lpstr>Благотворительная деятельность Курских епархий</vt:lpstr>
      <vt:lpstr>Житие преподобного Серафима Саровского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PC</cp:lastModifiedBy>
  <cp:revision>29</cp:revision>
  <dcterms:created xsi:type="dcterms:W3CDTF">2014-11-26T09:31:56Z</dcterms:created>
  <dcterms:modified xsi:type="dcterms:W3CDTF">2023-12-16T21:03:57Z</dcterms:modified>
</cp:coreProperties>
</file>