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4" r:id="rId2"/>
    <p:sldId id="490" r:id="rId3"/>
    <p:sldId id="491" r:id="rId4"/>
    <p:sldId id="493" r:id="rId5"/>
    <p:sldId id="492" r:id="rId6"/>
    <p:sldId id="379" r:id="rId7"/>
    <p:sldId id="454" r:id="rId8"/>
    <p:sldId id="452" r:id="rId9"/>
    <p:sldId id="488" r:id="rId10"/>
    <p:sldId id="456" r:id="rId11"/>
    <p:sldId id="377" r:id="rId12"/>
    <p:sldId id="378" r:id="rId13"/>
    <p:sldId id="381" r:id="rId14"/>
    <p:sldId id="382" r:id="rId15"/>
    <p:sldId id="383" r:id="rId16"/>
    <p:sldId id="4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8644C"/>
    <a:srgbClr val="0FBD8F"/>
    <a:srgbClr val="0060A8"/>
    <a:srgbClr val="6A2D97"/>
    <a:srgbClr val="2BEBBD"/>
    <a:srgbClr val="3E9479"/>
    <a:srgbClr val="00FFFF"/>
    <a:srgbClr val="FFFF99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44E79-668D-4089-A917-C28F9F0A34EA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71C31-0F60-461E-8D32-3277F325A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491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1C31-0F60-461E-8D32-3277F325A56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1C31-0F60-461E-8D32-3277F325A56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1C31-0F60-461E-8D32-3277F325A56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os=5&amp;img_url=https://cdn.turkaramamotoru.com/ru/bekleshov-aleksandr-andreevich-4009.jpg&amp;text=%D0%90%D0%BB%D0%B5%D0%BA%D1%81%D0%B0%D0%BD%D0%B4%D1%80+%D0%90%D0%BD%D0%B4%D1%80%D0%B5%D0%B5%D0%B2%D0%B8%D1%87+%D0%91%D0%B5%D0%BA%D0%BB%D0%B5%D1%88%D0%BE%D0%B2&amp;lr=160364&amp;rpt=simage&amp;source=qa&amp;noreask=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ursk.bezformata.com/word/skuposti/85675/" TargetMode="External"/><Relationship Id="rId2" Type="http://schemas.openxmlformats.org/officeDocument/2006/relationships/hyperlink" Target="http://kursk.bezformata.com/word/blagopoluchnoe-vremya/2494508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https://yandex.ru/images/search?pos=5&amp;img_url=https://cdn.turkaramamotoru.com/ru/bekleshov-aleksandr-andreevich-4009.jpg&amp;text=%D0%90%D0%BB%D0%B5%D0%BA%D1%81%D0%B0%D0%BD%D0%B4%D1%80+%D0%90%D0%BD%D0%B4%D1%80%D0%B5%D0%B5%D0%B2%D0%B8%D1%87+%D0%91%D0%B5%D0%BA%D0%BB%D0%B5%D1%88%D0%BE%D0%B2&amp;lr=160364&amp;rpt=simage&amp;source=qa&amp;noreask=1" TargetMode="External"/><Relationship Id="rId4" Type="http://schemas.openxmlformats.org/officeDocument/2006/relationships/hyperlink" Target="http://kursk.bezformata.com/word/grafu-suvorovu/2494509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os=5&amp;img_url=https://cdn.turkaramamotoru.com/ru/bekleshov-aleksandr-andreevich-4009.jpg&amp;text=%D0%90%D0%BB%D0%B5%D0%BA%D1%81%D0%B0%D0%BD%D0%B4%D1%80+%D0%90%D0%BD%D0%B4%D1%80%D0%B5%D0%B5%D0%B2%D0%B8%D1%87+%D0%91%D0%B5%D0%BA%D0%BB%D0%B5%D1%88%D0%BE%D0%B2&amp;lr=160364&amp;rpt=simage&amp;source=qa&amp;noreask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andex.ru/images/search?pos=5&amp;img_url=https://cdn.turkaramamotoru.com/ru/bekleshov-aleksandr-andreevich-4009.jpg&amp;text=%D0%90%D0%BB%D0%B5%D0%BA%D1%81%D0%B0%D0%BD%D0%B4%D1%80+%D0%90%D0%BD%D0%B4%D1%80%D0%B5%D0%B5%D0%B2%D0%B8%D1%87+%D0%91%D0%B5%D0%BA%D0%BB%D0%B5%D1%88%D0%BE%D0%B2&amp;lr=160364&amp;rpt=simage&amp;source=qa&amp;noreask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andex.ru/images/search?pos=5&amp;img_url=https://cdn.turkaramamotoru.com/ru/bekleshov-aleksandr-andreevich-4009.jpg&amp;text=%D0%90%D0%BB%D0%B5%D0%BA%D1%81%D0%B0%D0%BD%D0%B4%D1%80+%D0%90%D0%BD%D0%B4%D1%80%D0%B5%D0%B5%D0%B2%D0%B8%D1%87+%D0%91%D0%B5%D0%BA%D0%BB%D0%B5%D1%88%D0%BE%D0%B2&amp;lr=160364&amp;rpt=simage&amp;source=qa&amp;noreask=1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0"/>
            <a:ext cx="8568952" cy="1412776"/>
          </a:xfrm>
        </p:spPr>
        <p:txBody>
          <a:bodyPr>
            <a:noAutofit/>
          </a:bodyPr>
          <a:lstStyle/>
          <a:p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spc="50" dirty="0" smtClean="0">
                <a:ln w="190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Курские наместники. </a:t>
            </a:r>
            <a:r>
              <a:rPr lang="ru-RU" sz="3200" b="1" spc="50" dirty="0" smtClean="0">
                <a:ln w="190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200" b="1" spc="50" dirty="0" smtClean="0">
                <a:ln w="190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spc="50" dirty="0" smtClean="0">
                <a:ln w="190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Генерал-губернатор А.А. </a:t>
            </a:r>
            <a:r>
              <a:rPr lang="ru-RU" sz="3200" b="1" spc="50" dirty="0" err="1" smtClean="0">
                <a:ln w="190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Беклешов</a:t>
            </a:r>
            <a:r>
              <a:rPr lang="ru-RU" sz="3200" b="1" spc="50" dirty="0" smtClean="0">
                <a:ln w="190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  <a:br>
              <a:rPr lang="ru-RU" sz="3200" b="1" spc="50" dirty="0" smtClean="0">
                <a:ln w="190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sz="3200" b="1" spc="50" dirty="0">
              <a:ln w="1905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8CA9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/>
          <p:cNvSpPr>
            <a:spLocks noGrp="1"/>
          </p:cNvSpPr>
          <p:nvPr>
            <p:ph sz="half" idx="2"/>
          </p:nvPr>
        </p:nvSpPr>
        <p:spPr>
          <a:xfrm>
            <a:off x="4786314" y="4714884"/>
            <a:ext cx="4034158" cy="1738452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144000" indent="-144000" algn="ctr"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 том же году генерал-губернатор распорядился о создании в губернском городе типографии. </a:t>
            </a:r>
            <a:endParaRPr lang="ru-RU" sz="24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Picture 2" descr="http://katalog.kurskonb.ru/fbd/gub/1890/1890_61-80/files/assets/common/page-substrates/page0040.jpg"/>
          <p:cNvPicPr>
            <a:picLocks noChangeAspect="1" noChangeArrowheads="1"/>
          </p:cNvPicPr>
          <p:nvPr/>
        </p:nvPicPr>
        <p:blipFill>
          <a:blip r:embed="rId2" cstate="print"/>
          <a:srcRect l="5547" t="7407" r="7542" b="6173"/>
          <a:stretch>
            <a:fillRect/>
          </a:stretch>
        </p:blipFill>
        <p:spPr bwMode="auto">
          <a:xfrm>
            <a:off x="500034" y="357166"/>
            <a:ext cx="4114800" cy="6128426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Беклешов, Александр Андреевич, 12 марта 1743(1743-03-12) Место рождения: се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32656"/>
            <a:ext cx="2952328" cy="3986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8CA9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/>
          <p:cNvSpPr>
            <a:spLocks noGrp="1"/>
          </p:cNvSpPr>
          <p:nvPr>
            <p:ph sz="half" idx="2"/>
          </p:nvPr>
        </p:nvSpPr>
        <p:spPr>
          <a:xfrm>
            <a:off x="3995936" y="908720"/>
            <a:ext cx="4824536" cy="5328592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Сначала были выпущены в свет четыре книги: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"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hlinkClick r:id="rId2" tooltip="Благополучное время"/>
              </a:rPr>
              <a:t>Благополучное время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",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оды "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hlinkClick r:id="rId3" tooltip="Скупость"/>
              </a:rPr>
              <a:t>Скупость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" 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"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hlinkClick r:id="rId4" tooltip="Графу Суворову"/>
              </a:rPr>
              <a:t>Графу Суворову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",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"История о городе Курск и о чудотворной иконе Знамения". 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Последняя книга была выпущена по инициативе самого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Беклешова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.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Picture 3" descr="Беклешов, Александр Андреевич, 12 марта 1743(1743-03-12) Место рождения: се...">
            <a:hlinkClick r:id="rId5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858990"/>
            <a:ext cx="3353693" cy="45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8CA9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/>
          <p:cNvSpPr>
            <a:spLocks noGrp="1"/>
          </p:cNvSpPr>
          <p:nvPr>
            <p:ph sz="half" idx="2"/>
          </p:nvPr>
        </p:nvSpPr>
        <p:spPr>
          <a:xfrm>
            <a:off x="467544" y="5357826"/>
            <a:ext cx="8280920" cy="1214446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pPr marL="144000"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 </a:t>
            </a:r>
            <a:r>
              <a:rPr lang="ru-RU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беклешовское</a:t>
            </a: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время в Курске было построено обширное каменное здание Главного народного училища. Оно было сооружено, в основном, на пожертвования частных лиц и самого А.А. </a:t>
            </a:r>
            <a:r>
              <a:rPr lang="ru-RU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Беклешова</a:t>
            </a: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Содержимое 4" descr="Курская мужская гимназия.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85728"/>
            <a:ext cx="691276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8CA9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/>
          <p:cNvSpPr>
            <a:spLocks noGrp="1"/>
          </p:cNvSpPr>
          <p:nvPr>
            <p:ph sz="half" idx="2"/>
          </p:nvPr>
        </p:nvSpPr>
        <p:spPr>
          <a:xfrm>
            <a:off x="4857752" y="285728"/>
            <a:ext cx="4114028" cy="6215106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108000" indent="-108000">
              <a:lnSpc>
                <a:spcPct val="9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Раздел Курска на четыре административные части также связан с именем </a:t>
            </a:r>
            <a:r>
              <a:rPr lang="ru-RU" sz="26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Беклешова</a:t>
            </a:r>
            <a:r>
              <a:rPr lang="ru-RU" sz="2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108000" indent="-108000">
              <a:lnSpc>
                <a:spcPct val="9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 каждую городскую часть было назначено по </a:t>
            </a:r>
            <a:r>
              <a:rPr lang="ru-RU" sz="2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одному частному приставу, восемь квартальных поручиков</a:t>
            </a:r>
            <a:r>
              <a:rPr lang="ru-RU" sz="2600" b="1" dirty="0" smtClean="0">
                <a:latin typeface="Cambria Math" pitchFamily="18" charset="0"/>
                <a:ea typeface="Cambria Math" pitchFamily="18" charset="0"/>
              </a:rPr>
              <a:t>, </a:t>
            </a:r>
          </a:p>
          <a:p>
            <a:pPr marL="108000" indent="-108000">
              <a:lnSpc>
                <a:spcPct val="9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Демократический </a:t>
            </a:r>
            <a:r>
              <a:rPr lang="ru-RU" sz="2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порядок избрания чинов полиции самими горожанами </a:t>
            </a:r>
            <a:r>
              <a:rPr lang="ru-RU" sz="2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из собственной их среды также </a:t>
            </a:r>
            <a:r>
              <a:rPr lang="ru-RU" sz="2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был установлен при </a:t>
            </a:r>
            <a:r>
              <a:rPr lang="ru-RU" sz="2600" b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Беклешове</a:t>
            </a:r>
            <a:r>
              <a:rPr lang="ru-RU" sz="2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. </a:t>
            </a:r>
            <a:endParaRPr lang="ru-RU" sz="2600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Объект 3"/>
          <p:cNvSpPr txBox="1">
            <a:spLocks noGrp="1"/>
          </p:cNvSpPr>
          <p:nvPr>
            <p:ph sz="half" idx="1"/>
          </p:nvPr>
        </p:nvSpPr>
        <p:spPr>
          <a:xfrm>
            <a:off x="357158" y="4929198"/>
            <a:ext cx="3929090" cy="1785926"/>
          </a:xfrm>
          <a:prstGeom prst="rect">
            <a:avLst/>
          </a:prstGeo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108000" marR="0" lvl="0" indent="-1800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Город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делился на четыре части: </a:t>
            </a:r>
          </a:p>
          <a:p>
            <a:pPr marL="108000" marR="0" lvl="0" indent="-180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Закурную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/между Куром и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Тускарью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/,</a:t>
            </a:r>
          </a:p>
          <a:p>
            <a:pPr marL="108000" marR="0" lvl="0" indent="-180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Городскую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/центр города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/, </a:t>
            </a:r>
          </a:p>
          <a:p>
            <a:pPr marL="108000" marR="0" lvl="0" indent="-180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Стрелецкую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marL="108000" marR="0" lvl="0" indent="-180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Пушкарную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слободы. </a:t>
            </a:r>
          </a:p>
          <a:p>
            <a:pPr marL="108000" marR="0" lvl="0" indent="-180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s://www.prlib.ru/sites/default/files/book_preview/af9dc113-3bd4-45e7-bd1a-bc38e659d575/166805-doc1-7df993f3-1b64-46f7-ac79-f8d96e4b56e7.jpg"/>
          <p:cNvPicPr>
            <a:picLocks noChangeAspect="1" noChangeArrowheads="1"/>
          </p:cNvPicPr>
          <p:nvPr/>
        </p:nvPicPr>
        <p:blipFill>
          <a:blip r:embed="rId3" cstate="print"/>
          <a:srcRect l="10932" t="14685" r="14782" b="11887"/>
          <a:stretch>
            <a:fillRect/>
          </a:stretch>
        </p:blipFill>
        <p:spPr bwMode="auto">
          <a:xfrm>
            <a:off x="357158" y="84194"/>
            <a:ext cx="3929090" cy="463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8CA9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/>
          <p:cNvSpPr>
            <a:spLocks noGrp="1"/>
          </p:cNvSpPr>
          <p:nvPr>
            <p:ph sz="half" idx="2"/>
          </p:nvPr>
        </p:nvSpPr>
        <p:spPr>
          <a:xfrm>
            <a:off x="714348" y="4786322"/>
            <a:ext cx="7891810" cy="1857388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144000" indent="-108000" algn="ctr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К заслуге </a:t>
            </a:r>
            <a:r>
              <a:rPr lang="ru-RU" sz="2400" b="1" dirty="0" err="1" smtClean="0">
                <a:solidFill>
                  <a:srgbClr val="002060"/>
                </a:solidFill>
              </a:rPr>
              <a:t>Беклешова</a:t>
            </a:r>
            <a:r>
              <a:rPr lang="ru-RU" sz="2400" b="1" dirty="0" smtClean="0">
                <a:solidFill>
                  <a:srgbClr val="002060"/>
                </a:solidFill>
              </a:rPr>
              <a:t> надо отнести </a:t>
            </a:r>
            <a:r>
              <a:rPr lang="ru-RU" sz="2400" b="1" dirty="0" smtClean="0">
                <a:solidFill>
                  <a:srgbClr val="C00000"/>
                </a:solidFill>
              </a:rPr>
              <a:t>освещение главных улиц города </a:t>
            </a:r>
            <a:r>
              <a:rPr lang="ru-RU" sz="2400" b="1" dirty="0" smtClean="0"/>
              <a:t>- </a:t>
            </a:r>
            <a:r>
              <a:rPr lang="ru-RU" sz="2400" b="1" dirty="0" smtClean="0">
                <a:solidFill>
                  <a:srgbClr val="7030A0"/>
                </a:solidFill>
              </a:rPr>
              <a:t>Московской </a:t>
            </a:r>
            <a:r>
              <a:rPr lang="ru-RU" sz="2400" b="1" dirty="0" smtClean="0">
                <a:solidFill>
                  <a:srgbClr val="6A2D97"/>
                </a:solidFill>
              </a:rPr>
              <a:t>и Херсонской </a:t>
            </a:r>
            <a:r>
              <a:rPr lang="ru-RU" sz="2400" b="1" dirty="0" smtClean="0">
                <a:solidFill>
                  <a:srgbClr val="002060"/>
                </a:solidFill>
              </a:rPr>
              <a:t>- масляными фонарями, которые зажигали в темные безлунные ночи в период с сентября по май полицейские служители, а позднее пожарные.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3" descr="Беклешов, Александр Андреевич, 12 марта 1743(1743-03-12) Место рождения: се...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14290"/>
            <a:ext cx="3240360" cy="4375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user\Desktop\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714356"/>
            <a:ext cx="35161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8CA9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/>
          <p:cNvSpPr>
            <a:spLocks noGrp="1"/>
          </p:cNvSpPr>
          <p:nvPr>
            <p:ph sz="half" idx="2"/>
          </p:nvPr>
        </p:nvSpPr>
        <p:spPr>
          <a:xfrm>
            <a:off x="3857620" y="3571876"/>
            <a:ext cx="4834880" cy="3143248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Впервые были </a:t>
            </a:r>
            <a:r>
              <a:rPr lang="ru-RU" sz="2400" b="1" dirty="0" smtClean="0">
                <a:solidFill>
                  <a:srgbClr val="C00000"/>
                </a:solidFill>
              </a:rPr>
              <a:t>созданы четыре пожарные части</a:t>
            </a:r>
          </a:p>
          <a:p>
            <a:pPr algn="just"/>
            <a:r>
              <a:rPr lang="ru-RU" sz="2400" b="1" dirty="0" err="1" smtClean="0">
                <a:solidFill>
                  <a:srgbClr val="002060"/>
                </a:solidFill>
              </a:rPr>
              <a:t>Беклешов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навел порядок в тюрьмах и смягчил судебные приговоры, </a:t>
            </a:r>
            <a:r>
              <a:rPr lang="ru-RU" sz="2400" b="1" dirty="0" smtClean="0">
                <a:solidFill>
                  <a:srgbClr val="002060"/>
                </a:solidFill>
              </a:rPr>
              <a:t>издал указ о содержании преступников в местах заключения, требуя предоставления им работы.</a:t>
            </a:r>
          </a:p>
          <a:p>
            <a:endParaRPr lang="ru-RU" sz="3200" b="1" dirty="0"/>
          </a:p>
        </p:txBody>
      </p:sp>
      <p:pic>
        <p:nvPicPr>
          <p:cNvPr id="5" name="Picture 3" descr="Беклешов, Александр Андреевич, 12 марта 1743(1743-03-12) Место рождения: се...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021" y="836712"/>
            <a:ext cx="3370191" cy="4550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user\Desktop\0215-02.jpg.crdownload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500042"/>
            <a:ext cx="3941552" cy="287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B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/>
          <p:cNvSpPr>
            <a:spLocks noGrp="1"/>
          </p:cNvSpPr>
          <p:nvPr>
            <p:ph sz="half" idx="2"/>
          </p:nvPr>
        </p:nvSpPr>
        <p:spPr>
          <a:xfrm>
            <a:off x="1000100" y="1428736"/>
            <a:ext cx="7258072" cy="4022758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	</a:t>
            </a:r>
            <a:r>
              <a:rPr lang="ru-RU" sz="2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Величие и славу человеку приносят его дела. Идут годы, пролетают десятилетия и века, но благодарные потомки помнят замечательных людей, оставивших свой значительный след в истории.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		Удивительной энергией, блестящим образованием и деловитостью отличался генерал-губернатор Курского наместничества Александр Андреевич </a:t>
            </a:r>
            <a:r>
              <a:rPr lang="ru-RU" sz="20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Беклешов</a:t>
            </a:r>
            <a:r>
              <a:rPr lang="ru-RU" sz="2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назначенный в Курск Екатериной Великой в 1790 году.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		Вам предоставлена уникальная возможность, выписать </a:t>
            </a:r>
            <a:r>
              <a:rPr lang="ru-RU" sz="20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А.А.Беклешову</a:t>
            </a:r>
            <a:r>
              <a:rPr lang="ru-RU" sz="2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«Грамоту благодарного потомка», но при одном условии: обоснуй заслуги генерал-губернатора перед Курском.</a:t>
            </a:r>
          </a:p>
          <a:p>
            <a:pPr>
              <a:buNone/>
            </a:pPr>
            <a:endParaRPr lang="ru-RU" sz="2400" b="1" dirty="0"/>
          </a:p>
        </p:txBody>
      </p:sp>
      <p:sp useBgFill="1"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571481"/>
            <a:ext cx="8186766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+mj-lt"/>
              </a:rPr>
              <a:t>Вопросы и задания:</a:t>
            </a:r>
            <a:endParaRPr lang="ru-RU" sz="2400" b="1" u="sng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B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785794"/>
            <a:ext cx="4514824" cy="5286412"/>
          </a:xfrm>
          <a:solidFill>
            <a:srgbClr val="99FFCC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На основании указа Сената от 23 мая 1779 г. о создании Курской Губернии первым наместником стал именитый полководец России граф П. А. Румянцев – Задунайский. В Курске он жил мало, но всё – таки его большие организаторские способности позволили задать правильный тон развитию губернии и города.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old-kursk.ru/people/gubern/pa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2147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000636"/>
            <a:ext cx="3714776" cy="830997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РУМЯНЦЕВ-ЗАДУНАЙСКИЙ Петр Александрович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Наместник-Губернатор в 1779-1781 гг.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B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4114800" cy="6286544"/>
          </a:xfrm>
          <a:solidFill>
            <a:srgbClr val="99FFCC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На следующего генерал-губернатора Курско-Орловского наместничества князя А. А. Прозоровского,  пало общее руководство по вопросам первой в истории города планировки Курска 1782 г. и решение некоторых крупных неувязок градостроительного плана с топографическими особенностями.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Рисунок 2" descr="http://old-kursk.ru/people/gubern/pa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642918"/>
            <a:ext cx="3429023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628" y="5000636"/>
            <a:ext cx="3786214" cy="1077218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8644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ПРОЗОРОВСКИЙ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8644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8644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Александр Александрович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8644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8644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Наместник-Губернатор с 13.VI.1781 по 21.XII.1783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8644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B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286124"/>
            <a:ext cx="7901014" cy="3143272"/>
          </a:xfrm>
          <a:solidFill>
            <a:srgbClr val="99FFCC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  <a:ea typeface="Cambria Math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Georgia" pitchFamily="18" charset="0"/>
                <a:ea typeface="Cambria Math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  <a:ea typeface="Cambria Math" pitchFamily="18" charset="0"/>
              </a:rPr>
              <a:t>В </a:t>
            </a: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  <a:ea typeface="Cambria Math" pitchFamily="18" charset="0"/>
              </a:rPr>
              <a:t>Курске при генерал-губернаторе Ф. Н. Кличке на Красной площади по проекту </a:t>
            </a:r>
            <a:r>
              <a:rPr lang="ru-RU" sz="2800" dirty="0" err="1" smtClean="0">
                <a:solidFill>
                  <a:srgbClr val="C00000"/>
                </a:solidFill>
                <a:latin typeface="Georgia" pitchFamily="18" charset="0"/>
                <a:ea typeface="Cambria Math" pitchFamily="18" charset="0"/>
              </a:rPr>
              <a:t>Джакомо</a:t>
            </a: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  <a:ea typeface="Cambria Math" pitchFamily="18" charset="0"/>
              </a:rPr>
              <a:t> Кваренги в 1785 году стали возводить каменные торговые ряды — Гостиный двор. В том же году Дворянское училище было преобразовано в Главное народное училище, утверждена ярмарка, традиционно проходившая в конце года.</a:t>
            </a:r>
            <a:br>
              <a:rPr lang="ru-RU" sz="2800" dirty="0" smtClean="0">
                <a:solidFill>
                  <a:srgbClr val="C00000"/>
                </a:solidFill>
                <a:latin typeface="Georgia" pitchFamily="18" charset="0"/>
                <a:ea typeface="Cambria Math" pitchFamily="18" charset="0"/>
              </a:rPr>
            </a:br>
            <a:endParaRPr lang="ru-RU" sz="2800" dirty="0">
              <a:solidFill>
                <a:srgbClr val="C00000"/>
              </a:solidFill>
              <a:latin typeface="Georgia" pitchFamily="18" charset="0"/>
              <a:ea typeface="Cambria Math" pitchFamily="18" charset="0"/>
            </a:endParaRPr>
          </a:p>
        </p:txBody>
      </p:sp>
      <p:pic>
        <p:nvPicPr>
          <p:cNvPr id="34818" name="Picture 2" descr="Красная площад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6193419" cy="2774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B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714908" cy="6286544"/>
          </a:xfrm>
          <a:solidFill>
            <a:srgbClr val="99FFCC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Будучи </a:t>
            </a:r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наместником края, </a:t>
            </a:r>
            <a:r>
              <a:rPr lang="ru-RU" sz="2400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Дебальмен</a:t>
            </a:r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был высшим руководителем Курского народного училища и ежегодно представлял отчет о состоянии его дел в столичную комиссию по училищам империи, которая, в свою очередь, информировала императрицу о положении дел в образовании.</a:t>
            </a:r>
            <a:b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	В то же время Антон Богданович </a:t>
            </a:r>
            <a:r>
              <a:rPr lang="ru-RU" sz="2400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Дебальмен</a:t>
            </a:r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остался в памяти курян как человек неподкупный, решительно боровшийся с расхитителями государственной казны, хотя и встретил в лице губернатора Курска Зубова и вице-губернатора Янова сильное противодействие.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400" dirty="0" smtClean="0">
                <a:latin typeface="Cambria Math" pitchFamily="18" charset="0"/>
                <a:ea typeface="Cambria Math" pitchFamily="18" charset="0"/>
              </a:rPr>
            </a:b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Рисунок 2" descr="http://old-kursk.ru/people/gubern/deba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642918"/>
            <a:ext cx="342902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72066" y="4857760"/>
            <a:ext cx="3857652" cy="1477328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ДЕБАЛЬМЕН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Антон Богданович 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Генерал-Губернатор Курско-Орловского наместничества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 ноября 1786-1789 гг.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8CA9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Александр Андреевич </a:t>
            </a:r>
            <a:r>
              <a:rPr lang="ru-RU" sz="3600" b="1" spc="50" dirty="0" err="1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Беклешов</a:t>
            </a:r>
            <a:endParaRPr lang="ru-RU" sz="3600" b="1" spc="50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Объект 3"/>
          <p:cNvSpPr>
            <a:spLocks noGrp="1"/>
          </p:cNvSpPr>
          <p:nvPr>
            <p:ph sz="half" idx="2"/>
          </p:nvPr>
        </p:nvSpPr>
        <p:spPr>
          <a:xfrm>
            <a:off x="4283968" y="1340768"/>
            <a:ext cx="4536504" cy="5040560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144000" fontAlgn="base">
              <a:lnSpc>
                <a:spcPct val="8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 1790 году его перевели из Риги, где он исполнял должность губернатора, в далекий от столицы Курск, недавно ставший губернским городом. </a:t>
            </a:r>
          </a:p>
          <a:p>
            <a:pPr marL="144000" fontAlgn="base">
              <a:lnSpc>
                <a:spcPct val="8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Для курян   назначение </a:t>
            </a:r>
            <a:r>
              <a:rPr lang="ru-RU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Беклешова</a:t>
            </a:r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в Курск оказалось по-настоящему царским подарком. </a:t>
            </a:r>
            <a:endParaRPr lang="ru-RU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marL="144000" fontAlgn="base">
              <a:lnSpc>
                <a:spcPct val="8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 1790 году стал Курским и Орловским генерал-губернатором. </a:t>
            </a:r>
          </a:p>
        </p:txBody>
      </p:sp>
      <p:pic>
        <p:nvPicPr>
          <p:cNvPr id="1027" name="Picture 3" descr="Беклешов, Александр Андреевич, 12 марта 1743(1743-03-12) Место рождения: се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7"/>
            <a:ext cx="3672407" cy="495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B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4857760"/>
            <a:ext cx="8610600" cy="1695440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288000" indent="-108000"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 В 1794 году открылось светское малое народное училище</a:t>
            </a:r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которое дало возможность обучаться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мещанским, крестьянским, купеческим детям. </a:t>
            </a:r>
          </a:p>
          <a:p>
            <a:pPr marL="288000" indent="-108000">
              <a:spcBef>
                <a:spcPts val="0"/>
              </a:spcBef>
            </a:pPr>
            <a:endParaRPr lang="ru-RU" sz="3600" b="1" dirty="0" smtClean="0"/>
          </a:p>
          <a:p>
            <a:pPr marL="288000" indent="-108000">
              <a:spcBef>
                <a:spcPts val="0"/>
              </a:spcBef>
            </a:pPr>
            <a:endParaRPr lang="ru-RU" sz="3600" b="1" dirty="0"/>
          </a:p>
        </p:txBody>
      </p:sp>
      <p:pic>
        <p:nvPicPr>
          <p:cNvPr id="10" name="Содержимое 18" descr="Екатерина II.б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1321" t="15925" r="11321"/>
          <a:stretch>
            <a:fillRect/>
          </a:stretch>
        </p:blipFill>
        <p:spPr>
          <a:xfrm>
            <a:off x="5388825" y="928670"/>
            <a:ext cx="3755175" cy="3293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Духовная семинария 19 в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5029201" cy="4120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8CA9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lzhenkov.ru/uploads/img/2010/07/oldkursk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034116" cy="551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Объект 3"/>
          <p:cNvSpPr>
            <a:spLocks noGrp="1"/>
          </p:cNvSpPr>
          <p:nvPr>
            <p:ph sz="half" idx="2"/>
          </p:nvPr>
        </p:nvSpPr>
        <p:spPr>
          <a:xfrm>
            <a:off x="395536" y="5993904"/>
            <a:ext cx="8424936" cy="864096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144000" indent="-144000" algn="ctr"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60A8"/>
                </a:solidFill>
                <a:latin typeface="Cambria Math" pitchFamily="18" charset="0"/>
                <a:ea typeface="Cambria Math" pitchFamily="18" charset="0"/>
              </a:rPr>
              <a:t>При правлении </a:t>
            </a:r>
            <a:r>
              <a:rPr lang="ru-RU" sz="2400" b="1" dirty="0" err="1" smtClean="0">
                <a:solidFill>
                  <a:srgbClr val="0060A8"/>
                </a:solidFill>
                <a:latin typeface="Cambria Math" pitchFamily="18" charset="0"/>
                <a:ea typeface="Cambria Math" pitchFamily="18" charset="0"/>
              </a:rPr>
              <a:t>Беклешова</a:t>
            </a:r>
            <a:r>
              <a:rPr lang="ru-RU" sz="2400" b="1" dirty="0" smtClean="0">
                <a:solidFill>
                  <a:srgbClr val="0060A8"/>
                </a:solidFill>
                <a:latin typeface="Cambria Math" pitchFamily="18" charset="0"/>
                <a:ea typeface="Cambria Math" pitchFamily="18" charset="0"/>
              </a:rPr>
              <a:t> в 1792 году в нашем городе был основан драматический театр. </a:t>
            </a:r>
            <a:endParaRPr lang="ru-RU" sz="2400" b="1" dirty="0">
              <a:solidFill>
                <a:srgbClr val="0060A8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8CA9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/>
          <p:cNvSpPr>
            <a:spLocks noGrp="1"/>
          </p:cNvSpPr>
          <p:nvPr>
            <p:ph sz="half" idx="1"/>
          </p:nvPr>
        </p:nvSpPr>
        <p:spPr>
          <a:xfrm>
            <a:off x="285720" y="5214950"/>
            <a:ext cx="8640960" cy="1443034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108000" algn="ctr">
              <a:spcBef>
                <a:spcPts val="0"/>
              </a:spcBef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 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 ней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издавались книги художественной литературы, в том числе написанные и курскими авторами. </a:t>
            </a:r>
            <a:r>
              <a:rPr lang="ru-RU" sz="2400" b="1" dirty="0" smtClean="0">
                <a:solidFill>
                  <a:srgbClr val="C00000"/>
                </a:solidFill>
              </a:rPr>
              <a:t>Курскими писателями были </a:t>
            </a:r>
            <a:r>
              <a:rPr lang="ru-RU" sz="2400" b="1" dirty="0" smtClean="0">
                <a:solidFill>
                  <a:srgbClr val="0060A8"/>
                </a:solidFill>
              </a:rPr>
              <a:t>Курские учителя и образованные чиновники конца XVIII в. </a:t>
            </a:r>
            <a:endParaRPr lang="ru-RU" sz="2400" b="1" dirty="0">
              <a:solidFill>
                <a:srgbClr val="0060A8"/>
              </a:solidFill>
            </a:endParaRPr>
          </a:p>
        </p:txBody>
      </p:sp>
      <p:pic>
        <p:nvPicPr>
          <p:cNvPr id="31746" name="Picture 2" descr="https://cdn1.fullpicture.ru/wp-content/uploads/2015/05/Kak-pechatalis-gazety-v-18-m-vek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6114025" cy="483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6786578" y="1214422"/>
            <a:ext cx="1891588" cy="2592288"/>
          </a:xfrm>
          <a:prstGeom prst="rect">
            <a:avLst/>
          </a:prstGeo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Autofit/>
          </a:bodyPr>
          <a:lstStyle/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В 1792 г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.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в Курске была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основана типография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417</Words>
  <Application>Microsoft Office PowerPoint</Application>
  <PresentationFormat>Экран (4:3)</PresentationFormat>
  <Paragraphs>44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Курские наместники.  Генерал-губернатор А.А. Беклешов. </vt:lpstr>
      <vt:lpstr>На основании указа Сената от 23 мая 1779 г. о создании Курской Губернии первым наместником стал именитый полководец России граф П. А. Румянцев – Задунайский. В Курске он жил мало, но всё – таки его большие организаторские способности позволили задать правильный тон развитию губернии и города. </vt:lpstr>
      <vt:lpstr>На следующего генерал-губернатора Курско-Орловского наместничества князя А. А. Прозоровского,  пало общее руководство по вопросам первой в истории города планировки Курска 1782 г. и решение некоторых крупных неувязок градостроительного плана с топографическими особенностями. </vt:lpstr>
      <vt:lpstr> В Курске при генерал-губернаторе Ф. Н. Кличке на Красной площади по проекту Джакомо Кваренги в 1785 году стали возводить каменные торговые ряды — Гостиный двор. В том же году Дворянское училище было преобразовано в Главное народное училище, утверждена ярмарка, традиционно проходившая в конце года. </vt:lpstr>
      <vt:lpstr> Будучи наместником края, Дебальмен был высшим руководителем Курского народного училища и ежегодно представлял отчет о состоянии его дел в столичную комиссию по училищам империи, которая, в свою очередь, информировала императрицу о положении дел в образовании.  В то же время Антон Богданович Дебальмен остался в памяти курян как человек неподкупный, решительно боровшийся с расхитителями государственной казны, хотя и встретил в лице губернатора Курска Зубова и вице-губернатора Янова сильное противодействие. </vt:lpstr>
      <vt:lpstr>Александр Андреевич Беклешов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Эльвира</dc:creator>
  <cp:lastModifiedBy>user</cp:lastModifiedBy>
  <cp:revision>211</cp:revision>
  <dcterms:created xsi:type="dcterms:W3CDTF">2014-11-23T12:43:22Z</dcterms:created>
  <dcterms:modified xsi:type="dcterms:W3CDTF">2023-07-11T19:23:01Z</dcterms:modified>
</cp:coreProperties>
</file>