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60" r:id="rId4"/>
    <p:sldId id="257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0000"/>
    <a:srgbClr val="003300"/>
    <a:srgbClr val="006600"/>
    <a:srgbClr val="003DB8"/>
    <a:srgbClr val="339966"/>
    <a:srgbClr val="00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E2224-9F16-4473-B661-6214594A22B5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ECE35-25D7-40F0-85F2-EDC8D9E8F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ECE35-25D7-40F0-85F2-EDC8D9E8FD0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ECE35-25D7-40F0-85F2-EDC8D9E8FD0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142852"/>
            <a:ext cx="8715436" cy="6500858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41000">
                <a:schemeClr val="dk1">
                  <a:tint val="15000"/>
                  <a:satMod val="350000"/>
                  <a:alpha val="72000"/>
                </a:schemeClr>
              </a:gs>
              <a:gs pos="21000">
                <a:schemeClr val="dk1">
                  <a:tint val="15000"/>
                  <a:satMod val="350000"/>
                  <a:alpha val="72000"/>
                </a:schemeClr>
              </a:gs>
              <a:gs pos="48000">
                <a:schemeClr val="dk1">
                  <a:tint val="15000"/>
                  <a:satMod val="350000"/>
                  <a:alpha val="72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decorline79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-1504950" y="4552950"/>
            <a:ext cx="3810000" cy="800100"/>
          </a:xfrm>
          <a:prstGeom prst="rect">
            <a:avLst/>
          </a:prstGeom>
        </p:spPr>
      </p:pic>
      <p:pic>
        <p:nvPicPr>
          <p:cNvPr id="10" name="Рисунок 9" descr="decorline79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-1504950" y="1504950"/>
            <a:ext cx="3810000" cy="800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14282" y="142852"/>
            <a:ext cx="8715436" cy="6572296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0">
                <a:schemeClr val="dk1">
                  <a:tint val="50000"/>
                  <a:satMod val="300000"/>
                </a:schemeClr>
              </a:gs>
              <a:gs pos="0">
                <a:schemeClr val="dk1">
                  <a:tint val="50000"/>
                  <a:satMod val="300000"/>
                </a:schemeClr>
              </a:gs>
              <a:gs pos="47000">
                <a:schemeClr val="dk1">
                  <a:tint val="37000"/>
                  <a:satMod val="300000"/>
                  <a:alpha val="73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decorline79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6838950" y="1504950"/>
            <a:ext cx="3810000" cy="800100"/>
          </a:xfrm>
          <a:prstGeom prst="rect">
            <a:avLst/>
          </a:prstGeom>
        </p:spPr>
      </p:pic>
      <p:pic>
        <p:nvPicPr>
          <p:cNvPr id="11" name="Рисунок 10" descr="decorline79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6838950" y="4362446"/>
            <a:ext cx="3810000" cy="800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6AEA1-95E8-4087-8840-E0C2EC393D04}" type="datetimeFigureOut">
              <a:rPr lang="ru-RU" smtClean="0"/>
              <a:pPr/>
              <a:t>07.12.2023</a:t>
            </a:fld>
            <a:r>
              <a:rPr lang="ru-RU" dirty="0" smtClean="0"/>
              <a:t> Пасечник Е.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214290"/>
            <a:ext cx="8858312" cy="6429420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0">
                <a:schemeClr val="dk1">
                  <a:tint val="50000"/>
                  <a:satMod val="300000"/>
                </a:schemeClr>
              </a:gs>
              <a:gs pos="0">
                <a:schemeClr val="dk1">
                  <a:tint val="50000"/>
                  <a:satMod val="300000"/>
                </a:schemeClr>
              </a:gs>
              <a:gs pos="68000">
                <a:schemeClr val="dk1">
                  <a:tint val="37000"/>
                  <a:satMod val="300000"/>
                  <a:alpha val="84000"/>
                </a:schemeClr>
              </a:gs>
              <a:gs pos="16000">
                <a:schemeClr val="dk1">
                  <a:tint val="15000"/>
                  <a:satMod val="350000"/>
                  <a:alpha val="67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57150" cmpd="sng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decorline79 (1)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6057900"/>
            <a:ext cx="3810000" cy="800100"/>
          </a:xfrm>
          <a:prstGeom prst="rect">
            <a:avLst/>
          </a:prstGeom>
        </p:spPr>
      </p:pic>
      <p:pic>
        <p:nvPicPr>
          <p:cNvPr id="12" name="Рисунок 11" descr="decorline79 (1)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57356" y="6057900"/>
            <a:ext cx="3810000" cy="800100"/>
          </a:xfrm>
          <a:prstGeom prst="rect">
            <a:avLst/>
          </a:prstGeom>
        </p:spPr>
      </p:pic>
      <p:pic>
        <p:nvPicPr>
          <p:cNvPr id="13" name="Рисунок 12" descr="decorline79 (1)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34000" y="6057900"/>
            <a:ext cx="3810000" cy="800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Microsoft_Office_Word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3DB8"/>
                </a:solidFill>
                <a:latin typeface="Bookman Old Style" pitchFamily="18" charset="0"/>
              </a:rPr>
              <a:t>Каким было местное самоуправление </a:t>
            </a:r>
            <a:br>
              <a:rPr lang="ru-RU" sz="2800" b="1" dirty="0" smtClean="0">
                <a:solidFill>
                  <a:srgbClr val="003DB8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003DB8"/>
                </a:solidFill>
                <a:latin typeface="Bookman Old Style" pitchFamily="18" charset="0"/>
              </a:rPr>
              <a:t>в Курском крае</a:t>
            </a:r>
            <a:endParaRPr lang="ru-RU" sz="2800" b="1" dirty="0">
              <a:solidFill>
                <a:srgbClr val="003DB8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857364"/>
            <a:ext cx="7719913" cy="375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571480"/>
            <a:ext cx="4000528" cy="571504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solidFill>
                  <a:srgbClr val="003DB8"/>
                </a:solidFill>
                <a:latin typeface="Cambria" pitchFamily="18" charset="0"/>
              </a:rPr>
              <a:t>В 1708 г. с созданием губерний (города Курского края вошли тогда в состав Киевской губ.) уезды потеряли статус самостоятельных административно-территориальных единиц, напрямую подчиненных центральным властям. С 1709 г. прекратилось и назначение воевод в Курск. С этого момента «воеводский» период управления Курским краем завершается и начинается новый </a:t>
            </a:r>
            <a:r>
              <a:rPr lang="ru-RU" sz="2000" dirty="0" smtClean="0">
                <a:solidFill>
                  <a:srgbClr val="003DB8"/>
                </a:solidFill>
                <a:latin typeface="Cambria" pitchFamily="18" charset="0"/>
              </a:rPr>
              <a:t>— «</a:t>
            </a:r>
            <a:r>
              <a:rPr lang="ru-RU" sz="2000" dirty="0" smtClean="0">
                <a:solidFill>
                  <a:srgbClr val="003DB8"/>
                </a:solidFill>
                <a:latin typeface="Cambria" pitchFamily="18" charset="0"/>
              </a:rPr>
              <a:t>губернаторский».</a:t>
            </a:r>
            <a:br>
              <a:rPr lang="ru-RU" sz="2000" dirty="0" smtClean="0">
                <a:solidFill>
                  <a:srgbClr val="003DB8"/>
                </a:solidFill>
                <a:latin typeface="Cambria" pitchFamily="18" charset="0"/>
              </a:rPr>
            </a:br>
            <a:r>
              <a:rPr lang="ru-RU" sz="2000" dirty="0" smtClean="0">
                <a:solidFill>
                  <a:srgbClr val="003DB8"/>
                </a:solidFill>
                <a:latin typeface="Cambria" pitchFamily="18" charset="0"/>
              </a:rPr>
              <a:t>Правда, в 1727 г. одновременно с созданием Белгородской губернии (ее первым губернатором стал князь Ю. Ю. Трубецкой), к которой от Киевской губернии были отнесены Курск, Рыльск, </a:t>
            </a:r>
            <a:r>
              <a:rPr lang="ru-RU" sz="2000" dirty="0" err="1" smtClean="0">
                <a:solidFill>
                  <a:srgbClr val="003DB8"/>
                </a:solidFill>
                <a:latin typeface="Cambria" pitchFamily="18" charset="0"/>
              </a:rPr>
              <a:t>Обоянь</a:t>
            </a:r>
            <a:r>
              <a:rPr lang="ru-RU" sz="2000" dirty="0" smtClean="0">
                <a:solidFill>
                  <a:srgbClr val="003DB8"/>
                </a:solidFill>
                <a:latin typeface="Cambria" pitchFamily="18" charset="0"/>
              </a:rPr>
              <a:t> и Суджа, в Курске было вновь восстановлено воеводское управление.</a:t>
            </a:r>
            <a:endParaRPr lang="ru-RU" sz="2000" dirty="0">
              <a:solidFill>
                <a:srgbClr val="003DB8"/>
              </a:solidFill>
              <a:latin typeface="Cambria" pitchFamily="18" charset="0"/>
              <a:ea typeface="Cambria Math" pitchFamily="18" charset="0"/>
              <a:cs typeface="Browallia New" pitchFamily="34" charset="-34"/>
            </a:endParaRPr>
          </a:p>
        </p:txBody>
      </p:sp>
      <p:pic>
        <p:nvPicPr>
          <p:cNvPr id="5" name="Содержимое 4" descr="C:\Users\user\Desktop\Troubetskoy_Yuriy_Yurievich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71546"/>
            <a:ext cx="321471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57224" y="5429264"/>
            <a:ext cx="371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960000"/>
                </a:solidFill>
                <a:latin typeface="Book Antiqua" pitchFamily="18" charset="0"/>
              </a:rPr>
              <a:t>Трубецкой Ю. </a:t>
            </a:r>
            <a:r>
              <a:rPr lang="ru-RU" sz="1600" dirty="0" smtClean="0">
                <a:solidFill>
                  <a:srgbClr val="960000"/>
                </a:solidFill>
                <a:latin typeface="Book Antiqua" pitchFamily="18" charset="0"/>
              </a:rPr>
              <a:t>Ю. -  </a:t>
            </a:r>
            <a:r>
              <a:rPr lang="ru-RU" sz="1600" dirty="0" smtClean="0">
                <a:solidFill>
                  <a:srgbClr val="960000"/>
                </a:solidFill>
                <a:latin typeface="Book Antiqua" pitchFamily="18" charset="0"/>
              </a:rPr>
              <a:t>сенатор Российской империи, Белгородский губернатор (1727-1730 гг.)</a:t>
            </a:r>
            <a:endParaRPr lang="ru-RU" sz="1600" dirty="0">
              <a:solidFill>
                <a:srgbClr val="96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6" name="AutoShape 2" descr="https://upload.wikimedia.org/wikipedia/commons/thumb/7/79/Dushenka.jpg/250px-Dushen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3786182" y="285728"/>
            <a:ext cx="4643470" cy="62865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700" dirty="0" smtClean="0">
                <a:solidFill>
                  <a:srgbClr val="002060"/>
                </a:solidFill>
                <a:latin typeface="Cambria" pitchFamily="18" charset="0"/>
              </a:rPr>
              <a:t>                   В </a:t>
            </a:r>
            <a:r>
              <a:rPr lang="ru-RU" sz="1700" dirty="0" smtClean="0">
                <a:solidFill>
                  <a:srgbClr val="002060"/>
                </a:solidFill>
                <a:latin typeface="Cambria" pitchFamily="18" charset="0"/>
              </a:rPr>
              <a:t>начале </a:t>
            </a:r>
            <a:r>
              <a:rPr lang="en-US" sz="1700" dirty="0" smtClean="0">
                <a:solidFill>
                  <a:srgbClr val="002060"/>
                </a:solidFill>
                <a:latin typeface="Cambria" pitchFamily="18" charset="0"/>
              </a:rPr>
              <a:t>XVIII</a:t>
            </a:r>
            <a:r>
              <a:rPr lang="ru-RU" sz="1700" dirty="0" smtClean="0">
                <a:solidFill>
                  <a:srgbClr val="002060"/>
                </a:solidFill>
                <a:latin typeface="Cambria" pitchFamily="18" charset="0"/>
              </a:rPr>
              <a:t> в. (по исследованию А. И. </a:t>
            </a:r>
            <a:r>
              <a:rPr lang="ru-RU" sz="1700" dirty="0" err="1" smtClean="0">
                <a:solidFill>
                  <a:srgbClr val="002060"/>
                </a:solidFill>
                <a:latin typeface="Cambria" pitchFamily="18" charset="0"/>
              </a:rPr>
              <a:t>Раздорского</a:t>
            </a:r>
            <a:r>
              <a:rPr lang="ru-RU" sz="1700" dirty="0" smtClean="0">
                <a:solidFill>
                  <a:srgbClr val="002060"/>
                </a:solidFill>
                <a:latin typeface="Cambria" pitchFamily="18" charset="0"/>
              </a:rPr>
              <a:t>) во главе </a:t>
            </a:r>
            <a:r>
              <a:rPr lang="ru-RU" sz="1700" dirty="0" smtClean="0">
                <a:solidFill>
                  <a:srgbClr val="002060"/>
                </a:solidFill>
                <a:latin typeface="Cambria" pitchFamily="18" charset="0"/>
              </a:rPr>
              <a:t>Курска, </a:t>
            </a:r>
            <a:r>
              <a:rPr lang="ru-RU" sz="1700" dirty="0" smtClean="0">
                <a:solidFill>
                  <a:srgbClr val="002060"/>
                </a:solidFill>
                <a:latin typeface="Cambria" pitchFamily="18" charset="0"/>
              </a:rPr>
              <a:t>стояли восемнадцать </a:t>
            </a:r>
            <a:r>
              <a:rPr lang="ru-RU" sz="1700" dirty="0" smtClean="0">
                <a:solidFill>
                  <a:srgbClr val="002060"/>
                </a:solidFill>
                <a:latin typeface="Cambria" pitchFamily="18" charset="0"/>
              </a:rPr>
              <a:t>воевод.</a:t>
            </a:r>
          </a:p>
          <a:p>
            <a:pPr>
              <a:spcBef>
                <a:spcPts val="0"/>
              </a:spcBef>
              <a:buNone/>
            </a:pPr>
            <a:r>
              <a:rPr lang="ru-RU" sz="1700" dirty="0" smtClean="0">
                <a:solidFill>
                  <a:srgbClr val="002060"/>
                </a:solidFill>
                <a:latin typeface="Cambria" pitchFamily="18" charset="0"/>
              </a:rPr>
              <a:t>                  С </a:t>
            </a:r>
            <a:r>
              <a:rPr lang="ru-RU" sz="1700" dirty="0" smtClean="0">
                <a:solidFill>
                  <a:srgbClr val="002060"/>
                </a:solidFill>
                <a:latin typeface="Cambria" pitchFamily="18" charset="0"/>
              </a:rPr>
              <a:t>начала </a:t>
            </a:r>
            <a:r>
              <a:rPr lang="en-US" sz="1700" dirty="0" smtClean="0">
                <a:solidFill>
                  <a:srgbClr val="002060"/>
                </a:solidFill>
                <a:latin typeface="Cambria" pitchFamily="18" charset="0"/>
              </a:rPr>
              <a:t>XVIII</a:t>
            </a:r>
            <a:r>
              <a:rPr lang="ru-RU" sz="1700" dirty="0" smtClean="0">
                <a:solidFill>
                  <a:srgbClr val="002060"/>
                </a:solidFill>
                <a:latin typeface="Cambria" pitchFamily="18" charset="0"/>
              </a:rPr>
              <a:t> в. городское население частично ушло из-под власти воевод. Купцы и ремесленники стали выбирать органы городского самоуправления – </a:t>
            </a:r>
            <a:r>
              <a:rPr lang="ru-RU" sz="1700" dirty="0" err="1" smtClean="0">
                <a:solidFill>
                  <a:srgbClr val="002060"/>
                </a:solidFill>
                <a:latin typeface="Cambria" pitchFamily="18" charset="0"/>
              </a:rPr>
              <a:t>бурмистерские</a:t>
            </a:r>
            <a:r>
              <a:rPr lang="ru-RU" sz="1700" dirty="0" smtClean="0">
                <a:solidFill>
                  <a:srgbClr val="002060"/>
                </a:solidFill>
                <a:latin typeface="Cambria" pitchFamily="18" charset="0"/>
              </a:rPr>
              <a:t> (земские) избы, подчинявшиеся </a:t>
            </a:r>
            <a:r>
              <a:rPr lang="ru-RU" sz="1700" dirty="0" err="1" smtClean="0">
                <a:solidFill>
                  <a:srgbClr val="002060"/>
                </a:solidFill>
                <a:latin typeface="Cambria" pitchFamily="18" charset="0"/>
              </a:rPr>
              <a:t>Бурмистерской</a:t>
            </a:r>
            <a:r>
              <a:rPr lang="ru-RU" sz="1700" dirty="0" smtClean="0">
                <a:solidFill>
                  <a:srgbClr val="002060"/>
                </a:solidFill>
                <a:latin typeface="Cambria" pitchFamily="18" charset="0"/>
              </a:rPr>
              <a:t> палате в Москве. Во главе изб стояли бурмистры (бургомистры), власть которых распространялась на всё свободное население, кроме дворянского. Дворяне же подчинялись только власти губернатора, при котором в начале века избирались коллегии из 8-10 человек – </a:t>
            </a:r>
            <a:r>
              <a:rPr lang="ru-RU" sz="1700" dirty="0" err="1" smtClean="0">
                <a:solidFill>
                  <a:srgbClr val="002060"/>
                </a:solidFill>
                <a:latin typeface="Cambria" pitchFamily="18" charset="0"/>
              </a:rPr>
              <a:t>ландраты</a:t>
            </a:r>
            <a:r>
              <a:rPr lang="ru-RU" sz="1700" dirty="0" smtClean="0">
                <a:solidFill>
                  <a:srgbClr val="002060"/>
                </a:solidFill>
                <a:latin typeface="Cambria" pitchFamily="18" charset="0"/>
              </a:rPr>
              <a:t>. Возглавляли их </a:t>
            </a:r>
            <a:r>
              <a:rPr lang="ru-RU" sz="1700" dirty="0" err="1" smtClean="0">
                <a:solidFill>
                  <a:srgbClr val="002060"/>
                </a:solidFill>
                <a:latin typeface="Cambria" pitchFamily="18" charset="0"/>
              </a:rPr>
              <a:t>ландрихтеры</a:t>
            </a:r>
            <a:r>
              <a:rPr lang="ru-RU" sz="1700" dirty="0" smtClean="0">
                <a:solidFill>
                  <a:srgbClr val="002060"/>
                </a:solidFill>
                <a:latin typeface="Cambria" pitchFamily="18" charset="0"/>
              </a:rPr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ru-RU" sz="1700" dirty="0" smtClean="0">
                <a:solidFill>
                  <a:srgbClr val="002060"/>
                </a:solidFill>
                <a:latin typeface="Cambria" pitchFamily="18" charset="0"/>
              </a:rPr>
              <a:t>                 Но </a:t>
            </a:r>
            <a:r>
              <a:rPr lang="ru-RU" sz="1700" dirty="0" smtClean="0">
                <a:solidFill>
                  <a:srgbClr val="002060"/>
                </a:solidFill>
                <a:latin typeface="Cambria" pitchFamily="18" charset="0"/>
              </a:rPr>
              <a:t>с 1727 г. после создания Белгородской губернии в Курске было воссоздано воеводское управление. Как показывают исследования А. И. </a:t>
            </a:r>
            <a:r>
              <a:rPr lang="ru-RU" sz="1700" dirty="0" err="1" smtClean="0">
                <a:solidFill>
                  <a:srgbClr val="002060"/>
                </a:solidFill>
                <a:latin typeface="Cambria" pitchFamily="18" charset="0"/>
              </a:rPr>
              <a:t>Раздорского</a:t>
            </a:r>
            <a:r>
              <a:rPr lang="ru-RU" sz="1700" dirty="0" smtClean="0">
                <a:solidFill>
                  <a:srgbClr val="002060"/>
                </a:solidFill>
                <a:latin typeface="Cambria" pitchFamily="18" charset="0"/>
              </a:rPr>
              <a:t>, воеводство в Курске продолжалось до 1779 г., когда была организована Курская губерния.</a:t>
            </a:r>
          </a:p>
          <a:p>
            <a:endParaRPr lang="ru-RU" sz="1700" dirty="0"/>
          </a:p>
        </p:txBody>
      </p:sp>
      <p:pic>
        <p:nvPicPr>
          <p:cNvPr id="7" name="Содержимое 6" descr="C:\Users\user\Desktop\NA7177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3714745" cy="369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28596" y="5072074"/>
            <a:ext cx="36433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9600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руководитель Федерального центра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9600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регионалистики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9600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«Вся Россия», историк, исследователь Курского края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960000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4643446"/>
            <a:ext cx="7572428" cy="195582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>
              <a:solidFill>
                <a:srgbClr val="003DB8"/>
              </a:solidFill>
              <a:latin typeface="Cambria Math" pitchFamily="18" charset="0"/>
              <a:ea typeface="Cambria Math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:\Users\user\Desktop\2201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500042"/>
            <a:ext cx="242889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3786190"/>
            <a:ext cx="3429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3300"/>
                </a:solidFill>
                <a:latin typeface="Cambria" pitchFamily="18" charset="0"/>
              </a:rPr>
              <a:t>С. И. Ларионов «Описание Курского наместничества»</a:t>
            </a:r>
            <a:endParaRPr lang="ru-RU" sz="1600" dirty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643306" y="500042"/>
            <a:ext cx="5072098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7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       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Times New Roman" pitchFamily="18" charset="0"/>
              </a:rPr>
              <a:t>После смерти Петра Великого в 1727 г. снова прошла административно-территориальная реформа, при которой была учреждена Белгородская губерния. Курск вошёл в неё как центр уезда, возглавлявшийся воеводой. Воеводская должность в Курске просуществовала до 1779 г. 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700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 учреждением губерний и должности губернатора последние «получили чрезвычайные полномочия: каждый из них имел не только административные, полицейские, финансовые и судебные функции, но являлся и командующим всех войск, расположенных на территории подведомственной ему губернии».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857224" y="4357694"/>
            <a:ext cx="78581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960000"/>
                </a:solidFill>
                <a:effectLst/>
                <a:latin typeface="Cambria" pitchFamily="18" charset="0"/>
                <a:cs typeface="Times New Roman" pitchFamily="18" charset="0"/>
              </a:rPr>
              <a:t>       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960000"/>
                </a:solidFill>
                <a:effectLst/>
                <a:latin typeface="Cambria" pitchFamily="18" charset="0"/>
                <a:cs typeface="Times New Roman" pitchFamily="18" charset="0"/>
              </a:rPr>
              <a:t>Ближайшими помощниками являлись вице-губернатор, замещавший губернатора во время его отсутствия, и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960000"/>
                </a:solidFill>
                <a:effectLst/>
                <a:latin typeface="Cambria" pitchFamily="18" charset="0"/>
                <a:cs typeface="Times New Roman" pitchFamily="18" charset="0"/>
              </a:rPr>
              <a:t>ландрихтер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960000"/>
                </a:solidFill>
                <a:effectLst/>
                <a:latin typeface="Cambria" pitchFamily="18" charset="0"/>
                <a:cs typeface="Times New Roman" pitchFamily="18" charset="0"/>
              </a:rPr>
              <a:t>. При этом губернатор «должен был все дела решать совместно с этой дворянской коллегией, в которой он мог выступать «не яко властитель, но яко президент, с двумя голосами».</a:t>
            </a:r>
            <a:r>
              <a:rPr kumimoji="0" lang="ru-RU" sz="1700" b="0" i="0" u="none" strike="noStrike" cap="none" normalizeH="0" baseline="30000" dirty="0" smtClean="0">
                <a:ln>
                  <a:noFill/>
                </a:ln>
                <a:solidFill>
                  <a:srgbClr val="960000"/>
                </a:solidFill>
                <a:effectLst/>
                <a:latin typeface="Cambria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960000"/>
                </a:solidFill>
                <a:effectLst/>
                <a:latin typeface="Cambria" pitchFamily="18" charset="0"/>
                <a:cs typeface="Times New Roman" pitchFamily="18" charset="0"/>
              </a:rPr>
              <a:t>Так как коллегии не удалось создать, фактически власть губернатора оказалась неограниченной, а созданные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960000"/>
                </a:solidFill>
                <a:effectLst/>
                <a:latin typeface="Cambria" pitchFamily="18" charset="0"/>
                <a:cs typeface="Times New Roman" pitchFamily="18" charset="0"/>
              </a:rPr>
              <a:t>ландраты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960000"/>
                </a:solidFill>
                <a:effectLst/>
                <a:latin typeface="Cambria" pitchFamily="18" charset="0"/>
                <a:cs typeface="Times New Roman" pitchFamily="18" charset="0"/>
              </a:rPr>
              <a:t> довольствовались тем, что выполняли указания губернатора.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rgbClr val="960000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u="sng" dirty="0" smtClean="0">
                <a:solidFill>
                  <a:srgbClr val="003DB8"/>
                </a:solidFill>
                <a:latin typeface="Cambria Math" pitchFamily="18" charset="0"/>
                <a:ea typeface="Cambria Math" pitchFamily="18" charset="0"/>
              </a:rPr>
              <a:t>Вопросы и задания:</a:t>
            </a:r>
            <a:r>
              <a:rPr lang="ru-RU" sz="3200" dirty="0" smtClean="0">
                <a:solidFill>
                  <a:srgbClr val="003DB8"/>
                </a:solidFill>
                <a:latin typeface="Cambria Math" pitchFamily="18" charset="0"/>
                <a:ea typeface="Cambria Math" pitchFamily="18" charset="0"/>
              </a:rPr>
              <a:t> </a:t>
            </a:r>
            <a:br>
              <a:rPr lang="ru-RU" sz="3200" dirty="0" smtClean="0">
                <a:solidFill>
                  <a:srgbClr val="003DB8"/>
                </a:solidFill>
                <a:latin typeface="Cambria Math" pitchFamily="18" charset="0"/>
                <a:ea typeface="Cambria Math" pitchFamily="18" charset="0"/>
              </a:rPr>
            </a:br>
            <a:endParaRPr lang="ru-RU" sz="2000" dirty="0">
              <a:solidFill>
                <a:srgbClr val="003DB8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7829576" cy="5643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960000"/>
                </a:solidFill>
                <a:latin typeface="Bookman Old Style" pitchFamily="18" charset="0"/>
              </a:rPr>
              <a:t>            Работая с текстом параграфа, определите функции органов власти Курского края в </a:t>
            </a:r>
            <a:r>
              <a:rPr lang="en-US" sz="1800" dirty="0" smtClean="0">
                <a:solidFill>
                  <a:srgbClr val="960000"/>
                </a:solidFill>
                <a:latin typeface="Bookman Old Style" pitchFamily="18" charset="0"/>
              </a:rPr>
              <a:t>I</a:t>
            </a:r>
            <a:r>
              <a:rPr lang="ru-RU" sz="1800" dirty="0" smtClean="0">
                <a:solidFill>
                  <a:srgbClr val="960000"/>
                </a:solidFill>
                <a:latin typeface="Bookman Old Style" pitchFamily="18" charset="0"/>
              </a:rPr>
              <a:t> половине </a:t>
            </a:r>
            <a:r>
              <a:rPr lang="en-US" sz="1800" dirty="0" smtClean="0">
                <a:solidFill>
                  <a:srgbClr val="960000"/>
                </a:solidFill>
                <a:latin typeface="Bookman Old Style" pitchFamily="18" charset="0"/>
              </a:rPr>
              <a:t>XVIII</a:t>
            </a:r>
            <a:r>
              <a:rPr lang="ru-RU" sz="1800" dirty="0" smtClean="0">
                <a:solidFill>
                  <a:srgbClr val="960000"/>
                </a:solidFill>
                <a:latin typeface="Bookman Old Style" pitchFamily="18" charset="0"/>
              </a:rPr>
              <a:t> века.</a:t>
            </a:r>
          </a:p>
          <a:p>
            <a:endParaRPr lang="ru-RU" sz="1600" dirty="0" smtClean="0"/>
          </a:p>
          <a:p>
            <a:endParaRPr lang="ru-RU" sz="1600" dirty="0" smtClean="0">
              <a:latin typeface="Bookman Old Style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ChangeAspect="1"/>
          </p:cNvGraphicFramePr>
          <p:nvPr>
            <p:ph sz="half" idx="2"/>
          </p:nvPr>
        </p:nvGraphicFramePr>
        <p:xfrm>
          <a:off x="500035" y="1785926"/>
          <a:ext cx="8001056" cy="4572032"/>
        </p:xfrm>
        <a:graphic>
          <a:graphicData uri="http://schemas.openxmlformats.org/presentationml/2006/ole">
            <p:oleObj spid="_x0000_s1026" name="Документ" r:id="rId4" imgW="5938880" imgH="309372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424</Words>
  <Application>Microsoft Office PowerPoint</Application>
  <PresentationFormat>Экран (4:3)</PresentationFormat>
  <Paragraphs>16</Paragraphs>
  <Slides>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Документ</vt:lpstr>
      <vt:lpstr>Каким было местное самоуправление  в Курском крае</vt:lpstr>
      <vt:lpstr>В 1708 г. с созданием губерний (города Курского края вошли тогда в состав Киевской губ.) уезды потеряли статус самостоятельных административно-территориальных единиц, напрямую подчиненных центральным властям. С 1709 г. прекратилось и назначение воевод в Курск. С этого момента «воеводский» период управления Курским краем завершается и начинается новый — «губернаторский». Правда, в 1727 г. одновременно с созданием Белгородской губернии (ее первым губернатором стал князь Ю. Ю. Трубецкой), к которой от Киевской губернии были отнесены Курск, Рыльск, Обоянь и Суджа, в Курске было вновь восстановлено воеводское управление.</vt:lpstr>
      <vt:lpstr>Слайд 3</vt:lpstr>
      <vt:lpstr> </vt:lpstr>
      <vt:lpstr>Вопросы и задания: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user</cp:lastModifiedBy>
  <cp:revision>20</cp:revision>
  <dcterms:created xsi:type="dcterms:W3CDTF">2014-11-26T09:31:56Z</dcterms:created>
  <dcterms:modified xsi:type="dcterms:W3CDTF">2023-12-07T16:19:18Z</dcterms:modified>
</cp:coreProperties>
</file>