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2E485D-36F5-4C63-86A7-0DE403B2285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F959F5-1E65-4C4A-B05F-D543A725E51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va.kursk.su/cyclopedia/SEMENOV%20FA.php" TargetMode="External"/><Relationship Id="rId2" Type="http://schemas.openxmlformats.org/officeDocument/2006/relationships/hyperlink" Target="http://kva.kursk.su/cyclopedia/USTIMOVICh.php#198,%22KURSKO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1%80%D1%81%D0%BA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kva.kursk.su/cyclopedia/USTIMOVICh.php#132,%22PUShKIN.php%2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16</a:t>
            </a:r>
            <a:br>
              <a:rPr lang="ru-RU" dirty="0" smtClean="0"/>
            </a:br>
            <a:r>
              <a:rPr lang="ru-RU" i="1" dirty="0">
                <a:effectLst/>
              </a:rPr>
              <a:t>Организация местного самоуправления в пореформенное время.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12114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ользователь\Desktop\7248487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auto">
          <a:xfrm>
            <a:off x="3059832" y="3140968"/>
            <a:ext cx="3097843" cy="36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8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Указ </a:t>
            </a:r>
            <a:r>
              <a:rPr lang="ru-RU" sz="2800" dirty="0">
                <a:effectLst/>
              </a:rPr>
              <a:t>Александра II </a:t>
            </a:r>
            <a:r>
              <a:rPr lang="ru-RU" sz="2800" dirty="0" smtClean="0">
                <a:effectLst/>
              </a:rPr>
              <a:t>«</a:t>
            </a:r>
            <a:r>
              <a:rPr lang="ru-RU" sz="2800" dirty="0">
                <a:effectLst/>
              </a:rPr>
              <a:t>О высочайшем утверждении Городового положения 16 июня 1870 г.» </a:t>
            </a:r>
            <a:endParaRPr lang="ru-RU" sz="2800" dirty="0"/>
          </a:p>
        </p:txBody>
      </p:sp>
      <p:pic>
        <p:nvPicPr>
          <p:cNvPr id="3075" name="Picture 3" descr="C:\Users\Пользователь\Desktop\e1c7c97a22815dee2dce4e394fe56e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191">
            <a:off x="369490" y="2636088"/>
            <a:ext cx="2216297" cy="28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IC2WUP75nX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89256"/>
            <a:ext cx="1786161" cy="24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381fff31dcacb33a13caa6c4c1af2d7a-800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/>
          <a:stretch/>
        </p:blipFill>
        <p:spPr bwMode="auto">
          <a:xfrm rot="1266759">
            <a:off x="6510414" y="2840142"/>
            <a:ext cx="2215391" cy="26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IMG_2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41883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9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Функции городской думы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1) назначение выборных должностных лиц; </a:t>
            </a:r>
          </a:p>
          <a:p>
            <a:r>
              <a:rPr lang="ru-RU" dirty="0"/>
              <a:t>2) назначение содержания должностным лицам городского</a:t>
            </a:r>
          </a:p>
          <a:p>
            <a:r>
              <a:rPr lang="ru-RU" dirty="0"/>
              <a:t>общественного управления; </a:t>
            </a:r>
          </a:p>
          <a:p>
            <a:r>
              <a:rPr lang="ru-RU" dirty="0"/>
              <a:t>3) установление городских сборов и налогов;</a:t>
            </a:r>
          </a:p>
          <a:p>
            <a:r>
              <a:rPr lang="ru-RU" dirty="0"/>
              <a:t> 4) сложение недоимок по городским сборам; </a:t>
            </a:r>
          </a:p>
          <a:p>
            <a:r>
              <a:rPr lang="ru-RU" dirty="0"/>
              <a:t>5) определение предметов городских расходов;</a:t>
            </a:r>
          </a:p>
          <a:p>
            <a:r>
              <a:rPr lang="ru-RU" dirty="0"/>
              <a:t>6) рассмотрение отчетов о деятельности исполнительной власти; </a:t>
            </a:r>
          </a:p>
          <a:p>
            <a:r>
              <a:rPr lang="ru-RU" dirty="0"/>
              <a:t>7) утверждение постановлений по делам городского благоустройства; </a:t>
            </a:r>
          </a:p>
          <a:p>
            <a:r>
              <a:rPr lang="ru-RU" dirty="0"/>
              <a:t>8) утверждение плана города и др.;</a:t>
            </a:r>
          </a:p>
          <a:p>
            <a:r>
              <a:rPr lang="ru-RU" dirty="0"/>
              <a:t>9) принятие  мер по охранению народного здравия;</a:t>
            </a:r>
          </a:p>
          <a:p>
            <a:r>
              <a:rPr lang="ru-RU" dirty="0"/>
              <a:t>10) думам дозволено, в случаях чрезвычайных, утверждать особые исполнительные комиссии» </a:t>
            </a:r>
          </a:p>
          <a:p>
            <a:r>
              <a:rPr lang="ru-RU" dirty="0"/>
              <a:t>11)в  городских думах рассматривались и прошения частных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5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функции управы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1) ведение дел городского хозяйства и общественного управления; </a:t>
            </a:r>
          </a:p>
          <a:p>
            <a:r>
              <a:rPr lang="ru-RU" dirty="0"/>
              <a:t>2) ведение текущих дел по городскому хозяйству; </a:t>
            </a:r>
          </a:p>
          <a:p>
            <a:r>
              <a:rPr lang="ru-RU" dirty="0"/>
              <a:t>3) исполнение определений думы;</a:t>
            </a:r>
          </a:p>
          <a:p>
            <a:r>
              <a:rPr lang="ru-RU" dirty="0"/>
              <a:t> 4) составление проектов городских смет; </a:t>
            </a:r>
          </a:p>
          <a:p>
            <a:r>
              <a:rPr lang="ru-RU" dirty="0"/>
              <a:t>5) взимание и расходование городских сборов;</a:t>
            </a:r>
          </a:p>
          <a:p>
            <a:r>
              <a:rPr lang="ru-RU" dirty="0"/>
              <a:t> 6) предоставление думе отчетов о своей деятельности» .</a:t>
            </a:r>
          </a:p>
          <a:p>
            <a:r>
              <a:rPr lang="ru-RU" dirty="0"/>
              <a:t>7) городским управам «предоставлялось право утверждать</a:t>
            </a:r>
          </a:p>
          <a:p>
            <a:r>
              <a:rPr lang="ru-RU" dirty="0"/>
              <a:t>планы и фасады частных зданий» , «разрешать устройство в городах фабрик,</a:t>
            </a:r>
          </a:p>
          <a:p>
            <a:r>
              <a:rPr lang="ru-RU" dirty="0"/>
              <a:t>заводов и других промышленных заведений»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62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городской управы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1) хозяйственного – из двух членов, двух помощников и одного стола;</a:t>
            </a:r>
          </a:p>
          <a:p>
            <a:r>
              <a:rPr lang="ru-RU" sz="2000" dirty="0"/>
              <a:t>2) распорядительного – в составе старшего члена управы, двух помощников и двух</a:t>
            </a:r>
          </a:p>
          <a:p>
            <a:r>
              <a:rPr lang="ru-RU" sz="2000" dirty="0"/>
              <a:t>столов; </a:t>
            </a:r>
          </a:p>
          <a:p>
            <a:r>
              <a:rPr lang="ru-RU" sz="2000" dirty="0"/>
              <a:t>3) счетного – из одного члена, двух помощников и одного стола;</a:t>
            </a:r>
          </a:p>
          <a:p>
            <a:r>
              <a:rPr lang="ru-RU" sz="2000" dirty="0"/>
              <a:t>4) особого – из одного члена, одного помощника и одного стола.</a:t>
            </a:r>
          </a:p>
          <a:p>
            <a:endParaRPr lang="ru-RU" sz="2000" dirty="0"/>
          </a:p>
        </p:txBody>
      </p:sp>
      <p:pic>
        <p:nvPicPr>
          <p:cNvPr id="5122" name="Picture 2" descr="C:\Users\Пользователь\Desktop\foto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33873"/>
            <a:ext cx="5190321" cy="21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9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60648"/>
            <a:ext cx="52565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По инициативе </a:t>
            </a:r>
            <a:r>
              <a:rPr lang="ru-RU" sz="2000" dirty="0" smtClean="0"/>
              <a:t>Устимовича  </a:t>
            </a:r>
            <a:r>
              <a:rPr lang="ru-RU" sz="2000" dirty="0"/>
              <a:t>в Курске было открыто </a:t>
            </a:r>
            <a:r>
              <a:rPr lang="ru-RU" sz="2000" u="sng" dirty="0">
                <a:hlinkClick r:id="rId2"/>
              </a:rPr>
              <a:t>Курское реальное училище</a:t>
            </a:r>
            <a:r>
              <a:rPr lang="ru-RU" sz="2000" dirty="0"/>
              <a:t> (1873), под которое было отдано здание городской управы; был сооружён первый водопровод с водонапорной башней, установлено газовое освещение на улицах, общественные справочные тумбы, приобретён дом для больницы, открыта богадельня, произведён капитальный ремонт и установка гербов г. Курска на Московских шпилях, организован сбор пожертвований на памятники Ф. А. </a:t>
            </a:r>
            <a:r>
              <a:rPr lang="ru-RU" sz="2000" u="sng" dirty="0" err="1">
                <a:hlinkClick r:id="rId3"/>
              </a:rPr>
              <a:t>Семёнову</a:t>
            </a:r>
            <a:r>
              <a:rPr lang="ru-RU" sz="2000" dirty="0"/>
              <a:t>, А. С. </a:t>
            </a:r>
            <a:r>
              <a:rPr lang="ru-RU" sz="2000" u="sng" dirty="0">
                <a:hlinkClick r:id="rId4"/>
              </a:rPr>
              <a:t>Пушкину</a:t>
            </a:r>
            <a:r>
              <a:rPr lang="ru-RU" sz="2000" dirty="0"/>
              <a:t>, генерал-лейтенанту С. А. </a:t>
            </a:r>
            <a:r>
              <a:rPr lang="ru-RU" sz="2000" dirty="0" err="1"/>
              <a:t>Хрулёву</a:t>
            </a:r>
            <a:r>
              <a:rPr lang="ru-RU" sz="2000" dirty="0"/>
              <a:t>. У. проявлял заботу о городском хозяйстве даже в мелочах, тратя на это подчас собственные деньги. Под псевдонимом </a:t>
            </a:r>
            <a:r>
              <a:rPr lang="ru-RU" sz="2000" dirty="0" err="1"/>
              <a:t>Полтавин</a:t>
            </a:r>
            <a:r>
              <a:rPr lang="ru-RU" sz="2000" dirty="0"/>
              <a:t> писал и публиковал стихи патриотического характера.</a:t>
            </a:r>
          </a:p>
        </p:txBody>
      </p:sp>
      <p:pic>
        <p:nvPicPr>
          <p:cNvPr id="2050" name="Picture 2" descr="C:\Users\Пользователь\Desktop\Sahno-Ustimovich_Prokofiy_Andrianovich (1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4662"/>
            <a:ext cx="2448273" cy="33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717032"/>
            <a:ext cx="3384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Прокопий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</a:rPr>
              <a:t>Адрианович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Устимович</a:t>
            </a:r>
            <a:r>
              <a:rPr lang="ru-RU" sz="2200" dirty="0"/>
              <a:t> </a:t>
            </a:r>
            <a:r>
              <a:rPr lang="ru-RU" sz="2200" dirty="0">
                <a:solidFill>
                  <a:schemeClr val="bg1"/>
                </a:solidFill>
              </a:rPr>
              <a:t>(1.12.1838 — 3.7.1899, </a:t>
            </a:r>
            <a:r>
              <a:rPr lang="ru-RU" sz="2200" dirty="0">
                <a:hlinkClick r:id="rId6" tooltip="Курск"/>
              </a:rPr>
              <a:t>Курск</a:t>
            </a:r>
            <a:r>
              <a:rPr lang="ru-RU" sz="2200" dirty="0">
                <a:solidFill>
                  <a:schemeClr val="bg1"/>
                </a:solidFill>
              </a:rPr>
              <a:t>) — действительный статский советник, почётный гражданин Курска</a:t>
            </a:r>
            <a:r>
              <a:rPr lang="ru-RU" sz="2200" dirty="0" smtClean="0">
                <a:solidFill>
                  <a:schemeClr val="bg1"/>
                </a:solidFill>
              </a:rPr>
              <a:t>., первый всесословный голова города Курска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9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/>
          </a:bodyPr>
          <a:lstStyle/>
          <a:p>
            <a:r>
              <a:rPr lang="ru-RU" dirty="0"/>
              <a:t>Пока кто жив,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Пусть тот живет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Свободной жизнью без запрета.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пусть он Родине несет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пыль с дорог,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искру света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П. Устимович</a:t>
            </a:r>
            <a:endParaRPr lang="ru-RU" dirty="0"/>
          </a:p>
        </p:txBody>
      </p:sp>
      <p:pic>
        <p:nvPicPr>
          <p:cNvPr id="1026" name="Picture 2" descr="C:\Users\Пользователь\Desktop\BKFRaGn01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71503"/>
            <a:ext cx="3628251" cy="41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5" y="508518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П.А. Устимовичу на Херсонском кладбище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01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otkrytki_starinnye_g_sudzha_i_sudzhanskij_uezd_kurskoj_gubernii_19_vek_rossijskaja_imperij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6915" r="13698" b="7166"/>
          <a:stretch/>
        </p:blipFill>
        <p:spPr bwMode="auto">
          <a:xfrm>
            <a:off x="467544" y="188640"/>
            <a:ext cx="3515786" cy="25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bf4b3d8077865fdeea315258208df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277140" cy="21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oldkursk_11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5635"/>
            <a:ext cx="4864034" cy="30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31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277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ТЕМА 16 Организация местного самоуправления в пореформенное время. </vt:lpstr>
      <vt:lpstr>Указ Александра II «О высочайшем утверждении Городового положения 16 июня 1870 г.» </vt:lpstr>
      <vt:lpstr>Функции городской думы </vt:lpstr>
      <vt:lpstr>Основные функции управы</vt:lpstr>
      <vt:lpstr>Структура городской управы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16 Организация местного самоуправления в пореформенное время.</dc:title>
  <dc:creator>Пользователь</dc:creator>
  <cp:lastModifiedBy>Пользователь</cp:lastModifiedBy>
  <cp:revision>8</cp:revision>
  <dcterms:created xsi:type="dcterms:W3CDTF">2023-08-20T14:44:39Z</dcterms:created>
  <dcterms:modified xsi:type="dcterms:W3CDTF">2023-08-20T19:06:06Z</dcterms:modified>
</cp:coreProperties>
</file>