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3D7880-6A59-F4D2-6D2B-48FEFBBDA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AD57628-5194-5863-3F3B-678AC7E07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E4080-9285-5514-8600-3481A4BC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7A43D1-34A6-FE8A-7F86-58B27E21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37E94-813A-F079-F4CA-C761B014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843BA-F1B8-C04A-C6B9-BF30116E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9FC581-727F-7191-4DFF-F8729C6B4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FD6D3A-7121-E0A6-B11C-E3B16D3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D81516-32FF-B71C-C0DD-DA4C51B7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4DA0BA-E337-5211-E88D-1CC2EA7B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6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990E01C-4130-F3C8-DC81-042E0E120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160016B-7721-6802-38B3-25BFF88E2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DD60C0-CD5D-D8EC-FC8D-961E1358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847F43-5F04-B3F4-D387-E4C8110C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FEF59B-1E07-AEBD-0469-492FCA93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FF1A56-096E-A93E-4882-BADBDEB9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5DCBC9-2864-CDA4-2FF7-F3B8A2663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C90F1D-3338-27CE-6B46-737AA011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49B74D-58C8-8548-1A70-F01FB3EF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AB77D7-DB23-74B7-4F80-1B6F7660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8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74577-57C4-B7C5-5130-46ED584AF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276689-E6D6-195A-C532-E647625E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91B166-C0B7-8B3C-7BD5-830B70AD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A24191-1C94-0BB7-3D5D-B876CA48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32F708-B580-0A2C-7480-C73332DF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6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A8F2A-F1EF-DD3D-6329-725A4D34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8F02BB-59FA-A899-466A-E9C9019C9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5634B3-DCB6-8925-4D08-C313842CA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AB4A4FE-ED29-603F-5B36-789B7272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24A813-C516-E7A8-C36F-84141AB4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F18637-A10A-932A-857A-41FA87D0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FEDB70-CB98-7F69-F95D-35A63A15C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2818E7-D540-C414-9DEE-6CA06286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967773-027D-E534-496C-8DD3BD11C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76BD73-9536-E455-0999-7090A113C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4B4D12-C555-C3EA-F61A-14176A0ED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0570FD6-BD3D-CC74-358F-10A7B298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4ACC63-901A-24DD-6C42-EED7EF24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6A545C-534E-9264-7437-30D6B0FE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9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3BFD8-69FD-3305-6D65-383363EE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B72F73-DF35-809A-ED10-1F05EF65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7363CC8-5284-8650-5CA0-4F70CDAB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B32DE03-9A63-A696-7089-00612EC36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9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C641ADA-6BD6-7D34-FC84-2CD207C6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FCD758B-03F7-7E30-4908-4ECB989F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53F3A4-DB3D-AF20-0605-691E8D21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C3538-6A9C-C3CB-DFA2-4ECC6ABF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63E08F-6DC7-8216-1462-00F0B590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1B1EDD-B1E9-14CE-A745-358197250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E74D3B-2007-EBB2-5FD3-B224732D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A6E369-DFFD-EBB8-9C14-BBDAA566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8A0EC3-21BD-E3E7-0129-CD92104B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2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ABA0D-760B-63A3-E7AE-D345FCED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2CFB2B4-FA38-D4BC-55E6-AE749571E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8E11E1-3172-A35D-04AB-089CDE416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FA5250-A9CC-D824-D87C-24530034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C9B156-F51E-A884-E0B7-129FF4BC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827140-C2A1-FF4E-C0A7-DC286CCB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4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83FF5A-717C-5AE3-27BB-57BF3F64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48F879-8546-8AD4-A723-E6FCB583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8A28B1-3265-43E9-C5AD-26E3B7668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6BBF-DE34-4F0E-BB97-A8C2D31F83B2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36953-15B8-9B0D-99AB-2C9A49687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BDD709-E543-A306-06D8-E1654771B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AE01-7DB7-451C-8EBB-2A253FD51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0604B4-F333-8A7C-9376-E1E8BF6B8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BB97FB-E1BC-BD5A-ED40-DF95916A3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6A5F9E-DFAD-2825-0925-5AF15D6AB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1B5110-913B-96F6-1AA9-D054441725BC}"/>
              </a:ext>
            </a:extLst>
          </p:cNvPr>
          <p:cNvSpPr txBox="1"/>
          <p:nvPr/>
        </p:nvSpPr>
        <p:spPr>
          <a:xfrm>
            <a:off x="810207" y="2519666"/>
            <a:ext cx="105715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2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166B8-A18E-FCA2-369B-3422DF92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2A0E90-CD8B-AB95-6928-9348A7D8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21A710-F0A4-DEAA-A04F-EA79EA36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BA6A1D-8850-7146-E53E-2F95531A585C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63922C2-F511-633B-4045-92DA7CD0ACA5}"/>
              </a:ext>
            </a:extLst>
          </p:cNvPr>
          <p:cNvSpPr txBox="1"/>
          <p:nvPr/>
        </p:nvSpPr>
        <p:spPr>
          <a:xfrm>
            <a:off x="1174100" y="2431634"/>
            <a:ext cx="98437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Курская тьма </a:t>
            </a:r>
            <a:r>
              <a:rPr lang="ru-RU" sz="3200" dirty="0">
                <a:solidFill>
                  <a:prstClr val="black"/>
                </a:solidFill>
                <a:cs typeface="Times New Roman" panose="02020603050405020304" pitchFamily="18" charset="0"/>
              </a:rPr>
              <a:t>– пограничье Руси и Золотой Орды</a:t>
            </a:r>
            <a:r>
              <a:rPr 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  <a:r>
              <a:rPr lang="ru-RU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Курские земли, перешедшие под прямое управление орды в конце </a:t>
            </a:r>
            <a:r>
              <a:rPr 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XIII </a:t>
            </a:r>
            <a:r>
              <a:rPr lang="ru-RU" sz="3200" dirty="0">
                <a:solidFill>
                  <a:prstClr val="black"/>
                </a:solidFill>
                <a:cs typeface="Times New Roman" panose="02020603050405020304" pitchFamily="18" charset="0"/>
              </a:rPr>
              <a:t>века</a:t>
            </a:r>
            <a:r>
              <a:rPr lang="en-US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0F1E3A-7FEC-1A15-9BA8-8FEDE63E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6" y="1556314"/>
            <a:ext cx="5355859" cy="3146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7473820" y="4056298"/>
            <a:ext cx="2892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Разорение древнерусского города монголо-татарами</a:t>
            </a:r>
          </a:p>
        </p:txBody>
      </p:sp>
    </p:spTree>
    <p:extLst>
      <p:ext uri="{BB962C8B-B14F-4D97-AF65-F5344CB8AC3E}">
        <p14:creationId xmlns:p14="http://schemas.microsoft.com/office/powerpoint/2010/main" val="216082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6568751" y="3555364"/>
            <a:ext cx="45253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Предположительные места Ахматовых слобод на карте современной территории Курской области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C2C7BF4-C31A-285C-D321-5993460C1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05" y="1642187"/>
            <a:ext cx="5012946" cy="28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6512767" y="4131096"/>
            <a:ext cx="33683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Сбор дани баскаком. Рисунок современного художника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3913B6-4D06-2D1C-749A-89E77D657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8" y="1683689"/>
            <a:ext cx="4552871" cy="29349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25A3EC-3880-06B0-116B-CF4444C4EE80}"/>
              </a:ext>
            </a:extLst>
          </p:cNvPr>
          <p:cNvSpPr txBox="1"/>
          <p:nvPr/>
        </p:nvSpPr>
        <p:spPr>
          <a:xfrm>
            <a:off x="6512767" y="2321061"/>
            <a:ext cx="4888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 рисунок и ответь на вопрос.</a:t>
            </a:r>
            <a:br>
              <a:rPr lang="ru-RU" b="1" dirty="0"/>
            </a:br>
            <a:r>
              <a:rPr lang="ru-RU" b="1" dirty="0"/>
              <a:t>Какие приёмы использует художник, чтобы показать униженное положение </a:t>
            </a:r>
            <a:r>
              <a:rPr lang="ru-RU" b="1" dirty="0" smtClean="0"/>
              <a:t>жителей </a:t>
            </a:r>
            <a:r>
              <a:rPr lang="ru-RU" b="1" dirty="0"/>
              <a:t>татарских слобод?</a:t>
            </a:r>
          </a:p>
        </p:txBody>
      </p:sp>
    </p:spTree>
    <p:extLst>
      <p:ext uri="{BB962C8B-B14F-4D97-AF65-F5344CB8AC3E}">
        <p14:creationId xmlns:p14="http://schemas.microsoft.com/office/powerpoint/2010/main" val="195138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7859928" y="2413337"/>
            <a:ext cx="31537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XII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века Курские 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земли окончательно перешли под власть Золотой Орды,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бразовав широкую полосу земли между Русью и Ордой. Эта территория стала называться </a:t>
            </a:r>
            <a:r>
              <a:rPr lang="ru-R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Курской Тьмой.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5DC749-0705-BD6F-3434-6EC5B3A2D2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5323" r="14477" b="42948"/>
          <a:stretch/>
        </p:blipFill>
        <p:spPr bwMode="auto">
          <a:xfrm>
            <a:off x="1178325" y="2266261"/>
            <a:ext cx="6516759" cy="23254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847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Курская тьма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7132209" y="3660566"/>
            <a:ext cx="4107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Археологические артефакты, найденные во время археологических раскопок в Курском крае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365869D-FF01-F838-A264-4C84BCCF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92" y="1854861"/>
            <a:ext cx="3403487" cy="2490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F71743-E0B7-E579-0064-28E2EAAC8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35" y="1831706"/>
            <a:ext cx="2347163" cy="2475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55B4DE-D761-AD79-DDB5-43F965774952}"/>
              </a:ext>
            </a:extLst>
          </p:cNvPr>
          <p:cNvSpPr txBox="1"/>
          <p:nvPr/>
        </p:nvSpPr>
        <p:spPr>
          <a:xfrm>
            <a:off x="7270573" y="1830776"/>
            <a:ext cx="4271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Рассмотрите фотографию и предположите:</a:t>
            </a:r>
            <a:br>
              <a:rPr lang="ru-RU" b="1" dirty="0"/>
            </a:br>
            <a:r>
              <a:rPr lang="ru-RU" b="1" dirty="0"/>
              <a:t>какие занятия были характерны для жителей Ахматовых слобод. </a:t>
            </a:r>
            <a:br>
              <a:rPr lang="ru-RU" b="1" dirty="0"/>
            </a:br>
            <a:r>
              <a:rPr lang="ru-RU" b="1" dirty="0"/>
              <a:t>Объясните своё предположение.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360085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E2213F2-F689-BF08-68A8-2E5B6F26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554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D0B9AB-BA23-E787-5579-9AFC41FEC441}"/>
              </a:ext>
            </a:extLst>
          </p:cNvPr>
          <p:cNvSpPr txBox="1"/>
          <p:nvPr/>
        </p:nvSpPr>
        <p:spPr>
          <a:xfrm>
            <a:off x="737118" y="615668"/>
            <a:ext cx="10571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Творческое задание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76CF23-CD3A-D407-06F1-59744F8B828B}"/>
              </a:ext>
            </a:extLst>
          </p:cNvPr>
          <p:cNvSpPr txBox="1"/>
          <p:nvPr/>
        </p:nvSpPr>
        <p:spPr>
          <a:xfrm>
            <a:off x="7604919" y="2389676"/>
            <a:ext cx="31537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Нарисовать, как вы представляете жизнь </a:t>
            </a:r>
            <a:r>
              <a:rPr lang="ru-RU" b="1" kern="10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kern="100" smtClean="0">
                <a:latin typeface="Calibri" panose="020F0502020204030204" pitchFamily="34" charset="0"/>
                <a:cs typeface="Times New Roman" panose="02020603050405020304" pitchFamily="18" charset="0"/>
              </a:rPr>
              <a:t>Ахматовых </a:t>
            </a:r>
            <a:r>
              <a:rPr lang="ru-RU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слободах, и составить рассказ от </a:t>
            </a:r>
            <a:r>
              <a:rPr lang="ru-RU" b="1" kern="100">
                <a:latin typeface="Calibri" panose="020F0502020204030204" pitchFamily="34" charset="0"/>
                <a:cs typeface="Times New Roman" panose="02020603050405020304" pitchFamily="18" charset="0"/>
              </a:rPr>
              <a:t>имени </a:t>
            </a:r>
            <a:r>
              <a:rPr lang="ru-RU" b="1" kern="100" smtClean="0">
                <a:latin typeface="Calibri" panose="020F0502020204030204" pitchFamily="34" charset="0"/>
                <a:cs typeface="Times New Roman" panose="02020603050405020304" pitchFamily="18" charset="0"/>
              </a:rPr>
              <a:t>очевидца.</a:t>
            </a:r>
            <a:endParaRPr lang="ru-RU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E17CAA-ECC9-5BB5-C57F-D1CFCB6A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12" y="1610252"/>
            <a:ext cx="5405641" cy="303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0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Bysova</dc:creator>
  <cp:lastModifiedBy>Яkунина</cp:lastModifiedBy>
  <cp:revision>4</cp:revision>
  <dcterms:created xsi:type="dcterms:W3CDTF">2023-07-02T20:43:27Z</dcterms:created>
  <dcterms:modified xsi:type="dcterms:W3CDTF">2023-07-28T07:42:08Z</dcterms:modified>
</cp:coreProperties>
</file>