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2" r:id="rId6"/>
    <p:sldId id="259" r:id="rId7"/>
    <p:sldId id="260" r:id="rId8"/>
    <p:sldId id="261" r:id="rId9"/>
    <p:sldId id="263"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61" autoAdjust="0"/>
  </p:normalViewPr>
  <p:slideViewPr>
    <p:cSldViewPr snapToGrid="0">
      <p:cViewPr>
        <p:scale>
          <a:sx n="70" d="100"/>
          <a:sy n="70" d="100"/>
        </p:scale>
        <p:origin x="732" y="-3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31BFF5-7A87-FF26-E82A-BE3DC0A237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EA536CD-B8CF-7710-C1B1-89C42E6DA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7BE693C-2755-26B0-6480-9F4FB4E80154}"/>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263F2F69-5ED7-6634-BEAA-F6104812D9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DF5634-CC88-8504-AFC1-7386B7825AE8}"/>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63665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C38CAA-A53D-8A9A-8CD2-8E4B5DCC58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1E8138-0491-35F7-1034-E6CA5BE872D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4452E6-4CB4-21CB-1724-63BC2011B0D2}"/>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9B0C98C-7DC2-AA39-713D-FB8BFA5250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070ADE5-990C-2BE8-FD2C-12DA1C6DF9CF}"/>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00524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43EF7D6-50C6-FA82-E284-435B704F060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3769F01-5BFA-FCF9-B765-38F96BF8F00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2ADA137-80C8-B2C2-EE75-C600007687A3}"/>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CC74490C-789F-999A-5EFC-2DB1C6A4D0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C7D345-F128-0B08-85EC-0564E029A53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39580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78DC36-BBB2-E118-2900-B4EEE6F1EB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EBAA987-633E-9352-1D00-CC04E5D1EE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37E51C-4DF2-5987-134E-B4CFA1EDFC8F}"/>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3FD34F1-7ED1-0C12-0D11-D5F6D0BA2B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FB4143-6EA0-8168-8C45-ED4569821843}"/>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1344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43817-85A3-5E09-DBE8-7EA6A42DC39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9C07AE0-01C7-6900-B21E-FA436AC0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FD56089-DA45-8DE2-2C2C-0A2ECD11F69A}"/>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44F7F46E-CFC5-F8BE-8799-F12873313A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2846AA7-BE04-D7E9-56FB-9807868F30A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150879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5197C5-27A6-9992-F29B-DA539E3915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D88F768-1373-57A3-B788-D71717FCC2B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E476924-E355-E510-7F15-6AE58AA3EC2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0DEC4E-97B4-2B8F-0E8E-F6E1AA3352D0}"/>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33023BF4-18AE-E384-9264-C807AC4ACD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46EB4B-C4BD-A208-06DF-B5AE54BC2537}"/>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0011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0CF390-FBD6-4E76-4A75-004779B4B68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A68454C-B561-AC67-E105-B9A24C13D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2F2A057-B711-5F3A-1E39-EADF58AC30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6D3D2B6-B577-E1AC-69FC-FD7EB93FA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C20353B-A09D-F3FF-951D-59CC71C8E2F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79655F1-6681-5C1A-D9CF-6912DE796465}"/>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8" name="Нижний колонтитул 7">
            <a:extLst>
              <a:ext uri="{FF2B5EF4-FFF2-40B4-BE49-F238E27FC236}">
                <a16:creationId xmlns:a16="http://schemas.microsoft.com/office/drawing/2014/main" id="{EF9C7105-1361-6402-611E-2FFD7CC4ADC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52D8A83-8B71-E1FA-7542-7127DB1646E4}"/>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51832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052AE-6182-B16C-0F9E-B23EC30848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0BBCED2-2B74-FF68-CECB-0D1BEED10A68}"/>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4" name="Нижний колонтитул 3">
            <a:extLst>
              <a:ext uri="{FF2B5EF4-FFF2-40B4-BE49-F238E27FC236}">
                <a16:creationId xmlns:a16="http://schemas.microsoft.com/office/drawing/2014/main" id="{B32D5355-9163-53DB-7850-91566856BA1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38B88A-6421-786A-3287-D2740BD25660}"/>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321428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D4C39FB-0D3E-2269-E2A0-C4B7CFDABB4D}"/>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3" name="Нижний колонтитул 2">
            <a:extLst>
              <a:ext uri="{FF2B5EF4-FFF2-40B4-BE49-F238E27FC236}">
                <a16:creationId xmlns:a16="http://schemas.microsoft.com/office/drawing/2014/main" id="{2B3C81CD-6F4D-9F35-C082-9C219F9D15D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67EA5A-93DD-3987-EB48-A84133F8D12D}"/>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51334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8E122-B748-EDC9-AAC1-838CB56F067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94DBFA3-5E47-AFF0-D6C1-823CEA889A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7910369-6B50-6B7F-57C0-DEC4DDBA9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DFD57F-0777-20DF-D5DC-43302030B915}"/>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B09E173A-7C60-A95A-8923-667E518E98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779B5DC-CDE6-B505-6248-FA6F86C61362}"/>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72324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EAC1C-79F7-D394-2130-FEA58758F7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421581F-9A70-71BE-3B4E-82DEF5D2E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2C5B58B-3987-2F5B-1356-1717D04A9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8273D4-6262-49F7-DDC1-2664B1E6F3CC}"/>
              </a:ext>
            </a:extLst>
          </p:cNvPr>
          <p:cNvSpPr>
            <a:spLocks noGrp="1"/>
          </p:cNvSpPr>
          <p:nvPr>
            <p:ph type="dt" sz="half" idx="10"/>
          </p:nvPr>
        </p:nvSpPr>
        <p:spPr/>
        <p:txBody>
          <a:bodyPr/>
          <a:lstStyle/>
          <a:p>
            <a:fld id="{9D4CB7F3-5C3B-44A9-B0D0-BD2A0E8E537D}" type="datetimeFigureOut">
              <a:rPr lang="ru-RU" smtClean="0"/>
              <a:t>24.10.2023</a:t>
            </a:fld>
            <a:endParaRPr lang="ru-RU"/>
          </a:p>
        </p:txBody>
      </p:sp>
      <p:sp>
        <p:nvSpPr>
          <p:cNvPr id="6" name="Нижний колонтитул 5">
            <a:extLst>
              <a:ext uri="{FF2B5EF4-FFF2-40B4-BE49-F238E27FC236}">
                <a16:creationId xmlns:a16="http://schemas.microsoft.com/office/drawing/2014/main" id="{F3F05D75-EEF6-988A-E2E5-EB5A4540D8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7E40B49-8339-5FFD-6A8D-5163C88E1576}"/>
              </a:ext>
            </a:extLst>
          </p:cNvPr>
          <p:cNvSpPr>
            <a:spLocks noGrp="1"/>
          </p:cNvSpPr>
          <p:nvPr>
            <p:ph type="sldNum" sz="quarter" idx="12"/>
          </p:nvPr>
        </p:nvSpPr>
        <p:spPr/>
        <p:txBody>
          <a:bodyPr/>
          <a:lstStyle/>
          <a:p>
            <a:fld id="{96D314C3-11D0-4798-84B3-12E638E574B6}" type="slidenum">
              <a:rPr lang="ru-RU" smtClean="0"/>
              <a:t>‹#›</a:t>
            </a:fld>
            <a:endParaRPr lang="ru-RU"/>
          </a:p>
        </p:txBody>
      </p:sp>
    </p:spTree>
    <p:extLst>
      <p:ext uri="{BB962C8B-B14F-4D97-AF65-F5344CB8AC3E}">
        <p14:creationId xmlns:p14="http://schemas.microsoft.com/office/powerpoint/2010/main" val="29382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D93F2-BE3C-47B8-BCEC-9667B42950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456D5BD-02A4-5CB2-FCC7-9837CCCC9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E33BC1-6F8B-49D0-AE93-497EBE7D8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CB7F3-5C3B-44A9-B0D0-BD2A0E8E537D}" type="datetimeFigureOut">
              <a:rPr lang="ru-RU" smtClean="0"/>
              <a:t>24.10.2023</a:t>
            </a:fld>
            <a:endParaRPr lang="ru-RU"/>
          </a:p>
        </p:txBody>
      </p:sp>
      <p:sp>
        <p:nvSpPr>
          <p:cNvPr id="5" name="Нижний колонтитул 4">
            <a:extLst>
              <a:ext uri="{FF2B5EF4-FFF2-40B4-BE49-F238E27FC236}">
                <a16:creationId xmlns:a16="http://schemas.microsoft.com/office/drawing/2014/main" id="{B6B55737-1132-63A5-3A0B-BFD1F698F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2B54CE-268F-469F-83BE-BDE6179FE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314C3-11D0-4798-84B3-12E638E574B6}" type="slidenum">
              <a:rPr lang="ru-RU" smtClean="0"/>
              <a:t>‹#›</a:t>
            </a:fld>
            <a:endParaRPr lang="ru-RU"/>
          </a:p>
        </p:txBody>
      </p:sp>
    </p:spTree>
    <p:extLst>
      <p:ext uri="{BB962C8B-B14F-4D97-AF65-F5344CB8AC3E}">
        <p14:creationId xmlns:p14="http://schemas.microsoft.com/office/powerpoint/2010/main" val="203835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archeo-kursk.ru/onlajn-meropriyatiya/istoriya-muzejnogo-predmeta/512-istoriya-muzejnogo-predmeta-8"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andex.ru/images/search?img_url=https%3A%2F%2Fsun948.userapi.com%2FfeWjMV5qXOemrEKk7LZGKDPngjneUfGiIkNAQ%2Fb5oH8Ma0Z0o.jpg&amp;lr=8&amp;pos=3&amp;rpt=simage&amp;source=serp&amp;text=&#1086;&#1088;&#1091;&#1076;&#1080;&#1103;%20&#1090;&#1088;&#1091;&#1076;&#1072;%20&#1074;&#1086;&#1089;&#1090;&#1086;&#1095;&#1085;&#1099;&#1093;%20&#1089;&#1083;&#1072;&#1074;&#1103;&#1085;%20&#1082;&#1072;&#1088;&#1090;&#1080;&#1085;&#1082;&#108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6" name="TextBox 5">
            <a:extLst>
              <a:ext uri="{FF2B5EF4-FFF2-40B4-BE49-F238E27FC236}">
                <a16:creationId xmlns:a16="http://schemas.microsoft.com/office/drawing/2014/main" id="{44AC17FE-F5DB-FF10-BF34-BB3C289CD668}"/>
              </a:ext>
            </a:extLst>
          </p:cNvPr>
          <p:cNvSpPr txBox="1"/>
          <p:nvPr/>
        </p:nvSpPr>
        <p:spPr>
          <a:xfrm>
            <a:off x="399624" y="2501904"/>
            <a:ext cx="11392752"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rPr>
              <a:t>«Культурный человек древности: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400" b="1"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rPr>
              <a:t> какой он?»</a:t>
            </a:r>
          </a:p>
        </p:txBody>
      </p:sp>
      <p:pic>
        <p:nvPicPr>
          <p:cNvPr id="2" name="Picture 1">
            <a:extLst>
              <a:ext uri="{FF2B5EF4-FFF2-40B4-BE49-F238E27FC236}">
                <a16:creationId xmlns:a16="http://schemas.microsoft.com/office/drawing/2014/main" id="{6702859B-935A-8345-B79A-989121C4D2D4}"/>
              </a:ext>
            </a:extLst>
          </p:cNvPr>
          <p:cNvPicPr>
            <a:picLocks noChangeAspect="1"/>
          </p:cNvPicPr>
          <p:nvPr/>
        </p:nvPicPr>
        <p:blipFill>
          <a:blip r:embed="rId3"/>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71988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pic>
        <p:nvPicPr>
          <p:cNvPr id="5" name="Picture 4">
            <a:extLst>
              <a:ext uri="{FF2B5EF4-FFF2-40B4-BE49-F238E27FC236}">
                <a16:creationId xmlns:a16="http://schemas.microsoft.com/office/drawing/2014/main" id="{C842271D-E056-B463-8529-43BF1EDB7079}"/>
              </a:ext>
            </a:extLst>
          </p:cNvPr>
          <p:cNvPicPr>
            <a:picLocks noChangeAspect="1"/>
          </p:cNvPicPr>
          <p:nvPr/>
        </p:nvPicPr>
        <p:blipFill>
          <a:blip r:embed="rId3"/>
          <a:stretch>
            <a:fillRect/>
          </a:stretch>
        </p:blipFill>
        <p:spPr>
          <a:xfrm>
            <a:off x="1202564" y="804120"/>
            <a:ext cx="10169009" cy="1182727"/>
          </a:xfrm>
          <a:prstGeom prst="rect">
            <a:avLst/>
          </a:prstGeom>
        </p:spPr>
      </p:pic>
      <p:sp>
        <p:nvSpPr>
          <p:cNvPr id="6" name="Rectangle 5">
            <a:extLst>
              <a:ext uri="{FF2B5EF4-FFF2-40B4-BE49-F238E27FC236}">
                <a16:creationId xmlns:a16="http://schemas.microsoft.com/office/drawing/2014/main" id="{BE94CC2F-0B1A-A020-8A7D-F7D7CDA1A0E8}"/>
              </a:ext>
            </a:extLst>
          </p:cNvPr>
          <p:cNvSpPr/>
          <p:nvPr/>
        </p:nvSpPr>
        <p:spPr>
          <a:xfrm>
            <a:off x="2065361" y="2388355"/>
            <a:ext cx="1701422" cy="189704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Культура земледелия</a:t>
            </a:r>
          </a:p>
        </p:txBody>
      </p:sp>
      <p:sp>
        <p:nvSpPr>
          <p:cNvPr id="7" name="Rectangle 6">
            <a:extLst>
              <a:ext uri="{FF2B5EF4-FFF2-40B4-BE49-F238E27FC236}">
                <a16:creationId xmlns:a16="http://schemas.microsoft.com/office/drawing/2014/main" id="{A0FCA3B5-B363-A186-0942-9D5F7DBF170A}"/>
              </a:ext>
            </a:extLst>
          </p:cNvPr>
          <p:cNvSpPr/>
          <p:nvPr/>
        </p:nvSpPr>
        <p:spPr>
          <a:xfrm>
            <a:off x="4080681" y="2388357"/>
            <a:ext cx="1801504" cy="189703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Культура ремесел</a:t>
            </a:r>
          </a:p>
        </p:txBody>
      </p:sp>
      <p:sp>
        <p:nvSpPr>
          <p:cNvPr id="8" name="Rectangle 7">
            <a:extLst>
              <a:ext uri="{FF2B5EF4-FFF2-40B4-BE49-F238E27FC236}">
                <a16:creationId xmlns:a16="http://schemas.microsoft.com/office/drawing/2014/main" id="{99B047A2-3DFD-575B-0722-EE78DB28F5F9}"/>
              </a:ext>
            </a:extLst>
          </p:cNvPr>
          <p:cNvSpPr/>
          <p:nvPr/>
        </p:nvSpPr>
        <p:spPr>
          <a:xfrm>
            <a:off x="6505252" y="2388357"/>
            <a:ext cx="1610436" cy="189703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Культура быта</a:t>
            </a:r>
          </a:p>
        </p:txBody>
      </p:sp>
      <p:sp>
        <p:nvSpPr>
          <p:cNvPr id="9" name="Rectangle 8">
            <a:extLst>
              <a:ext uri="{FF2B5EF4-FFF2-40B4-BE49-F238E27FC236}">
                <a16:creationId xmlns:a16="http://schemas.microsoft.com/office/drawing/2014/main" id="{C74FF27F-1016-32F1-DFC6-2E575A19FE29}"/>
              </a:ext>
            </a:extLst>
          </p:cNvPr>
          <p:cNvSpPr/>
          <p:nvPr/>
        </p:nvSpPr>
        <p:spPr>
          <a:xfrm>
            <a:off x="8738755" y="2388356"/>
            <a:ext cx="1387884" cy="189703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dirty="0"/>
              <a:t>..........</a:t>
            </a:r>
          </a:p>
        </p:txBody>
      </p:sp>
    </p:spTree>
    <p:extLst>
      <p:ext uri="{BB962C8B-B14F-4D97-AF65-F5344CB8AC3E}">
        <p14:creationId xmlns:p14="http://schemas.microsoft.com/office/powerpoint/2010/main" val="29283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25046" y="0"/>
            <a:ext cx="12155425" cy="6858000"/>
          </a:xfrm>
          <a:prstGeom prst="rect">
            <a:avLst/>
          </a:prstGeom>
        </p:spPr>
      </p:pic>
      <p:sp>
        <p:nvSpPr>
          <p:cNvPr id="8" name="TextBox 7">
            <a:extLst>
              <a:ext uri="{FF2B5EF4-FFF2-40B4-BE49-F238E27FC236}">
                <a16:creationId xmlns:a16="http://schemas.microsoft.com/office/drawing/2014/main" id="{31A61983-6D88-D551-3A6C-B3E7DF63D894}"/>
              </a:ext>
            </a:extLst>
          </p:cNvPr>
          <p:cNvSpPr txBox="1"/>
          <p:nvPr/>
        </p:nvSpPr>
        <p:spPr>
          <a:xfrm>
            <a:off x="6046386" y="1580001"/>
            <a:ext cx="5012224" cy="1938992"/>
          </a:xfrm>
          <a:prstGeom prst="rect">
            <a:avLst/>
          </a:prstGeom>
          <a:noFill/>
        </p:spPr>
        <p:txBody>
          <a:bodyPr wrap="square">
            <a:spAutoFit/>
          </a:bodyPr>
          <a:lstStyle/>
          <a:p>
            <a:r>
              <a:rPr lang="ru-RU" sz="2000" dirty="0"/>
              <a:t>Сначала гончарная посуда была лепная.Мастер раскатывал глиняные полоски вручную, а потом кольцами наращивал на будущие плошки и горшки бока. Внешнюю сторону стенок сосуда сглаживали и обжигали  впечи.</a:t>
            </a:r>
          </a:p>
        </p:txBody>
      </p:sp>
      <p:pic>
        <p:nvPicPr>
          <p:cNvPr id="10" name="Picture 9">
            <a:extLst>
              <a:ext uri="{FF2B5EF4-FFF2-40B4-BE49-F238E27FC236}">
                <a16:creationId xmlns:a16="http://schemas.microsoft.com/office/drawing/2014/main" id="{0FC72244-CF95-30C3-E3FE-546056F27423}"/>
              </a:ext>
            </a:extLst>
          </p:cNvPr>
          <p:cNvPicPr>
            <a:picLocks noChangeAspect="1"/>
          </p:cNvPicPr>
          <p:nvPr/>
        </p:nvPicPr>
        <p:blipFill>
          <a:blip r:embed="rId3"/>
          <a:stretch>
            <a:fillRect/>
          </a:stretch>
        </p:blipFill>
        <p:spPr>
          <a:xfrm>
            <a:off x="818951" y="2984069"/>
            <a:ext cx="5012224" cy="630505"/>
          </a:xfrm>
          <a:prstGeom prst="rect">
            <a:avLst/>
          </a:prstGeom>
        </p:spPr>
      </p:pic>
      <p:pic>
        <p:nvPicPr>
          <p:cNvPr id="1026" name="Picture 2">
            <a:extLst>
              <a:ext uri="{FF2B5EF4-FFF2-40B4-BE49-F238E27FC236}">
                <a16:creationId xmlns:a16="http://schemas.microsoft.com/office/drawing/2014/main" id="{5FD36F70-D9C4-2933-D754-04DE90256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01" y="1129625"/>
            <a:ext cx="4790474" cy="326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6772382" y="3429000"/>
            <a:ext cx="4453124" cy="1477328"/>
          </a:xfrm>
          <a:prstGeom prst="rect">
            <a:avLst/>
          </a:prstGeom>
          <a:noFill/>
        </p:spPr>
        <p:txBody>
          <a:bodyPr wrap="square" rtlCol="0">
            <a:spAutoFit/>
          </a:bodyPr>
          <a:lstStyle/>
          <a:p>
            <a:r>
              <a:rPr lang="ru-RU" dirty="0"/>
              <a:t>Сравни технологию производства лепной и круговой керамики.  </a:t>
            </a:r>
          </a:p>
          <a:p>
            <a:r>
              <a:rPr lang="ru-RU" dirty="0"/>
              <a:t>Какая керамика предпочтительнее для человека?</a:t>
            </a:r>
          </a:p>
          <a:p>
            <a:r>
              <a:rPr lang="ru-RU" dirty="0"/>
              <a:t> Свой ответ объясните.</a:t>
            </a:r>
          </a:p>
        </p:txBody>
      </p:sp>
      <p:sp>
        <p:nvSpPr>
          <p:cNvPr id="2" name="TextBox 1">
            <a:extLst>
              <a:ext uri="{FF2B5EF4-FFF2-40B4-BE49-F238E27FC236}">
                <a16:creationId xmlns:a16="http://schemas.microsoft.com/office/drawing/2014/main" id="{53F107A3-A472-4318-EBB3-CE3E24B16ECE}"/>
              </a:ext>
            </a:extLst>
          </p:cNvPr>
          <p:cNvSpPr txBox="1"/>
          <p:nvPr/>
        </p:nvSpPr>
        <p:spPr>
          <a:xfrm>
            <a:off x="6656342" y="985197"/>
            <a:ext cx="4453124" cy="2192010"/>
          </a:xfrm>
          <a:prstGeom prst="rect">
            <a:avLst/>
          </a:prstGeom>
          <a:noFill/>
        </p:spPr>
        <p:txBody>
          <a:bodyPr wrap="square" rtlCol="0">
            <a:spAutoFit/>
          </a:bodyPr>
          <a:lstStyle/>
          <a:p>
            <a:pPr>
              <a:lnSpc>
                <a:spcPct val="107000"/>
              </a:lnSpc>
              <a:spcAft>
                <a:spcPts val="800"/>
              </a:spcAft>
            </a:pP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Круговая гончарная посуда. Черняховская культура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IV</a:t>
            </a: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 в. Могильник у х. Выдрин Большесолдатского района</a:t>
            </a:r>
          </a:p>
          <a:p>
            <a:r>
              <a:rPr lang="ru-R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https://www.archeo-kursk.ru/onlajn-meropriyatiya/istoriya-muzejnogo-predmeta/512-istoriya-muzejnogo-predmeta-8</a:t>
            </a:r>
            <a:endParaRPr lang="ru-RU" b="1" dirty="0"/>
          </a:p>
        </p:txBody>
      </p:sp>
      <p:pic>
        <p:nvPicPr>
          <p:cNvPr id="7" name="Picture 6">
            <a:extLst>
              <a:ext uri="{FF2B5EF4-FFF2-40B4-BE49-F238E27FC236}">
                <a16:creationId xmlns:a16="http://schemas.microsoft.com/office/drawing/2014/main" id="{6D787AE6-378E-8D60-EC17-798006B5A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534" y="985197"/>
            <a:ext cx="5468168" cy="4103670"/>
          </a:xfrm>
          <a:prstGeom prst="rect">
            <a:avLst/>
          </a:prstGeom>
        </p:spPr>
      </p:pic>
    </p:spTree>
    <p:extLst>
      <p:ext uri="{BB962C8B-B14F-4D97-AF65-F5344CB8AC3E}">
        <p14:creationId xmlns:p14="http://schemas.microsoft.com/office/powerpoint/2010/main" val="420125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8253880" y="654831"/>
            <a:ext cx="3265648" cy="2585323"/>
          </a:xfrm>
          <a:prstGeom prst="rect">
            <a:avLst/>
          </a:prstGeom>
          <a:noFill/>
        </p:spPr>
        <p:txBody>
          <a:bodyPr wrap="square" rtlCol="0">
            <a:spAutoFit/>
          </a:bodyPr>
          <a:lstStyle/>
          <a:p>
            <a:pPr algn="ctr"/>
            <a:r>
              <a:rPr lang="ru-RU" dirty="0"/>
              <a:t>Рассматривая орудия труда восточных славян, можно говорить, о культуре земледелия древних людей, культуре строительства. Продолжи этот ряд. О культуре каких ремесел говорит эта иллюстрация.</a:t>
            </a:r>
          </a:p>
          <a:p>
            <a:pPr algn="ctr"/>
            <a:endParaRPr lang="ru-RU" dirty="0"/>
          </a:p>
        </p:txBody>
      </p:sp>
      <p:pic>
        <p:nvPicPr>
          <p:cNvPr id="6" name="Picture 5">
            <a:extLst>
              <a:ext uri="{FF2B5EF4-FFF2-40B4-BE49-F238E27FC236}">
                <a16:creationId xmlns:a16="http://schemas.microsoft.com/office/drawing/2014/main" id="{125EC1E3-DD9C-58F5-D815-705142C10E14}"/>
              </a:ext>
            </a:extLst>
          </p:cNvPr>
          <p:cNvPicPr>
            <a:picLocks noChangeAspect="1"/>
          </p:cNvPicPr>
          <p:nvPr/>
        </p:nvPicPr>
        <p:blipFill>
          <a:blip r:embed="rId3"/>
          <a:stretch>
            <a:fillRect/>
          </a:stretch>
        </p:blipFill>
        <p:spPr>
          <a:xfrm>
            <a:off x="595115" y="654831"/>
            <a:ext cx="7614595" cy="4422136"/>
          </a:xfrm>
          <a:prstGeom prst="rect">
            <a:avLst/>
          </a:prstGeom>
        </p:spPr>
      </p:pic>
      <p:sp>
        <p:nvSpPr>
          <p:cNvPr id="11" name="TextBox 10">
            <a:extLst>
              <a:ext uri="{FF2B5EF4-FFF2-40B4-BE49-F238E27FC236}">
                <a16:creationId xmlns:a16="http://schemas.microsoft.com/office/drawing/2014/main" id="{41FFDE83-BFE1-AD27-5BB5-88D82F46F0F8}"/>
              </a:ext>
            </a:extLst>
          </p:cNvPr>
          <p:cNvSpPr txBox="1"/>
          <p:nvPr/>
        </p:nvSpPr>
        <p:spPr>
          <a:xfrm>
            <a:off x="8253880" y="3083689"/>
            <a:ext cx="3265648" cy="2585323"/>
          </a:xfrm>
          <a:prstGeom prst="rect">
            <a:avLst/>
          </a:prstGeom>
          <a:noFill/>
        </p:spPr>
        <p:txBody>
          <a:bodyPr wrap="square">
            <a:spAutoFit/>
          </a:bodyPr>
          <a:lstStyle/>
          <a:p>
            <a:r>
              <a:rPr lang="ru-RU" dirty="0"/>
              <a:t>Из свободных источников. </a:t>
            </a:r>
            <a:r>
              <a:rPr lang="en-US" dirty="0">
                <a:hlinkClick r:id="rId4"/>
              </a:rPr>
              <a:t>https://yandex.ru/images/search?img_url=https%3A%2F%2Fsun948.userapi.com%2FfeWjMV5qXOemrEKk7LZGKDPngjneUfGiIkNAQ%2Fb5oH8Ma0Z0o.jpg&amp;lr=8&amp;pos=3&amp;rpt=simage&amp;source=serp&amp;text=</a:t>
            </a:r>
            <a:r>
              <a:rPr lang="ru-RU" dirty="0">
                <a:hlinkClick r:id="rId4"/>
              </a:rPr>
              <a:t>орудия%20труда%20восточных%20славян%20картинки</a:t>
            </a:r>
            <a:r>
              <a:rPr lang="ru-RU" dirty="0"/>
              <a:t>    </a:t>
            </a:r>
          </a:p>
        </p:txBody>
      </p:sp>
    </p:spTree>
    <p:extLst>
      <p:ext uri="{BB962C8B-B14F-4D97-AF65-F5344CB8AC3E}">
        <p14:creationId xmlns:p14="http://schemas.microsoft.com/office/powerpoint/2010/main" val="28108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5591329" y="755186"/>
            <a:ext cx="5066675" cy="4524315"/>
          </a:xfrm>
          <a:prstGeom prst="rect">
            <a:avLst/>
          </a:prstGeom>
          <a:noFill/>
        </p:spPr>
        <p:txBody>
          <a:bodyPr wrap="square" rtlCol="0">
            <a:spAutoFit/>
          </a:bodyPr>
          <a:lstStyle/>
          <a:p>
            <a:r>
              <a:rPr lang="ru-RU" dirty="0"/>
              <a:t>Праздничный убор женщины состоял из покрывала на голове, которое удерживал венчик из полосы тонкого серебра. На некоторых полосках можно увидеть и орнамент из крестов и коловоротов. К волосам или к тонкой полоске кожи крепились височные кольца, концы которых украшались гравировкой. Височные кольца располагались с двух сторон лица на уровне щек женщины. Шею украшали ожерельями из многоцветных стеклянных бусин или массивным литым обручем – гривной. На груди помещалось ожерелье из металлических пластинок различной формы, к нему присоединяли колокольчики и двуспиральные подвески из проволоки. Украшения делали из латуни или неочищенного серебра. </a:t>
            </a:r>
            <a:endParaRPr lang="ru-RU" b="1" dirty="0"/>
          </a:p>
        </p:txBody>
      </p:sp>
      <p:pic>
        <p:nvPicPr>
          <p:cNvPr id="2" name="Picture 1">
            <a:extLst>
              <a:ext uri="{FF2B5EF4-FFF2-40B4-BE49-F238E27FC236}">
                <a16:creationId xmlns:a16="http://schemas.microsoft.com/office/drawing/2014/main" id="{F9F4117D-0434-7CBE-E6CF-ABCDD64A481B}"/>
              </a:ext>
            </a:extLst>
          </p:cNvPr>
          <p:cNvPicPr>
            <a:picLocks noChangeAspect="1"/>
          </p:cNvPicPr>
          <p:nvPr/>
        </p:nvPicPr>
        <p:blipFill>
          <a:blip r:embed="rId3"/>
          <a:stretch>
            <a:fillRect/>
          </a:stretch>
        </p:blipFill>
        <p:spPr>
          <a:xfrm>
            <a:off x="1646627" y="809726"/>
            <a:ext cx="3083992" cy="4849825"/>
          </a:xfrm>
          <a:prstGeom prst="rect">
            <a:avLst/>
          </a:prstGeom>
        </p:spPr>
      </p:pic>
    </p:spTree>
    <p:extLst>
      <p:ext uri="{BB962C8B-B14F-4D97-AF65-F5344CB8AC3E}">
        <p14:creationId xmlns:p14="http://schemas.microsoft.com/office/powerpoint/2010/main" val="43129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3" name="TextBox 2">
            <a:extLst>
              <a:ext uri="{FF2B5EF4-FFF2-40B4-BE49-F238E27FC236}">
                <a16:creationId xmlns:a16="http://schemas.microsoft.com/office/drawing/2014/main" id="{77585237-47A0-D4D6-37BC-432C72091038}"/>
              </a:ext>
            </a:extLst>
          </p:cNvPr>
          <p:cNvSpPr txBox="1"/>
          <p:nvPr/>
        </p:nvSpPr>
        <p:spPr>
          <a:xfrm>
            <a:off x="5837476" y="913764"/>
            <a:ext cx="5189061" cy="3970318"/>
          </a:xfrm>
          <a:prstGeom prst="rect">
            <a:avLst/>
          </a:prstGeom>
          <a:noFill/>
        </p:spPr>
        <p:txBody>
          <a:bodyPr wrap="square" rtlCol="0">
            <a:spAutoFit/>
          </a:bodyPr>
          <a:lstStyle/>
          <a:p>
            <a:pPr algn="just"/>
            <a:r>
              <a:rPr lang="ru-RU" dirty="0"/>
              <a:t>Главным украшением мужчины был нарядный пояс. Его украшали большим количеством подвесных ремней с металлическими накладками. К поясу подвешивалось оружие и другие необходимые предметы. Центральное место на поясе занимала богатая пряжка. У некоторых мужчин даже несколько пряжек, которые, на первый взгляд, имели декоративный характер. Через эту пряжку невозможно было продеть даже самый узкий ремешок. Зачем же они были нужны? Археологи предполагают, что пряжки указывают, сколько воинов было в подчинении у владельца пояся или сколько врагов он победил.</a:t>
            </a:r>
          </a:p>
          <a:p>
            <a:pPr algn="just"/>
            <a:r>
              <a:rPr lang="ru-RU" dirty="0"/>
              <a:t>Попробуй нарисовать такой пояс.</a:t>
            </a:r>
          </a:p>
        </p:txBody>
      </p:sp>
      <p:pic>
        <p:nvPicPr>
          <p:cNvPr id="5" name="Picture 4">
            <a:extLst>
              <a:ext uri="{FF2B5EF4-FFF2-40B4-BE49-F238E27FC236}">
                <a16:creationId xmlns:a16="http://schemas.microsoft.com/office/drawing/2014/main" id="{286470A7-698E-6DD2-133C-26B719DE6295}"/>
              </a:ext>
            </a:extLst>
          </p:cNvPr>
          <p:cNvPicPr>
            <a:picLocks noChangeAspect="1"/>
          </p:cNvPicPr>
          <p:nvPr/>
        </p:nvPicPr>
        <p:blipFill>
          <a:blip r:embed="rId3"/>
          <a:stretch>
            <a:fillRect/>
          </a:stretch>
        </p:blipFill>
        <p:spPr>
          <a:xfrm>
            <a:off x="873457" y="782089"/>
            <a:ext cx="4804581" cy="3195824"/>
          </a:xfrm>
          <a:prstGeom prst="rect">
            <a:avLst/>
          </a:prstGeom>
        </p:spPr>
      </p:pic>
      <p:sp>
        <p:nvSpPr>
          <p:cNvPr id="8" name="TextBox 7">
            <a:extLst>
              <a:ext uri="{FF2B5EF4-FFF2-40B4-BE49-F238E27FC236}">
                <a16:creationId xmlns:a16="http://schemas.microsoft.com/office/drawing/2014/main" id="{55BD31F3-28E2-608C-B6B8-6111806949C3}"/>
              </a:ext>
            </a:extLst>
          </p:cNvPr>
          <p:cNvSpPr txBox="1"/>
          <p:nvPr/>
        </p:nvSpPr>
        <p:spPr>
          <a:xfrm>
            <a:off x="906939" y="3914585"/>
            <a:ext cx="4930537" cy="1384995"/>
          </a:xfrm>
          <a:prstGeom prst="rect">
            <a:avLst/>
          </a:prstGeom>
          <a:noFill/>
        </p:spPr>
        <p:txBody>
          <a:bodyPr wrap="square">
            <a:spAutoFit/>
          </a:bodyPr>
          <a:lstStyle/>
          <a:p>
            <a:r>
              <a:rPr lang="ru-RU" sz="1400" dirty="0"/>
              <a:t> Старославянский мужской костюм. Из свободных источников. </a:t>
            </a:r>
          </a:p>
          <a:p>
            <a:r>
              <a:rPr lang="en-US" sz="1400" dirty="0"/>
              <a:t>https://yandex.ru/images/search?img_url=https%3A%2F%2Fmtdata.ru%2Fu20%2Fphoto6775%2F20753983347-0%2Foriginal.jpg&amp;lr=8&amp;pos=25&amp;rpt=simage&amp;source=serp&amp;text=</a:t>
            </a:r>
            <a:r>
              <a:rPr lang="ru-RU" sz="1400" dirty="0"/>
              <a:t>древний%20славянский%20мужской%20костюм</a:t>
            </a:r>
          </a:p>
        </p:txBody>
      </p:sp>
    </p:spTree>
    <p:extLst>
      <p:ext uri="{BB962C8B-B14F-4D97-AF65-F5344CB8AC3E}">
        <p14:creationId xmlns:p14="http://schemas.microsoft.com/office/powerpoint/2010/main" val="292758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0" y="0"/>
            <a:ext cx="12155425" cy="6858000"/>
          </a:xfrm>
          <a:prstGeom prst="rect">
            <a:avLst/>
          </a:prstGeom>
        </p:spPr>
      </p:pic>
      <p:sp>
        <p:nvSpPr>
          <p:cNvPr id="6" name="TextBox 5">
            <a:extLst>
              <a:ext uri="{FF2B5EF4-FFF2-40B4-BE49-F238E27FC236}">
                <a16:creationId xmlns:a16="http://schemas.microsoft.com/office/drawing/2014/main" id="{E75AFE01-18D1-4F6C-7077-169186ABC9DE}"/>
              </a:ext>
            </a:extLst>
          </p:cNvPr>
          <p:cNvSpPr txBox="1"/>
          <p:nvPr/>
        </p:nvSpPr>
        <p:spPr>
          <a:xfrm>
            <a:off x="3977185" y="836407"/>
            <a:ext cx="6093724" cy="923330"/>
          </a:xfrm>
          <a:prstGeom prst="rect">
            <a:avLst/>
          </a:prstGeom>
          <a:noFill/>
        </p:spPr>
        <p:txBody>
          <a:bodyPr wrap="square">
            <a:spAutoFit/>
          </a:bodyPr>
          <a:lstStyle/>
          <a:p>
            <a:r>
              <a:rPr lang="ru-RU" dirty="0"/>
              <a:t>Множество кладов и могильников с украшениями позволяют сделать вывод, что у северян было развито ювелирное ремесло. </a:t>
            </a:r>
          </a:p>
        </p:txBody>
      </p:sp>
      <p:pic>
        <p:nvPicPr>
          <p:cNvPr id="9" name="Picture 8">
            <a:extLst>
              <a:ext uri="{FF2B5EF4-FFF2-40B4-BE49-F238E27FC236}">
                <a16:creationId xmlns:a16="http://schemas.microsoft.com/office/drawing/2014/main" id="{9622D3A6-ECFA-240E-CB57-5A81F8935B44}"/>
              </a:ext>
            </a:extLst>
          </p:cNvPr>
          <p:cNvPicPr>
            <a:picLocks noChangeAspect="1"/>
          </p:cNvPicPr>
          <p:nvPr/>
        </p:nvPicPr>
        <p:blipFill>
          <a:blip r:embed="rId3"/>
          <a:stretch>
            <a:fillRect/>
          </a:stretch>
        </p:blipFill>
        <p:spPr>
          <a:xfrm>
            <a:off x="1082135" y="791571"/>
            <a:ext cx="2578538" cy="4612942"/>
          </a:xfrm>
          <a:prstGeom prst="rect">
            <a:avLst/>
          </a:prstGeom>
        </p:spPr>
      </p:pic>
      <p:pic>
        <p:nvPicPr>
          <p:cNvPr id="10" name="Picture 9">
            <a:extLst>
              <a:ext uri="{FF2B5EF4-FFF2-40B4-BE49-F238E27FC236}">
                <a16:creationId xmlns:a16="http://schemas.microsoft.com/office/drawing/2014/main" id="{E7BDE209-E6F5-8A3E-101A-227F75ED1D13}"/>
              </a:ext>
            </a:extLst>
          </p:cNvPr>
          <p:cNvPicPr>
            <a:picLocks noChangeAspect="1"/>
          </p:cNvPicPr>
          <p:nvPr/>
        </p:nvPicPr>
        <p:blipFill>
          <a:blip r:embed="rId4"/>
          <a:stretch>
            <a:fillRect/>
          </a:stretch>
        </p:blipFill>
        <p:spPr>
          <a:xfrm>
            <a:off x="4364840" y="2729046"/>
            <a:ext cx="3145809" cy="2017951"/>
          </a:xfrm>
          <a:prstGeom prst="rect">
            <a:avLst/>
          </a:prstGeom>
        </p:spPr>
      </p:pic>
      <p:pic>
        <p:nvPicPr>
          <p:cNvPr id="11" name="Picture 10">
            <a:extLst>
              <a:ext uri="{FF2B5EF4-FFF2-40B4-BE49-F238E27FC236}">
                <a16:creationId xmlns:a16="http://schemas.microsoft.com/office/drawing/2014/main" id="{CD7C42D8-C121-341C-641A-F37C6AB7E48E}"/>
              </a:ext>
            </a:extLst>
          </p:cNvPr>
          <p:cNvPicPr>
            <a:picLocks noChangeAspect="1"/>
          </p:cNvPicPr>
          <p:nvPr/>
        </p:nvPicPr>
        <p:blipFill>
          <a:blip r:embed="rId5"/>
          <a:stretch>
            <a:fillRect/>
          </a:stretch>
        </p:blipFill>
        <p:spPr>
          <a:xfrm>
            <a:off x="7827161" y="1889626"/>
            <a:ext cx="3078747" cy="3078747"/>
          </a:xfrm>
          <a:prstGeom prst="rect">
            <a:avLst/>
          </a:prstGeom>
        </p:spPr>
      </p:pic>
    </p:spTree>
    <p:extLst>
      <p:ext uri="{BB962C8B-B14F-4D97-AF65-F5344CB8AC3E}">
        <p14:creationId xmlns:p14="http://schemas.microsoft.com/office/powerpoint/2010/main" val="373801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065B6D0-3B2A-9BA4-0A38-FAE6A7663164}"/>
              </a:ext>
            </a:extLst>
          </p:cNvPr>
          <p:cNvPicPr>
            <a:picLocks noChangeAspect="1"/>
          </p:cNvPicPr>
          <p:nvPr/>
        </p:nvPicPr>
        <p:blipFill>
          <a:blip r:embed="rId2"/>
          <a:stretch>
            <a:fillRect/>
          </a:stretch>
        </p:blipFill>
        <p:spPr>
          <a:xfrm>
            <a:off x="18286" y="0"/>
            <a:ext cx="12155425" cy="6858000"/>
          </a:xfrm>
          <a:prstGeom prst="rect">
            <a:avLst/>
          </a:prstGeom>
        </p:spPr>
      </p:pic>
      <p:sp>
        <p:nvSpPr>
          <p:cNvPr id="6" name="TextBox 5">
            <a:extLst>
              <a:ext uri="{FF2B5EF4-FFF2-40B4-BE49-F238E27FC236}">
                <a16:creationId xmlns:a16="http://schemas.microsoft.com/office/drawing/2014/main" id="{44AC17FE-F5DB-FF10-BF34-BB3C289CD668}"/>
              </a:ext>
            </a:extLst>
          </p:cNvPr>
          <p:cNvSpPr txBox="1"/>
          <p:nvPr/>
        </p:nvSpPr>
        <p:spPr>
          <a:xfrm>
            <a:off x="707569" y="640966"/>
            <a:ext cx="1077685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Garamond" panose="02020404030301010803" pitchFamily="18" charset="0"/>
                <a:ea typeface="+mn-ea"/>
                <a:cs typeface="Times New Roman" panose="02020603050405020304" pitchFamily="18" charset="0"/>
              </a:rPr>
              <a:t>Творческое задание</a:t>
            </a:r>
          </a:p>
        </p:txBody>
      </p:sp>
      <p:sp>
        <p:nvSpPr>
          <p:cNvPr id="7" name="TextBox 6">
            <a:extLst>
              <a:ext uri="{FF2B5EF4-FFF2-40B4-BE49-F238E27FC236}">
                <a16:creationId xmlns:a16="http://schemas.microsoft.com/office/drawing/2014/main" id="{DF69CD39-7E3B-7AE7-D653-DF41F1C9465D}"/>
              </a:ext>
            </a:extLst>
          </p:cNvPr>
          <p:cNvSpPr txBox="1"/>
          <p:nvPr/>
        </p:nvSpPr>
        <p:spPr>
          <a:xfrm>
            <a:off x="7484708" y="1328098"/>
            <a:ext cx="3638217" cy="4154984"/>
          </a:xfrm>
          <a:prstGeom prst="rect">
            <a:avLst/>
          </a:prstGeom>
          <a:noFill/>
        </p:spPr>
        <p:txBody>
          <a:bodyPr wrap="square">
            <a:spAutoFit/>
          </a:bodyPr>
          <a:lstStyle/>
          <a:p>
            <a:r>
              <a:rPr lang="ru-RU" sz="2400" b="1" dirty="0"/>
              <a:t>Посетите курский музей археологии.</a:t>
            </a:r>
          </a:p>
          <a:p>
            <a:r>
              <a:rPr lang="ru-RU" sz="2400" b="1" dirty="0"/>
              <a:t>Информацией о каких направлениях развития культуры древних жителей Курского края может быть дополнена эта презентация?</a:t>
            </a:r>
          </a:p>
          <a:p>
            <a:endParaRPr lang="ru-RU" sz="2400" b="1" dirty="0"/>
          </a:p>
          <a:p>
            <a:r>
              <a:rPr lang="ru-RU" sz="2400" b="1" dirty="0"/>
              <a:t>Сделайте дополнительные слайды.</a:t>
            </a:r>
            <a:endParaRPr lang="ru-RU" dirty="0"/>
          </a:p>
        </p:txBody>
      </p:sp>
      <p:pic>
        <p:nvPicPr>
          <p:cNvPr id="2" name="Picture 1">
            <a:extLst>
              <a:ext uri="{FF2B5EF4-FFF2-40B4-BE49-F238E27FC236}">
                <a16:creationId xmlns:a16="http://schemas.microsoft.com/office/drawing/2014/main" id="{23C9E4B6-6441-162A-792F-8D10087BDDE2}"/>
              </a:ext>
            </a:extLst>
          </p:cNvPr>
          <p:cNvPicPr>
            <a:picLocks noChangeAspect="1"/>
          </p:cNvPicPr>
          <p:nvPr/>
        </p:nvPicPr>
        <p:blipFill>
          <a:blip r:embed="rId3"/>
          <a:stretch>
            <a:fillRect/>
          </a:stretch>
        </p:blipFill>
        <p:spPr>
          <a:xfrm>
            <a:off x="968473" y="1149824"/>
            <a:ext cx="6107725" cy="4069966"/>
          </a:xfrm>
          <a:prstGeom prst="rect">
            <a:avLst/>
          </a:prstGeom>
        </p:spPr>
      </p:pic>
    </p:spTree>
    <p:extLst>
      <p:ext uri="{BB962C8B-B14F-4D97-AF65-F5344CB8AC3E}">
        <p14:creationId xmlns:p14="http://schemas.microsoft.com/office/powerpoint/2010/main" val="1596783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489</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Bysova</dc:creator>
  <cp:lastModifiedBy>Home-PC</cp:lastModifiedBy>
  <cp:revision>5</cp:revision>
  <dcterms:created xsi:type="dcterms:W3CDTF">2023-06-30T21:34:42Z</dcterms:created>
  <dcterms:modified xsi:type="dcterms:W3CDTF">2023-10-24T11:06:07Z</dcterms:modified>
</cp:coreProperties>
</file>