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4" r:id="rId4"/>
    <p:sldId id="257" r:id="rId5"/>
    <p:sldId id="258" r:id="rId6"/>
    <p:sldId id="259" r:id="rId7"/>
    <p:sldId id="260"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1092" y="78"/>
      </p:cViewPr>
      <p:guideLst>
        <p:guide orient="horz" pos="2160"/>
        <p:guide pos="3840"/>
      </p:guideLst>
    </p:cSldViewPr>
  </p:slideViewPr>
  <p:notesTextViewPr>
    <p:cViewPr>
      <p:scale>
        <a:sx n="1" d="1"/>
        <a:sy n="1" d="1"/>
      </p:scale>
      <p:origin x="0" y="0"/>
    </p:cViewPr>
  </p:notesTextViewPr>
  <p:sorterViewPr>
    <p:cViewPr>
      <p:scale>
        <a:sx n="100" d="100"/>
        <a:sy n="100" d="100"/>
      </p:scale>
      <p:origin x="0" y="-1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31BFF5-7A87-FF26-E82A-BE3DC0A237A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EA536CD-B8CF-7710-C1B1-89C42E6DAF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7BE693C-2755-26B0-6480-9F4FB4E80154}"/>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5" name="Нижний колонтитул 4">
            <a:extLst>
              <a:ext uri="{FF2B5EF4-FFF2-40B4-BE49-F238E27FC236}">
                <a16:creationId xmlns:a16="http://schemas.microsoft.com/office/drawing/2014/main" id="{263F2F69-5ED7-6634-BEAA-F6104812D9B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CDF5634-CC88-8504-AFC1-7386B7825AE8}"/>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163665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C38CAA-A53D-8A9A-8CD2-8E4B5DCC580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11E8138-0491-35F7-1034-E6CA5BE872D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64452E6-4CB4-21CB-1724-63BC2011B0D2}"/>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5" name="Нижний колонтитул 4">
            <a:extLst>
              <a:ext uri="{FF2B5EF4-FFF2-40B4-BE49-F238E27FC236}">
                <a16:creationId xmlns:a16="http://schemas.microsoft.com/office/drawing/2014/main" id="{49B0C98C-7DC2-AA39-713D-FB8BFA5250E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070ADE5-990C-2BE8-FD2C-12DA1C6DF9CF}"/>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1005247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43EF7D6-50C6-FA82-E284-435B704F060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3769F01-5BFA-FCF9-B765-38F96BF8F00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2ADA137-80C8-B2C2-EE75-C600007687A3}"/>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5" name="Нижний колонтитул 4">
            <a:extLst>
              <a:ext uri="{FF2B5EF4-FFF2-40B4-BE49-F238E27FC236}">
                <a16:creationId xmlns:a16="http://schemas.microsoft.com/office/drawing/2014/main" id="{CC74490C-789F-999A-5EFC-2DB1C6A4D0F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9C7D345-F128-0B08-85EC-0564E029A536}"/>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239580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78DC36-BBB2-E118-2900-B4EEE6F1EBE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EBAA987-633E-9352-1D00-CC04E5D1EEB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237E51C-4DF2-5987-134E-B4CFA1EDFC8F}"/>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5" name="Нижний колонтитул 4">
            <a:extLst>
              <a:ext uri="{FF2B5EF4-FFF2-40B4-BE49-F238E27FC236}">
                <a16:creationId xmlns:a16="http://schemas.microsoft.com/office/drawing/2014/main" id="{43FD34F1-7ED1-0C12-0D11-D5F6D0BA2B3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CFB4143-6EA0-8168-8C45-ED4569821843}"/>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31344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443817-85A3-5E09-DBE8-7EA6A42DC39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9C07AE0-01C7-6900-B21E-FA436AC0B7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FD56089-DA45-8DE2-2C2C-0A2ECD11F69A}"/>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5" name="Нижний колонтитул 4">
            <a:extLst>
              <a:ext uri="{FF2B5EF4-FFF2-40B4-BE49-F238E27FC236}">
                <a16:creationId xmlns:a16="http://schemas.microsoft.com/office/drawing/2014/main" id="{44F7F46E-CFC5-F8BE-8799-F12873313A9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2846AA7-BE04-D7E9-56FB-9807868F30AD}"/>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150879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5197C5-27A6-9992-F29B-DA539E39155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D88F768-1373-57A3-B788-D71717FCC2B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E476924-E355-E510-7F15-6AE58AA3EC2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C0DEC4E-97B4-2B8F-0E8E-F6E1AA3352D0}"/>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6" name="Нижний колонтитул 5">
            <a:extLst>
              <a:ext uri="{FF2B5EF4-FFF2-40B4-BE49-F238E27FC236}">
                <a16:creationId xmlns:a16="http://schemas.microsoft.com/office/drawing/2014/main" id="{33023BF4-18AE-E384-9264-C807AC4ACD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A46EB4B-C4BD-A208-06DF-B5AE54BC2537}"/>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300113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0CF390-FBD6-4E76-4A75-004779B4B68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A68454C-B561-AC67-E105-B9A24C13D1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2F2A057-B711-5F3A-1E39-EADF58AC303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6D3D2B6-B577-E1AC-69FC-FD7EB93FAD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C20353B-A09D-F3FF-951D-59CC71C8E2F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79655F1-6681-5C1A-D9CF-6912DE796465}"/>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8" name="Нижний колонтитул 7">
            <a:extLst>
              <a:ext uri="{FF2B5EF4-FFF2-40B4-BE49-F238E27FC236}">
                <a16:creationId xmlns:a16="http://schemas.microsoft.com/office/drawing/2014/main" id="{EF9C7105-1361-6402-611E-2FFD7CC4ADC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52D8A83-8B71-E1FA-7542-7127DB1646E4}"/>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518329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4052AE-6182-B16C-0F9E-B23EC308482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0BBCED2-2B74-FF68-CECB-0D1BEED10A68}"/>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4" name="Нижний колонтитул 3">
            <a:extLst>
              <a:ext uri="{FF2B5EF4-FFF2-40B4-BE49-F238E27FC236}">
                <a16:creationId xmlns:a16="http://schemas.microsoft.com/office/drawing/2014/main" id="{B32D5355-9163-53DB-7850-91566856BA1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538B88A-6421-786A-3287-D2740BD25660}"/>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321428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D4C39FB-0D3E-2269-E2A0-C4B7CFDABB4D}"/>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3" name="Нижний колонтитул 2">
            <a:extLst>
              <a:ext uri="{FF2B5EF4-FFF2-40B4-BE49-F238E27FC236}">
                <a16:creationId xmlns:a16="http://schemas.microsoft.com/office/drawing/2014/main" id="{2B3C81CD-6F4D-9F35-C082-9C219F9D15D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F67EA5A-93DD-3987-EB48-A84133F8D12D}"/>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2513342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E8E122-B748-EDC9-AAC1-838CB56F067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94DBFA3-5E47-AFF0-D6C1-823CEA889A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7910369-6B50-6B7F-57C0-DEC4DDBA9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6DFD57F-0777-20DF-D5DC-43302030B915}"/>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6" name="Нижний колонтитул 5">
            <a:extLst>
              <a:ext uri="{FF2B5EF4-FFF2-40B4-BE49-F238E27FC236}">
                <a16:creationId xmlns:a16="http://schemas.microsoft.com/office/drawing/2014/main" id="{B09E173A-7C60-A95A-8923-667E518E983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779B5DC-CDE6-B505-6248-FA6F86C61362}"/>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272324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BEAC1C-79F7-D394-2130-FEA58758F7B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421581F-9A70-71BE-3B4E-82DEF5D2E4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2C5B58B-3987-2F5B-1356-1717D04A9F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38273D4-6262-49F7-DDC1-2664B1E6F3CC}"/>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6" name="Нижний колонтитул 5">
            <a:extLst>
              <a:ext uri="{FF2B5EF4-FFF2-40B4-BE49-F238E27FC236}">
                <a16:creationId xmlns:a16="http://schemas.microsoft.com/office/drawing/2014/main" id="{F3F05D75-EEF6-988A-E2E5-EB5A4540D85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7E40B49-8339-5FFD-6A8D-5163C88E1576}"/>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293826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0D93F2-BE3C-47B8-BCEC-9667B42950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456D5BD-02A4-5CB2-FCC7-9837CCCC9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E33BC1-6F8B-49D0-AE93-497EBE7D84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CB7F3-5C3B-44A9-B0D0-BD2A0E8E537D}" type="datetimeFigureOut">
              <a:rPr lang="ru-RU" smtClean="0"/>
              <a:t>24.10.2023</a:t>
            </a:fld>
            <a:endParaRPr lang="ru-RU"/>
          </a:p>
        </p:txBody>
      </p:sp>
      <p:sp>
        <p:nvSpPr>
          <p:cNvPr id="5" name="Нижний колонтитул 4">
            <a:extLst>
              <a:ext uri="{FF2B5EF4-FFF2-40B4-BE49-F238E27FC236}">
                <a16:creationId xmlns:a16="http://schemas.microsoft.com/office/drawing/2014/main" id="{B6B55737-1132-63A5-3A0B-BFD1F698F7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D2B54CE-268F-469F-83BE-BDE6179FEC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314C3-11D0-4798-84B3-12E638E574B6}" type="slidenum">
              <a:rPr lang="ru-RU" smtClean="0"/>
              <a:t>‹#›</a:t>
            </a:fld>
            <a:endParaRPr lang="ru-RU"/>
          </a:p>
        </p:txBody>
      </p:sp>
    </p:spTree>
    <p:extLst>
      <p:ext uri="{BB962C8B-B14F-4D97-AF65-F5344CB8AC3E}">
        <p14:creationId xmlns:p14="http://schemas.microsoft.com/office/powerpoint/2010/main" val="2038359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old-kursk.ru/book/razdorsky/sudja/page007.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Bur_q5-nqn8"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065B6D0-3B2A-9BA4-0A38-FAE6A7663164}"/>
              </a:ext>
            </a:extLst>
          </p:cNvPr>
          <p:cNvPicPr>
            <a:picLocks noChangeAspect="1"/>
          </p:cNvPicPr>
          <p:nvPr/>
        </p:nvPicPr>
        <p:blipFill>
          <a:blip r:embed="rId2"/>
          <a:stretch>
            <a:fillRect/>
          </a:stretch>
        </p:blipFill>
        <p:spPr>
          <a:xfrm>
            <a:off x="0" y="0"/>
            <a:ext cx="12155425" cy="6858000"/>
          </a:xfrm>
          <a:prstGeom prst="rect">
            <a:avLst/>
          </a:prstGeom>
        </p:spPr>
      </p:pic>
      <p:sp>
        <p:nvSpPr>
          <p:cNvPr id="6" name="TextBox 5">
            <a:extLst>
              <a:ext uri="{FF2B5EF4-FFF2-40B4-BE49-F238E27FC236}">
                <a16:creationId xmlns:a16="http://schemas.microsoft.com/office/drawing/2014/main" id="{44AC17FE-F5DB-FF10-BF34-BB3C289CD668}"/>
              </a:ext>
            </a:extLst>
          </p:cNvPr>
          <p:cNvSpPr txBox="1"/>
          <p:nvPr/>
        </p:nvSpPr>
        <p:spPr>
          <a:xfrm>
            <a:off x="1025477" y="2659559"/>
            <a:ext cx="1052493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400" b="1"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rPr>
              <a:t>Чур меня. Верования северян</a:t>
            </a:r>
          </a:p>
        </p:txBody>
      </p:sp>
    </p:spTree>
    <p:extLst>
      <p:ext uri="{BB962C8B-B14F-4D97-AF65-F5344CB8AC3E}">
        <p14:creationId xmlns:p14="http://schemas.microsoft.com/office/powerpoint/2010/main" val="171988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23406E-8A6E-8416-5B85-1291335261D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1EE181A-F651-23C2-F706-C8368822FB45}"/>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9C3E5A0A-AD1B-B4AC-CB30-8788B5235FF3}"/>
              </a:ext>
            </a:extLst>
          </p:cNvPr>
          <p:cNvPicPr>
            <a:picLocks noChangeAspect="1"/>
          </p:cNvPicPr>
          <p:nvPr/>
        </p:nvPicPr>
        <p:blipFill>
          <a:blip r:embed="rId2"/>
          <a:stretch>
            <a:fillRect/>
          </a:stretch>
        </p:blipFill>
        <p:spPr>
          <a:xfrm>
            <a:off x="0" y="0"/>
            <a:ext cx="12155425" cy="6858000"/>
          </a:xfrm>
          <a:prstGeom prst="rect">
            <a:avLst/>
          </a:prstGeom>
        </p:spPr>
      </p:pic>
      <p:sp>
        <p:nvSpPr>
          <p:cNvPr id="8" name="TextBox 7">
            <a:extLst>
              <a:ext uri="{FF2B5EF4-FFF2-40B4-BE49-F238E27FC236}">
                <a16:creationId xmlns:a16="http://schemas.microsoft.com/office/drawing/2014/main" id="{E01AE395-1298-EFAA-73C5-3BD345072F8E}"/>
              </a:ext>
            </a:extLst>
          </p:cNvPr>
          <p:cNvSpPr txBox="1"/>
          <p:nvPr/>
        </p:nvSpPr>
        <p:spPr>
          <a:xfrm>
            <a:off x="6792309" y="1445612"/>
            <a:ext cx="4561491"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00" dirty="0">
                <a:effectLst/>
                <a:latin typeface="Times New Roman" panose="02020603050405020304" pitchFamily="18" charset="0"/>
                <a:ea typeface="Calibri" panose="020F0502020204030204" pitchFamily="34" charset="0"/>
              </a:rPr>
              <a:t>Известный курский археолог Ю.А.Липкинг первым описал святилище скифов: частично разрушенная округлая глинобитная площадка сло следами кострищ в центре которой находилась пирамидка из тридцати трех глиняных блоков. На их вершине раполагался орнаментированный глиняный сосуд. Это святилище является до нашего времени единственным на территории Курской области объектом религиозного культа раннего железного века. </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6284491-D032-D9A0-A790-3B864E95B8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6553" y="1072056"/>
            <a:ext cx="4729654" cy="3981990"/>
          </a:xfrm>
          <a:prstGeom prst="rect">
            <a:avLst/>
          </a:prstGeom>
          <a:noFill/>
          <a:ln>
            <a:noFill/>
          </a:ln>
        </p:spPr>
      </p:pic>
    </p:spTree>
    <p:extLst>
      <p:ext uri="{BB962C8B-B14F-4D97-AF65-F5344CB8AC3E}">
        <p14:creationId xmlns:p14="http://schemas.microsoft.com/office/powerpoint/2010/main" val="391561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23406E-8A6E-8416-5B85-1291335261D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1EE181A-F651-23C2-F706-C8368822FB45}"/>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9C3E5A0A-AD1B-B4AC-CB30-8788B5235FF3}"/>
              </a:ext>
            </a:extLst>
          </p:cNvPr>
          <p:cNvPicPr>
            <a:picLocks noChangeAspect="1"/>
          </p:cNvPicPr>
          <p:nvPr/>
        </p:nvPicPr>
        <p:blipFill>
          <a:blip r:embed="rId2"/>
          <a:stretch>
            <a:fillRect/>
          </a:stretch>
        </p:blipFill>
        <p:spPr>
          <a:xfrm>
            <a:off x="0" y="0"/>
            <a:ext cx="12155425" cy="6858000"/>
          </a:xfrm>
          <a:prstGeom prst="rect">
            <a:avLst/>
          </a:prstGeom>
        </p:spPr>
      </p:pic>
      <p:sp>
        <p:nvSpPr>
          <p:cNvPr id="6" name="TextBox 5">
            <a:extLst>
              <a:ext uri="{FF2B5EF4-FFF2-40B4-BE49-F238E27FC236}">
                <a16:creationId xmlns:a16="http://schemas.microsoft.com/office/drawing/2014/main" id="{B3234293-78EF-0C7A-5C99-B1D9BFFA4208}"/>
              </a:ext>
            </a:extLst>
          </p:cNvPr>
          <p:cNvSpPr txBox="1"/>
          <p:nvPr/>
        </p:nvSpPr>
        <p:spPr>
          <a:xfrm>
            <a:off x="961696" y="722064"/>
            <a:ext cx="5707117" cy="4616648"/>
          </a:xfrm>
          <a:prstGeom prst="rect">
            <a:avLst/>
          </a:prstGeom>
          <a:noFill/>
        </p:spPr>
        <p:txBody>
          <a:bodyPr wrap="square" rtlCol="0">
            <a:spAutoFit/>
          </a:bodyPr>
          <a:lstStyle/>
          <a:p>
            <a:pPr algn="just"/>
            <a:r>
              <a:rPr lang="ru-RU" sz="2400" dirty="0"/>
              <a:t> «</a:t>
            </a:r>
            <a:r>
              <a:rPr lang="ru-RU" dirty="0">
                <a:latin typeface="Times New Roman" panose="02020603050405020304" pitchFamily="18" charset="0"/>
                <a:cs typeface="Times New Roman" panose="02020603050405020304" pitchFamily="18" charset="0"/>
              </a:rPr>
              <a:t>Княжий 1-й. Грунтовый могильник 3 (Замощанский). Был расположен в 0,8 км к северо-востоку от хутора, в восточной части Замощанской дюны в пойме левого берега р. Суджа. Обследовал и исследовал Ю. А. Липкинг в 1963 г. Вскрыто ок. 20 кв. м. Обнаружено четыре погребения по обряду кремации. Кальцинированные кости помещались в неглубокие могильные ямы и сопровождались сосудами (от двух до семи в погребении). Керамика лепная и гончарная (горшки, миски, кубок, в т. ч. и лощеные). Среди других предметов бронзовые пальчатая фибула, пронизка, пластины, оселок, глиняные пряслице и грузила, железный серп. По мнению Ю. А. Липкинга, могильник относится к черняховской культуре, однако находка пальчатой фибулы, вероятно, указывает и на более позднюю дату. Памятник уничтожен карьером.»</a:t>
            </a:r>
          </a:p>
        </p:txBody>
      </p:sp>
      <p:sp>
        <p:nvSpPr>
          <p:cNvPr id="8" name="TextBox 7">
            <a:extLst>
              <a:ext uri="{FF2B5EF4-FFF2-40B4-BE49-F238E27FC236}">
                <a16:creationId xmlns:a16="http://schemas.microsoft.com/office/drawing/2014/main" id="{E01AE395-1298-EFAA-73C5-3BD345072F8E}"/>
              </a:ext>
            </a:extLst>
          </p:cNvPr>
          <p:cNvSpPr txBox="1"/>
          <p:nvPr/>
        </p:nvSpPr>
        <p:spPr>
          <a:xfrm>
            <a:off x="6792309" y="1445612"/>
            <a:ext cx="4561491" cy="1754326"/>
          </a:xfrm>
          <a:prstGeom prst="rect">
            <a:avLst/>
          </a:prstGeom>
          <a:noFill/>
        </p:spPr>
        <p:txBody>
          <a:bodyPr wrap="square">
            <a:spAutoFit/>
          </a:bodyPr>
          <a:lstStyle/>
          <a:p>
            <a:r>
              <a:rPr lang="ru-RU" dirty="0"/>
              <a:t>Вот такое описание могильника близ Суджи мы находим в книге А.В.Кашина «Краткий очерк суджанской археологии»( </a:t>
            </a:r>
            <a:r>
              <a:rPr lang="ru-RU" dirty="0">
                <a:hlinkClick r:id="rId3"/>
              </a:rPr>
              <a:t>http://old-kursk.ru/book/razdorsky/sudja/page007.html</a:t>
            </a:r>
            <a:r>
              <a:rPr lang="ru-RU" dirty="0"/>
              <a:t>).   Какие строки из этого источника позволяют говорить о верованиях северян? </a:t>
            </a:r>
          </a:p>
        </p:txBody>
      </p:sp>
    </p:spTree>
    <p:extLst>
      <p:ext uri="{BB962C8B-B14F-4D97-AF65-F5344CB8AC3E}">
        <p14:creationId xmlns:p14="http://schemas.microsoft.com/office/powerpoint/2010/main" val="206094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065B6D0-3B2A-9BA4-0A38-FAE6A7663164}"/>
              </a:ext>
            </a:extLst>
          </p:cNvPr>
          <p:cNvPicPr>
            <a:picLocks noChangeAspect="1"/>
          </p:cNvPicPr>
          <p:nvPr/>
        </p:nvPicPr>
        <p:blipFill>
          <a:blip r:embed="rId2"/>
          <a:stretch>
            <a:fillRect/>
          </a:stretch>
        </p:blipFill>
        <p:spPr>
          <a:xfrm>
            <a:off x="0" y="0"/>
            <a:ext cx="12192000" cy="6878635"/>
          </a:xfrm>
          <a:prstGeom prst="rect">
            <a:avLst/>
          </a:prstGeom>
        </p:spPr>
      </p:pic>
      <p:sp>
        <p:nvSpPr>
          <p:cNvPr id="8" name="TextBox 7">
            <a:extLst>
              <a:ext uri="{FF2B5EF4-FFF2-40B4-BE49-F238E27FC236}">
                <a16:creationId xmlns:a16="http://schemas.microsoft.com/office/drawing/2014/main" id="{31A61983-6D88-D551-3A6C-B3E7DF63D894}"/>
              </a:ext>
            </a:extLst>
          </p:cNvPr>
          <p:cNvSpPr txBox="1"/>
          <p:nvPr/>
        </p:nvSpPr>
        <p:spPr>
          <a:xfrm>
            <a:off x="8355724" y="1395337"/>
            <a:ext cx="2490952" cy="1938992"/>
          </a:xfrm>
          <a:prstGeom prst="rect">
            <a:avLst/>
          </a:prstGeom>
          <a:noFill/>
        </p:spPr>
        <p:txBody>
          <a:bodyPr wrap="square">
            <a:spAutoFit/>
          </a:bodyPr>
          <a:lstStyle/>
          <a:p>
            <a:r>
              <a:rPr lang="ru-RU" sz="2400" dirty="0">
                <a:latin typeface="Times New Roman" panose="02020603050405020304" pitchFamily="18" charset="0"/>
                <a:cs typeface="Times New Roman" panose="02020603050405020304" pitchFamily="18" charset="0"/>
              </a:rPr>
              <a:t>Клад могильника Дальний (Выдрино) Суджанского района</a:t>
            </a:r>
          </a:p>
        </p:txBody>
      </p:sp>
      <p:sp>
        <p:nvSpPr>
          <p:cNvPr id="19" name="TextBox 18">
            <a:extLst>
              <a:ext uri="{FF2B5EF4-FFF2-40B4-BE49-F238E27FC236}">
                <a16:creationId xmlns:a16="http://schemas.microsoft.com/office/drawing/2014/main" id="{98FD72DF-4118-BC24-52E8-D90054D67EAB}"/>
              </a:ext>
            </a:extLst>
          </p:cNvPr>
          <p:cNvSpPr txBox="1"/>
          <p:nvPr/>
        </p:nvSpPr>
        <p:spPr>
          <a:xfrm>
            <a:off x="8529145" y="3244333"/>
            <a:ext cx="2795754" cy="646331"/>
          </a:xfrm>
          <a:prstGeom prst="rect">
            <a:avLst/>
          </a:prstGeom>
          <a:noFill/>
        </p:spPr>
        <p:txBody>
          <a:bodyPr wrap="square">
            <a:spAutoFit/>
          </a:bodyPr>
          <a:lstStyle/>
          <a:p>
            <a:r>
              <a:rPr lang="en-US" dirty="0">
                <a:hlinkClick r:id="rId3"/>
              </a:rPr>
              <a:t>https://youtu.be/Bur_q5-nqn8</a:t>
            </a:r>
            <a:r>
              <a:rPr lang="ru-RU" dirty="0"/>
              <a:t> </a:t>
            </a:r>
          </a:p>
        </p:txBody>
      </p:sp>
      <p:pic>
        <p:nvPicPr>
          <p:cNvPr id="1026" name="Picture 2">
            <a:extLst>
              <a:ext uri="{FF2B5EF4-FFF2-40B4-BE49-F238E27FC236}">
                <a16:creationId xmlns:a16="http://schemas.microsoft.com/office/drawing/2014/main" id="{E6A2B279-10DC-E30D-6623-BAF3F60CE2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102" y="971542"/>
            <a:ext cx="7277463" cy="419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2F73E3-D6A4-D848-0E9C-D156347C6394}"/>
              </a:ext>
            </a:extLst>
          </p:cNvPr>
          <p:cNvSpPr txBox="1"/>
          <p:nvPr/>
        </p:nvSpPr>
        <p:spPr>
          <a:xfrm>
            <a:off x="0" y="0"/>
            <a:ext cx="12192000" cy="7017306"/>
          </a:xfrm>
          <a:prstGeom prst="rect">
            <a:avLst/>
          </a:prstGeom>
          <a:noFill/>
        </p:spPr>
        <p:txBody>
          <a:bodyPr wrap="square">
            <a:spAutoFit/>
          </a:bodyPr>
          <a:lstStyle/>
          <a:p>
            <a:r>
              <a:rPr lang="ru-RU" dirty="0"/>
              <a:t>«Жил когда-то богатырь по имени Днепр, и была у него дочь – Десна. Веселая и красивая была Десна, а уж умница такая, что другой, почитай, и в целом мире не найдешь. Любил стрик дочь, как говориться, души в ней не чаял. Шли годы, Днепр дряхлел, а Десна становилась все краше и краше. Много молодцев сваталось к Десне, но ни один из них не понравился ей. Полюбила она паренька по имени Семь. Он был трудолюбивым, честным и добрым, но не был так резв и умен, как Десна, да и старику-богатырю он не понравился. Как ни просил Семь, как ни упрашивала Десна, старик наотрез отказался выдать за него дочь.</a:t>
            </a:r>
          </a:p>
          <a:p>
            <a:r>
              <a:rPr lang="ru-RU" dirty="0"/>
              <a:t>Но однажды Днепр заболел. Призывает к себе дочь и говорит: «Дочь моя милая, устал я жить на свете. Разольюсь я рекой, рекою быстрою, широкою, длинною и грлубокою. Стану омывать города и села, деревни и слободы, степи привольные, бесконечные, луга великие, заливные. Протянусь я до самого моря. А ты, доченька, разлейся рекой близ сердца моего; омывай города и села, леса и степи, луга и пески. Будем жить вместе, и по-прежнему, как любил я тебя, так и буду любить».</a:t>
            </a:r>
          </a:p>
          <a:p>
            <a:r>
              <a:rPr lang="ru-RU" dirty="0"/>
              <a:t>-Как же тятенька, останется без меня мой милый друг Семушка? - зарыдала дочка.</a:t>
            </a:r>
          </a:p>
          <a:p>
            <a:r>
              <a:rPr lang="ru-RU" dirty="0"/>
              <a:t>Старик на это отвечает:</a:t>
            </a:r>
          </a:p>
          <a:p>
            <a:r>
              <a:rPr lang="ru-RU" dirty="0"/>
              <a:t>-Не горюй, не кручинься, доченька. От судьбы не уйдешь. Если Семушка – твой суженый, быть тебе его подругой, а не суженый – толковать нечего.</a:t>
            </a:r>
          </a:p>
          <a:p>
            <a:r>
              <a:rPr lang="ru-RU" dirty="0"/>
              <a:t>Призвал старик Семушку и говорит ему:</a:t>
            </a:r>
          </a:p>
          <a:p>
            <a:r>
              <a:rPr lang="ru-RU" dirty="0"/>
              <a:t>-Мы сейчас с дочкой разольемся реками быстрыми и глубокими. Если хочешь жить с ней, отправляйся за полтысячи верст и оттуда догоняй её. Сроку тебе даю один месяц. Догонишь – твоя будет; не догонишь – на себя пеняй.</a:t>
            </a:r>
          </a:p>
          <a:p>
            <a:r>
              <a:rPr lang="ru-RU" dirty="0"/>
              <a:t>Заплакал семушка, простился с Десной	 и отправился за полтысячи верст, где текут три Семицы: Донецкая, Сухая и Пузацкая. Разлился он реченькой небыстрой. На пути его дороги кривые, да извилистые овраги, леса и пески сыпучие. Минует пески – чернозем густой не давет ему воли-волюшки.</a:t>
            </a:r>
          </a:p>
          <a:p>
            <a:r>
              <a:rPr lang="ru-RU" dirty="0"/>
              <a:t>Тем временем  разлились Десна и Днепр. Рвут дубы столетние, обрывы с оврагами размывают, роют пески сыпучие, прокладывая себе путь. И как только старик к морю стал подходить, Десна кинулась искать милого. Еще несколько дней, и минует срок, назначенный батюшкой. </a:t>
            </a:r>
          </a:p>
          <a:p>
            <a:r>
              <a:rPr lang="ru-RU" dirty="0"/>
              <a:t>Трудно ей было, но любовь помогла: слились две реченьки – Десна и Семь – слились вместе и послали привет Днепру». </a:t>
            </a:r>
          </a:p>
        </p:txBody>
      </p:sp>
    </p:spTree>
    <p:extLst>
      <p:ext uri="{BB962C8B-B14F-4D97-AF65-F5344CB8AC3E}">
        <p14:creationId xmlns:p14="http://schemas.microsoft.com/office/powerpoint/2010/main" val="4201255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065B6D0-3B2A-9BA4-0A38-FAE6A7663164}"/>
              </a:ext>
            </a:extLst>
          </p:cNvPr>
          <p:cNvPicPr>
            <a:picLocks noChangeAspect="1"/>
          </p:cNvPicPr>
          <p:nvPr/>
        </p:nvPicPr>
        <p:blipFill>
          <a:blip r:embed="rId2"/>
          <a:stretch>
            <a:fillRect/>
          </a:stretch>
        </p:blipFill>
        <p:spPr>
          <a:xfrm>
            <a:off x="0" y="0"/>
            <a:ext cx="12155425" cy="6858000"/>
          </a:xfrm>
          <a:prstGeom prst="rect">
            <a:avLst/>
          </a:prstGeom>
        </p:spPr>
      </p:pic>
      <p:sp>
        <p:nvSpPr>
          <p:cNvPr id="3" name="TextBox 2">
            <a:extLst>
              <a:ext uri="{FF2B5EF4-FFF2-40B4-BE49-F238E27FC236}">
                <a16:creationId xmlns:a16="http://schemas.microsoft.com/office/drawing/2014/main" id="{77585237-47A0-D4D6-37BC-432C72091038}"/>
              </a:ext>
            </a:extLst>
          </p:cNvPr>
          <p:cNvSpPr txBox="1"/>
          <p:nvPr/>
        </p:nvSpPr>
        <p:spPr>
          <a:xfrm>
            <a:off x="1292772" y="1401390"/>
            <a:ext cx="9887335" cy="3539430"/>
          </a:xfrm>
          <a:prstGeom prst="rect">
            <a:avLst/>
          </a:prstGeom>
          <a:noFill/>
        </p:spPr>
        <p:txBody>
          <a:bodyPr wrap="square" rtlCol="0">
            <a:spAutoFit/>
          </a:bodyPr>
          <a:lstStyle/>
          <a:p>
            <a:pPr marL="514350" indent="-514350">
              <a:buAutoNum type="arabicParenR"/>
            </a:pPr>
            <a:r>
              <a:rPr lang="ru-RU" sz="2800" dirty="0">
                <a:latin typeface="Times New Roman" panose="02020603050405020304" pitchFamily="18" charset="0"/>
                <a:cs typeface="Times New Roman" panose="02020603050405020304" pitchFamily="18" charset="0"/>
              </a:rPr>
              <a:t>Какие признаки религиозных верований вы можете назвать, прочитав легенду о Десне и Семье?</a:t>
            </a:r>
          </a:p>
          <a:p>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2) Какими чертами люди наделяли объекты природы?</a:t>
            </a:r>
          </a:p>
          <a:p>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3) Какими приемы использовали древние жители нашего края для того, чтобы выразить свое отношение к героям этой легенды?</a:t>
            </a:r>
          </a:p>
        </p:txBody>
      </p:sp>
    </p:spTree>
    <p:extLst>
      <p:ext uri="{BB962C8B-B14F-4D97-AF65-F5344CB8AC3E}">
        <p14:creationId xmlns:p14="http://schemas.microsoft.com/office/powerpoint/2010/main" val="43129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065B6D0-3B2A-9BA4-0A38-FAE6A7663164}"/>
              </a:ext>
            </a:extLst>
          </p:cNvPr>
          <p:cNvPicPr>
            <a:picLocks noChangeAspect="1"/>
          </p:cNvPicPr>
          <p:nvPr/>
        </p:nvPicPr>
        <p:blipFill>
          <a:blip r:embed="rId2"/>
          <a:stretch>
            <a:fillRect/>
          </a:stretch>
        </p:blipFill>
        <p:spPr>
          <a:xfrm>
            <a:off x="0" y="0"/>
            <a:ext cx="12155425" cy="6858000"/>
          </a:xfrm>
          <a:prstGeom prst="rect">
            <a:avLst/>
          </a:prstGeom>
        </p:spPr>
      </p:pic>
      <p:sp>
        <p:nvSpPr>
          <p:cNvPr id="3" name="TextBox 2">
            <a:extLst>
              <a:ext uri="{FF2B5EF4-FFF2-40B4-BE49-F238E27FC236}">
                <a16:creationId xmlns:a16="http://schemas.microsoft.com/office/drawing/2014/main" id="{77585237-47A0-D4D6-37BC-432C72091038}"/>
              </a:ext>
            </a:extLst>
          </p:cNvPr>
          <p:cNvSpPr txBox="1"/>
          <p:nvPr/>
        </p:nvSpPr>
        <p:spPr>
          <a:xfrm>
            <a:off x="7160528" y="1292773"/>
            <a:ext cx="3857954" cy="3108543"/>
          </a:xfrm>
          <a:prstGeom prst="rect">
            <a:avLst/>
          </a:prstGeom>
          <a:noFill/>
        </p:spPr>
        <p:txBody>
          <a:bodyPr wrap="square" rtlCol="0">
            <a:spAutoFit/>
          </a:bodyPr>
          <a:lstStyle/>
          <a:p>
            <a:pPr algn="just"/>
            <a:r>
              <a:rPr lang="ru-RU" sz="2800" dirty="0">
                <a:latin typeface="Times New Roman" panose="02020603050405020304" pitchFamily="18" charset="0"/>
                <a:cs typeface="Times New Roman" panose="02020603050405020304" pitchFamily="18" charset="0"/>
              </a:rPr>
              <a:t>Амулеты черняховской культуры.</a:t>
            </a:r>
          </a:p>
          <a:p>
            <a:pPr algn="just"/>
            <a:endParaRPr lang="ru-RU" sz="2800" dirty="0">
              <a:latin typeface="Times New Roman" panose="02020603050405020304" pitchFamily="18" charset="0"/>
              <a:cs typeface="Times New Roman" panose="02020603050405020304" pitchFamily="18" charset="0"/>
            </a:endParaRPr>
          </a:p>
          <a:p>
            <a:pPr algn="just"/>
            <a:r>
              <a:rPr lang="ru-RU" sz="2800" dirty="0">
                <a:latin typeface="Times New Roman" panose="02020603050405020304" pitchFamily="18" charset="0"/>
                <a:cs typeface="Times New Roman" panose="02020603050405020304" pitchFamily="18" charset="0"/>
              </a:rPr>
              <a:t>Предположи, как использовались эти амулеты древними людьми.</a:t>
            </a:r>
          </a:p>
        </p:txBody>
      </p:sp>
      <p:pic>
        <p:nvPicPr>
          <p:cNvPr id="5" name="Picture 4">
            <a:extLst>
              <a:ext uri="{FF2B5EF4-FFF2-40B4-BE49-F238E27FC236}">
                <a16:creationId xmlns:a16="http://schemas.microsoft.com/office/drawing/2014/main" id="{453F0A30-325E-4721-49BF-ADD9B8BE7704}"/>
              </a:ext>
            </a:extLst>
          </p:cNvPr>
          <p:cNvPicPr>
            <a:picLocks noChangeAspect="1"/>
          </p:cNvPicPr>
          <p:nvPr/>
        </p:nvPicPr>
        <p:blipFill>
          <a:blip r:embed="rId3"/>
          <a:stretch>
            <a:fillRect/>
          </a:stretch>
        </p:blipFill>
        <p:spPr>
          <a:xfrm>
            <a:off x="1405404" y="1035628"/>
            <a:ext cx="5755123" cy="3840813"/>
          </a:xfrm>
          <a:prstGeom prst="rect">
            <a:avLst/>
          </a:prstGeom>
        </p:spPr>
      </p:pic>
    </p:spTree>
    <p:extLst>
      <p:ext uri="{BB962C8B-B14F-4D97-AF65-F5344CB8AC3E}">
        <p14:creationId xmlns:p14="http://schemas.microsoft.com/office/powerpoint/2010/main" val="29275890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804</Words>
  <Application>Microsoft Office PowerPoint</Application>
  <PresentationFormat>Widescreen</PresentationFormat>
  <Paragraphs>24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Garamond</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Maria Bysova</dc:creator>
  <cp:lastModifiedBy>Home-PC</cp:lastModifiedBy>
  <cp:revision>6</cp:revision>
  <dcterms:created xsi:type="dcterms:W3CDTF">2023-06-30T21:34:42Z</dcterms:created>
  <dcterms:modified xsi:type="dcterms:W3CDTF">2023-10-24T05:04:04Z</dcterms:modified>
</cp:coreProperties>
</file>